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75" r:id="rId2"/>
    <p:sldId id="501" r:id="rId3"/>
    <p:sldId id="505" r:id="rId4"/>
    <p:sldId id="51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671DCD1-94FC-4357-CE0D-0EFFF159D419}" name="Tom Rigg" initials="TR" userId="Tom Rigg" providerId="None"/>
  <p188:author id="{774CBDED-90E7-B40D-8735-948E4404563B}" name="Tom Rigg" initials="TR" userId="S::t.rigg@b4rn.org.uk::303c1a3f-add1-438e-9938-61f2ac901f1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44C"/>
    <a:srgbClr val="F0BA62"/>
    <a:srgbClr val="8AB956"/>
    <a:srgbClr val="72A7E0"/>
    <a:srgbClr val="FFFF99"/>
    <a:srgbClr val="FFCCFF"/>
    <a:srgbClr val="84EDDB"/>
    <a:srgbClr val="CFD237"/>
    <a:srgbClr val="E085C8"/>
    <a:srgbClr val="9E15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01" autoAdjust="0"/>
    <p:restoredTop sz="94660"/>
  </p:normalViewPr>
  <p:slideViewPr>
    <p:cSldViewPr snapToGrid="0">
      <p:cViewPr varScale="1">
        <p:scale>
          <a:sx n="111" d="100"/>
          <a:sy n="111" d="100"/>
        </p:scale>
        <p:origin x="732"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6E1A3B-7547-4601-819F-9E2CBE57F92D}" type="datetimeFigureOut">
              <a:rPr lang="en-GB" smtClean="0"/>
              <a:t>11/03/2025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38DE94-DEC2-42A7-A8AE-A509D9B941DF}" type="slidenum">
              <a:rPr lang="en-GB" smtClean="0"/>
              <a:t>‹#›</a:t>
            </a:fld>
            <a:endParaRPr lang="en-GB"/>
          </a:p>
        </p:txBody>
      </p:sp>
    </p:spTree>
    <p:extLst>
      <p:ext uri="{BB962C8B-B14F-4D97-AF65-F5344CB8AC3E}">
        <p14:creationId xmlns:p14="http://schemas.microsoft.com/office/powerpoint/2010/main" val="343665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A picture containing electric blue, blue, screenshot, darkness&#10;&#10;Description automatically generated">
            <a:extLst>
              <a:ext uri="{FF2B5EF4-FFF2-40B4-BE49-F238E27FC236}">
                <a16:creationId xmlns:a16="http://schemas.microsoft.com/office/drawing/2014/main" id="{28628D69-A5A9-FE58-3560-1FAB51B4F1FA}"/>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1905" y="0"/>
            <a:ext cx="12190095" cy="6858000"/>
          </a:xfrm>
          <a:prstGeom prst="rect">
            <a:avLst/>
          </a:prstGeom>
        </p:spPr>
      </p:pic>
      <p:sp>
        <p:nvSpPr>
          <p:cNvPr id="3" name="Rectangle 2">
            <a:extLst>
              <a:ext uri="{FF2B5EF4-FFF2-40B4-BE49-F238E27FC236}">
                <a16:creationId xmlns:a16="http://schemas.microsoft.com/office/drawing/2014/main" id="{85FB54A8-E178-2C42-B790-C85D6489906E}"/>
              </a:ext>
            </a:extLst>
          </p:cNvPr>
          <p:cNvSpPr/>
          <p:nvPr userDrawn="1"/>
        </p:nvSpPr>
        <p:spPr>
          <a:xfrm>
            <a:off x="228600" y="233039"/>
            <a:ext cx="11734800" cy="639192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picture containing text, clipart&#10;&#10;Description automatically generated">
            <a:extLst>
              <a:ext uri="{FF2B5EF4-FFF2-40B4-BE49-F238E27FC236}">
                <a16:creationId xmlns:a16="http://schemas.microsoft.com/office/drawing/2014/main" id="{9E9E3CD6-CFA8-2A8F-D8D3-A964269D47D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59293" y="5037081"/>
            <a:ext cx="4128118" cy="1313165"/>
          </a:xfrm>
          <a:prstGeom prst="rect">
            <a:avLst/>
          </a:prstGeom>
        </p:spPr>
      </p:pic>
    </p:spTree>
    <p:extLst>
      <p:ext uri="{BB962C8B-B14F-4D97-AF65-F5344CB8AC3E}">
        <p14:creationId xmlns:p14="http://schemas.microsoft.com/office/powerpoint/2010/main" val="526849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0" y="2022475"/>
            <a:ext cx="12192000" cy="428684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5" name="Footer Placeholder 4"/>
          <p:cNvSpPr>
            <a:spLocks noGrp="1"/>
          </p:cNvSpPr>
          <p:nvPr>
            <p:ph type="ftr" sz="quarter" idx="11"/>
          </p:nvPr>
        </p:nvSpPr>
        <p:spPr/>
        <p:txBody>
          <a:bodyPr/>
          <a:lstStyle/>
          <a:p>
            <a:r>
              <a:rPr lang="en-GB" dirty="0"/>
              <a:t>LINX-99 B4RN</a:t>
            </a:r>
          </a:p>
        </p:txBody>
      </p:sp>
      <p:sp>
        <p:nvSpPr>
          <p:cNvPr id="6" name="Slide Number Placeholder 5"/>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598479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5" name="Footer Placeholder 4"/>
          <p:cNvSpPr>
            <a:spLocks noGrp="1"/>
          </p:cNvSpPr>
          <p:nvPr>
            <p:ph type="ftr" sz="quarter" idx="11"/>
          </p:nvPr>
        </p:nvSpPr>
        <p:spPr/>
        <p:txBody>
          <a:bodyPr/>
          <a:lstStyle/>
          <a:p>
            <a:r>
              <a:rPr lang="en-GB" dirty="0"/>
              <a:t>LINX-99 B4RN</a:t>
            </a:r>
          </a:p>
        </p:txBody>
      </p:sp>
      <p:sp>
        <p:nvSpPr>
          <p:cNvPr id="6" name="Slide Number Placeholder 5"/>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2435464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FCDE40F-962B-4A28-A37F-8360708C2EF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42573" y="166910"/>
            <a:ext cx="1538970" cy="687002"/>
          </a:xfrm>
          <a:prstGeom prst="rect">
            <a:avLst/>
          </a:prstGeom>
        </p:spPr>
      </p:pic>
      <p:sp>
        <p:nvSpPr>
          <p:cNvPr id="9" name="Title Placeholder 1">
            <a:extLst>
              <a:ext uri="{FF2B5EF4-FFF2-40B4-BE49-F238E27FC236}">
                <a16:creationId xmlns:a16="http://schemas.microsoft.com/office/drawing/2014/main" id="{3376FB1F-0487-4F31-96D1-16A2DCCC0DC1}"/>
              </a:ext>
            </a:extLst>
          </p:cNvPr>
          <p:cNvSpPr>
            <a:spLocks noGrp="1"/>
          </p:cNvSpPr>
          <p:nvPr>
            <p:ph type="title"/>
          </p:nvPr>
        </p:nvSpPr>
        <p:spPr>
          <a:xfrm>
            <a:off x="145143" y="166910"/>
            <a:ext cx="7975599" cy="687002"/>
          </a:xfrm>
          <a:prstGeom prst="rect">
            <a:avLst/>
          </a:prstGeom>
        </p:spPr>
        <p:txBody>
          <a:bodyPr vert="horz" lIns="91440" tIns="45720" rIns="91440" bIns="45720" rtlCol="0" anchor="ctr">
            <a:normAutofit/>
          </a:bodyPr>
          <a:lstStyle/>
          <a:p>
            <a:r>
              <a:rPr lang="en-US" dirty="0"/>
              <a:t>Click to edit Master title style</a:t>
            </a:r>
            <a:endParaRPr lang="en-GB" dirty="0"/>
          </a:p>
        </p:txBody>
      </p:sp>
      <p:pic>
        <p:nvPicPr>
          <p:cNvPr id="10" name="Picture 9">
            <a:extLst>
              <a:ext uri="{FF2B5EF4-FFF2-40B4-BE49-F238E27FC236}">
                <a16:creationId xmlns:a16="http://schemas.microsoft.com/office/drawing/2014/main" id="{A654D39C-28F0-44D5-A8DC-D7FF7C28F442}"/>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762" b="17289"/>
          <a:stretch/>
        </p:blipFill>
        <p:spPr>
          <a:xfrm>
            <a:off x="0" y="3543300"/>
            <a:ext cx="12192000" cy="3314700"/>
          </a:xfrm>
          <a:prstGeom prst="rect">
            <a:avLst/>
          </a:prstGeom>
          <a:effectLst/>
        </p:spPr>
      </p:pic>
    </p:spTree>
    <p:extLst>
      <p:ext uri="{BB962C8B-B14F-4D97-AF65-F5344CB8AC3E}">
        <p14:creationId xmlns:p14="http://schemas.microsoft.com/office/powerpoint/2010/main" val="493468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FCDE40F-962B-4A28-A37F-8360708C2EF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42573" y="166910"/>
            <a:ext cx="1538970" cy="687002"/>
          </a:xfrm>
          <a:prstGeom prst="rect">
            <a:avLst/>
          </a:prstGeom>
        </p:spPr>
      </p:pic>
      <p:sp>
        <p:nvSpPr>
          <p:cNvPr id="9" name="Title Placeholder 1">
            <a:extLst>
              <a:ext uri="{FF2B5EF4-FFF2-40B4-BE49-F238E27FC236}">
                <a16:creationId xmlns:a16="http://schemas.microsoft.com/office/drawing/2014/main" id="{3376FB1F-0487-4F31-96D1-16A2DCCC0DC1}"/>
              </a:ext>
            </a:extLst>
          </p:cNvPr>
          <p:cNvSpPr>
            <a:spLocks noGrp="1"/>
          </p:cNvSpPr>
          <p:nvPr>
            <p:ph type="title"/>
          </p:nvPr>
        </p:nvSpPr>
        <p:spPr>
          <a:xfrm>
            <a:off x="145143" y="166910"/>
            <a:ext cx="7975599" cy="687002"/>
          </a:xfrm>
          <a:prstGeom prst="rect">
            <a:avLst/>
          </a:prstGeom>
        </p:spPr>
        <p:txBody>
          <a:bodyPr vert="horz" lIns="91440" tIns="45720" rIns="91440" bIns="45720" rtlCol="0" anchor="ctr">
            <a:normAutofit/>
          </a:bodyPr>
          <a:lstStyle/>
          <a:p>
            <a:r>
              <a:rPr lang="en-US" dirty="0"/>
              <a:t>Click to edit Master title style</a:t>
            </a:r>
            <a:endParaRPr lang="en-GB" dirty="0"/>
          </a:p>
        </p:txBody>
      </p:sp>
      <p:pic>
        <p:nvPicPr>
          <p:cNvPr id="10" name="Picture 9">
            <a:extLst>
              <a:ext uri="{FF2B5EF4-FFF2-40B4-BE49-F238E27FC236}">
                <a16:creationId xmlns:a16="http://schemas.microsoft.com/office/drawing/2014/main" id="{A654D39C-28F0-44D5-A8DC-D7FF7C28F442}"/>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762" b="17289"/>
          <a:stretch/>
        </p:blipFill>
        <p:spPr>
          <a:xfrm>
            <a:off x="0" y="3543300"/>
            <a:ext cx="12192000" cy="3314700"/>
          </a:xfrm>
          <a:prstGeom prst="rect">
            <a:avLst/>
          </a:prstGeom>
          <a:effectLst/>
        </p:spPr>
      </p:pic>
    </p:spTree>
    <p:extLst>
      <p:ext uri="{BB962C8B-B14F-4D97-AF65-F5344CB8AC3E}">
        <p14:creationId xmlns:p14="http://schemas.microsoft.com/office/powerpoint/2010/main" val="3830991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a:xfrm>
            <a:off x="431371" y="2372883"/>
            <a:ext cx="11329259" cy="3936437"/>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5" name="Footer Placeholder 4"/>
          <p:cNvSpPr>
            <a:spLocks noGrp="1"/>
          </p:cNvSpPr>
          <p:nvPr>
            <p:ph type="ftr" sz="quarter" idx="11"/>
          </p:nvPr>
        </p:nvSpPr>
        <p:spPr/>
        <p:txBody>
          <a:bodyPr/>
          <a:lstStyle/>
          <a:p>
            <a:r>
              <a:rPr lang="en-GB" dirty="0"/>
              <a:t>LINX-99 B4RN</a:t>
            </a:r>
          </a:p>
        </p:txBody>
      </p:sp>
      <p:sp>
        <p:nvSpPr>
          <p:cNvPr id="6" name="Slide Number Placeholder 5"/>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3122712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5" name="Footer Placeholder 4"/>
          <p:cNvSpPr>
            <a:spLocks noGrp="1"/>
          </p:cNvSpPr>
          <p:nvPr>
            <p:ph type="ftr" sz="quarter" idx="11"/>
          </p:nvPr>
        </p:nvSpPr>
        <p:spPr/>
        <p:txBody>
          <a:bodyPr/>
          <a:lstStyle/>
          <a:p>
            <a:r>
              <a:rPr lang="en-GB" dirty="0"/>
              <a:t>LINX-99 B4RN</a:t>
            </a:r>
          </a:p>
        </p:txBody>
      </p:sp>
      <p:sp>
        <p:nvSpPr>
          <p:cNvPr id="6" name="Slide Number Placeholder 5"/>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2944003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6" name="Footer Placeholder 5"/>
          <p:cNvSpPr>
            <a:spLocks noGrp="1"/>
          </p:cNvSpPr>
          <p:nvPr>
            <p:ph type="ftr" sz="quarter" idx="11"/>
          </p:nvPr>
        </p:nvSpPr>
        <p:spPr/>
        <p:txBody>
          <a:bodyPr/>
          <a:lstStyle/>
          <a:p>
            <a:r>
              <a:rPr lang="en-GB" dirty="0"/>
              <a:t>LINX-99 B4RN</a:t>
            </a:r>
          </a:p>
        </p:txBody>
      </p:sp>
      <p:sp>
        <p:nvSpPr>
          <p:cNvPr id="7" name="Slide Number Placeholder 6"/>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1931046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a:prstGeom prst="rect">
            <a:avLst/>
          </a:prstGeo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a:prstGeom prst="rect">
            <a:avLst/>
          </a:prstGeo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a:prstGeom prst="rect">
            <a:avLst/>
          </a:prstGeo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8" name="Footer Placeholder 7"/>
          <p:cNvSpPr>
            <a:spLocks noGrp="1"/>
          </p:cNvSpPr>
          <p:nvPr>
            <p:ph type="ftr" sz="quarter" idx="11"/>
          </p:nvPr>
        </p:nvSpPr>
        <p:spPr/>
        <p:txBody>
          <a:bodyPr/>
          <a:lstStyle/>
          <a:p>
            <a:r>
              <a:rPr lang="en-GB" dirty="0"/>
              <a:t>LINX-99 B4RN</a:t>
            </a:r>
          </a:p>
        </p:txBody>
      </p:sp>
      <p:sp>
        <p:nvSpPr>
          <p:cNvPr id="9" name="Slide Number Placeholder 8"/>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3159544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4" name="Footer Placeholder 3"/>
          <p:cNvSpPr>
            <a:spLocks noGrp="1"/>
          </p:cNvSpPr>
          <p:nvPr>
            <p:ph type="ftr" sz="quarter" idx="11"/>
          </p:nvPr>
        </p:nvSpPr>
        <p:spPr/>
        <p:txBody>
          <a:bodyPr/>
          <a:lstStyle/>
          <a:p>
            <a:r>
              <a:rPr lang="en-GB" dirty="0"/>
              <a:t>LINX-99 B4RN</a:t>
            </a:r>
          </a:p>
        </p:txBody>
      </p:sp>
      <p:sp>
        <p:nvSpPr>
          <p:cNvPr id="5" name="Slide Number Placeholder 4"/>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812516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19200" y="7103841"/>
            <a:ext cx="2844800" cy="365125"/>
          </a:xfrm>
          <a:prstGeom prst="rect">
            <a:avLst/>
          </a:prstGeom>
        </p:spPr>
        <p:txBody>
          <a:bodyPr/>
          <a:lstStyle/>
          <a:p>
            <a:r>
              <a:rPr lang="en-US" dirty="0"/>
              <a:t>19/04/17</a:t>
            </a:r>
            <a:endParaRPr lang="en-GB" dirty="0"/>
          </a:p>
        </p:txBody>
      </p:sp>
      <p:sp>
        <p:nvSpPr>
          <p:cNvPr id="3" name="Footer Placeholder 2"/>
          <p:cNvSpPr>
            <a:spLocks noGrp="1"/>
          </p:cNvSpPr>
          <p:nvPr>
            <p:ph type="ftr" sz="quarter" idx="11"/>
          </p:nvPr>
        </p:nvSpPr>
        <p:spPr/>
        <p:txBody>
          <a:bodyPr/>
          <a:lstStyle/>
          <a:p>
            <a:r>
              <a:rPr lang="en-GB" dirty="0"/>
              <a:t>LINX-99 B4RN</a:t>
            </a:r>
          </a:p>
        </p:txBody>
      </p:sp>
      <p:sp>
        <p:nvSpPr>
          <p:cNvPr id="4" name="Slide Number Placeholder 3"/>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4244614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endParaRPr lang="en-GB"/>
          </a:p>
        </p:txBody>
      </p:sp>
      <p:sp>
        <p:nvSpPr>
          <p:cNvPr id="3" name="Content Placeholder 2"/>
          <p:cNvSpPr>
            <a:spLocks noGrp="1"/>
          </p:cNvSpPr>
          <p:nvPr>
            <p:ph idx="1"/>
          </p:nvPr>
        </p:nvSpPr>
        <p:spPr>
          <a:xfrm>
            <a:off x="4766733" y="273052"/>
            <a:ext cx="6815667" cy="5853113"/>
          </a:xfrm>
          <a:prstGeom prst="rect">
            <a:avLst/>
          </a:prstGeo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691063"/>
          </a:xfrm>
          <a:prstGeom prst="rect">
            <a:avLst/>
          </a:prstGeo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6" name="Footer Placeholder 5"/>
          <p:cNvSpPr>
            <a:spLocks noGrp="1"/>
          </p:cNvSpPr>
          <p:nvPr>
            <p:ph type="ftr" sz="quarter" idx="11"/>
          </p:nvPr>
        </p:nvSpPr>
        <p:spPr/>
        <p:txBody>
          <a:bodyPr/>
          <a:lstStyle/>
          <a:p>
            <a:r>
              <a:rPr lang="en-GB" dirty="0"/>
              <a:t>LINX-99 B4RN</a:t>
            </a:r>
          </a:p>
        </p:txBody>
      </p:sp>
      <p:sp>
        <p:nvSpPr>
          <p:cNvPr id="7" name="Slide Number Placeholder 6"/>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1306953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dirty="0"/>
          </a:p>
        </p:txBody>
      </p:sp>
      <p:sp>
        <p:nvSpPr>
          <p:cNvPr id="4" name="Text Placeholder 3"/>
          <p:cNvSpPr>
            <a:spLocks noGrp="1"/>
          </p:cNvSpPr>
          <p:nvPr>
            <p:ph type="body" sz="half" idx="2"/>
          </p:nvPr>
        </p:nvSpPr>
        <p:spPr>
          <a:xfrm>
            <a:off x="2389717" y="5367338"/>
            <a:ext cx="7315200" cy="804863"/>
          </a:xfrm>
          <a:prstGeom prst="rect">
            <a:avLst/>
          </a:prstGeo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r>
              <a:rPr lang="en-US" dirty="0"/>
              <a:t>19/04/17</a:t>
            </a:r>
            <a:endParaRPr lang="en-GB" dirty="0"/>
          </a:p>
        </p:txBody>
      </p:sp>
      <p:sp>
        <p:nvSpPr>
          <p:cNvPr id="6" name="Footer Placeholder 5"/>
          <p:cNvSpPr>
            <a:spLocks noGrp="1"/>
          </p:cNvSpPr>
          <p:nvPr>
            <p:ph type="ftr" sz="quarter" idx="11"/>
          </p:nvPr>
        </p:nvSpPr>
        <p:spPr/>
        <p:txBody>
          <a:bodyPr/>
          <a:lstStyle/>
          <a:p>
            <a:r>
              <a:rPr lang="en-GB" dirty="0"/>
              <a:t>LINX-99 B4RN</a:t>
            </a:r>
          </a:p>
        </p:txBody>
      </p:sp>
      <p:sp>
        <p:nvSpPr>
          <p:cNvPr id="7" name="Slide Number Placeholder 6"/>
          <p:cNvSpPr>
            <a:spLocks noGrp="1"/>
          </p:cNvSpPr>
          <p:nvPr>
            <p:ph type="sldNum" sz="quarter" idx="12"/>
          </p:nvPr>
        </p:nvSpPr>
        <p:spPr/>
        <p:txBody>
          <a:bodyPr/>
          <a:lstStyle/>
          <a:p>
            <a:fld id="{30EA6835-2CF1-48B6-B504-4EC0B1E4284A}" type="slidenum">
              <a:rPr lang="en-GB" smtClean="0"/>
              <a:pPr/>
              <a:t>‹#›</a:t>
            </a:fld>
            <a:endParaRPr lang="en-GB" dirty="0"/>
          </a:p>
        </p:txBody>
      </p:sp>
    </p:spTree>
    <p:extLst>
      <p:ext uri="{BB962C8B-B14F-4D97-AF65-F5344CB8AC3E}">
        <p14:creationId xmlns:p14="http://schemas.microsoft.com/office/powerpoint/2010/main" val="2789032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43" y="166910"/>
            <a:ext cx="7975599" cy="68700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5" name="Footer Placeholder 4"/>
          <p:cNvSpPr>
            <a:spLocks noGrp="1"/>
          </p:cNvSpPr>
          <p:nvPr>
            <p:ph type="ftr" sz="quarter" idx="3"/>
          </p:nvPr>
        </p:nvSpPr>
        <p:spPr>
          <a:xfrm>
            <a:off x="5239657" y="710384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dirty="0"/>
              <a:t>FFDC DBF B4RN 23/02/18</a:t>
            </a:r>
          </a:p>
        </p:txBody>
      </p:sp>
      <p:sp>
        <p:nvSpPr>
          <p:cNvPr id="6" name="Slide Number Placeholder 5"/>
          <p:cNvSpPr>
            <a:spLocks noGrp="1"/>
          </p:cNvSpPr>
          <p:nvPr>
            <p:ph type="sldNum" sz="quarter" idx="4"/>
          </p:nvPr>
        </p:nvSpPr>
        <p:spPr>
          <a:xfrm>
            <a:off x="9347200" y="710384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0EA6835-2CF1-48B6-B504-4EC0B1E4284A}" type="slidenum">
              <a:rPr lang="en-GB" smtClean="0"/>
              <a:pPr/>
              <a:t>‹#›</a:t>
            </a:fld>
            <a:endParaRPr lang="en-GB" dirty="0"/>
          </a:p>
        </p:txBody>
      </p:sp>
      <p:pic>
        <p:nvPicPr>
          <p:cNvPr id="4" name="Picture 3">
            <a:extLst>
              <a:ext uri="{FF2B5EF4-FFF2-40B4-BE49-F238E27FC236}">
                <a16:creationId xmlns:a16="http://schemas.microsoft.com/office/drawing/2014/main" id="{EC8ABBAB-39FF-4871-B77F-F2E86607D696}"/>
              </a:ext>
            </a:extLst>
          </p:cNvPr>
          <p:cNvPicPr>
            <a:picLocks noChangeAspect="1"/>
          </p:cNvPicPr>
          <p:nvPr userDrawn="1"/>
        </p:nvPicPr>
        <p:blipFill>
          <a:blip r:embed="rId15"/>
          <a:stretch>
            <a:fillRect/>
          </a:stretch>
        </p:blipFill>
        <p:spPr>
          <a:xfrm>
            <a:off x="10202581" y="249070"/>
            <a:ext cx="1795476" cy="604842"/>
          </a:xfrm>
          <a:prstGeom prst="rect">
            <a:avLst/>
          </a:prstGeom>
        </p:spPr>
      </p:pic>
      <p:pic>
        <p:nvPicPr>
          <p:cNvPr id="3" name="Content Placeholder 5" descr="A picture containing electric blue, blue, screenshot, lens flare&#10;&#10;Description automatically generated">
            <a:extLst>
              <a:ext uri="{FF2B5EF4-FFF2-40B4-BE49-F238E27FC236}">
                <a16:creationId xmlns:a16="http://schemas.microsoft.com/office/drawing/2014/main" id="{00157D19-A7D1-5863-FBDF-C7B51CEF14F3}"/>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t="17439" b="18717"/>
          <a:stretch/>
        </p:blipFill>
        <p:spPr>
          <a:xfrm>
            <a:off x="0" y="5752730"/>
            <a:ext cx="12192000" cy="1105270"/>
          </a:xfrm>
          <a:prstGeom prst="rect">
            <a:avLst/>
          </a:prstGeom>
        </p:spPr>
      </p:pic>
    </p:spTree>
    <p:extLst>
      <p:ext uri="{BB962C8B-B14F-4D97-AF65-F5344CB8AC3E}">
        <p14:creationId xmlns:p14="http://schemas.microsoft.com/office/powerpoint/2010/main" val="2458271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5" r:id="rId12"/>
    <p:sldLayoutId id="2147483687" r:id="rId13"/>
  </p:sldLayoutIdLst>
  <p:hf sldNum="0" hdr="0" dt="0"/>
  <p:txStyles>
    <p:titleStyle>
      <a:lvl1pPr algn="l" defTabSz="1219170" rtl="0" eaLnBrk="1" latinLnBrk="0" hangingPunct="1">
        <a:spcBef>
          <a:spcPct val="0"/>
        </a:spcBef>
        <a:buNone/>
        <a:defRPr sz="3200" b="1"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251D9-5D09-4691-8244-C03699E913DA}"/>
              </a:ext>
            </a:extLst>
          </p:cNvPr>
          <p:cNvSpPr>
            <a:spLocks noGrp="1"/>
          </p:cNvSpPr>
          <p:nvPr>
            <p:ph type="title" idx="4294967295"/>
          </p:nvPr>
        </p:nvSpPr>
        <p:spPr>
          <a:xfrm>
            <a:off x="463979" y="449642"/>
            <a:ext cx="7975599" cy="1090391"/>
          </a:xfrm>
        </p:spPr>
        <p:txBody>
          <a:bodyPr>
            <a:normAutofit/>
          </a:bodyPr>
          <a:lstStyle/>
          <a:p>
            <a:r>
              <a:rPr lang="en-GB" dirty="0">
                <a:solidFill>
                  <a:schemeClr val="bg1"/>
                </a:solidFill>
              </a:rPr>
              <a:t>18</a:t>
            </a:r>
            <a:r>
              <a:rPr lang="en-GB" baseline="30000" dirty="0">
                <a:solidFill>
                  <a:schemeClr val="bg1"/>
                </a:solidFill>
              </a:rPr>
              <a:t>th</a:t>
            </a:r>
            <a:r>
              <a:rPr lang="en-GB" dirty="0">
                <a:solidFill>
                  <a:schemeClr val="bg1"/>
                </a:solidFill>
              </a:rPr>
              <a:t> March 2025</a:t>
            </a:r>
            <a:br>
              <a:rPr lang="en-GB" dirty="0">
                <a:solidFill>
                  <a:schemeClr val="bg1"/>
                </a:solidFill>
              </a:rPr>
            </a:br>
            <a:r>
              <a:rPr lang="en-GB" dirty="0">
                <a:solidFill>
                  <a:schemeClr val="bg1"/>
                </a:solidFill>
              </a:rPr>
              <a:t>SCTE</a:t>
            </a:r>
          </a:p>
        </p:txBody>
      </p:sp>
    </p:spTree>
    <p:extLst>
      <p:ext uri="{BB962C8B-B14F-4D97-AF65-F5344CB8AC3E}">
        <p14:creationId xmlns:p14="http://schemas.microsoft.com/office/powerpoint/2010/main" val="2473847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60A0082-9424-5563-DF1B-982B51D6B2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970" t="7799" r="20351" b="1006"/>
          <a:stretch/>
        </p:blipFill>
        <p:spPr bwMode="auto">
          <a:xfrm>
            <a:off x="8006378" y="166909"/>
            <a:ext cx="4040479" cy="5506293"/>
          </a:xfrm>
          <a:prstGeom prst="rect">
            <a:avLst/>
          </a:prstGeom>
          <a:noFill/>
          <a:extLst>
            <a:ext uri="{909E8E84-426E-40DD-AFC4-6F175D3DCCD1}">
              <a14:hiddenFill xmlns:a14="http://schemas.microsoft.com/office/drawing/2010/main">
                <a:solidFill>
                  <a:srgbClr val="FFFFFF"/>
                </a:solidFill>
              </a14:hiddenFill>
            </a:ext>
          </a:extLst>
        </p:spPr>
      </p:pic>
      <p:sp>
        <p:nvSpPr>
          <p:cNvPr id="34" name="Title 1">
            <a:extLst>
              <a:ext uri="{FF2B5EF4-FFF2-40B4-BE49-F238E27FC236}">
                <a16:creationId xmlns:a16="http://schemas.microsoft.com/office/drawing/2014/main" id="{5651ED83-6EE2-4C1B-A90B-A5DEF036BE84}"/>
              </a:ext>
            </a:extLst>
          </p:cNvPr>
          <p:cNvSpPr>
            <a:spLocks noGrp="1"/>
          </p:cNvSpPr>
          <p:nvPr>
            <p:ph type="title"/>
          </p:nvPr>
        </p:nvSpPr>
        <p:spPr>
          <a:xfrm>
            <a:off x="145143" y="166909"/>
            <a:ext cx="9758798" cy="864879"/>
          </a:xfrm>
        </p:spPr>
        <p:txBody>
          <a:bodyPr>
            <a:normAutofit/>
          </a:bodyPr>
          <a:lstStyle/>
          <a:p>
            <a:r>
              <a:rPr lang="en-GB" sz="2800" dirty="0">
                <a:solidFill>
                  <a:schemeClr val="tx1">
                    <a:lumMod val="75000"/>
                    <a:lumOff val="25000"/>
                  </a:schemeClr>
                </a:solidFill>
              </a:rPr>
              <a:t>Business Model</a:t>
            </a:r>
          </a:p>
        </p:txBody>
      </p:sp>
      <p:sp>
        <p:nvSpPr>
          <p:cNvPr id="4" name="Content Placeholder 2">
            <a:extLst>
              <a:ext uri="{FF2B5EF4-FFF2-40B4-BE49-F238E27FC236}">
                <a16:creationId xmlns:a16="http://schemas.microsoft.com/office/drawing/2014/main" id="{CC385325-1EC8-480B-821E-6BF80AE0E05B}"/>
              </a:ext>
            </a:extLst>
          </p:cNvPr>
          <p:cNvSpPr>
            <a:spLocks noGrp="1"/>
          </p:cNvSpPr>
          <p:nvPr/>
        </p:nvSpPr>
        <p:spPr>
          <a:xfrm>
            <a:off x="798356" y="1205896"/>
            <a:ext cx="10595287" cy="4446208"/>
          </a:xfrm>
          <a:prstGeom prst="rect">
            <a:avLst/>
          </a:prstGeom>
        </p:spPr>
        <p:txBody>
          <a:bodyPr>
            <a:normAutofit/>
          </a:bodyPr>
          <a:lst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buAutoNum type="arabicPeriod"/>
            </a:pPr>
            <a:endParaRPr lang="en-GB" sz="1600" dirty="0">
              <a:solidFill>
                <a:schemeClr val="tx1">
                  <a:lumMod val="75000"/>
                  <a:lumOff val="25000"/>
                </a:schemeClr>
              </a:solidFill>
            </a:endParaRPr>
          </a:p>
        </p:txBody>
      </p:sp>
      <p:sp>
        <p:nvSpPr>
          <p:cNvPr id="3" name="TextBox 2">
            <a:extLst>
              <a:ext uri="{FF2B5EF4-FFF2-40B4-BE49-F238E27FC236}">
                <a16:creationId xmlns:a16="http://schemas.microsoft.com/office/drawing/2014/main" id="{E2297509-AFDD-5188-2E3F-1D10917CF843}"/>
              </a:ext>
            </a:extLst>
          </p:cNvPr>
          <p:cNvSpPr txBox="1"/>
          <p:nvPr/>
        </p:nvSpPr>
        <p:spPr>
          <a:xfrm>
            <a:off x="397670" y="1205896"/>
            <a:ext cx="6680088" cy="3662541"/>
          </a:xfrm>
          <a:prstGeom prst="rect">
            <a:avLst/>
          </a:prstGeom>
          <a:noFill/>
        </p:spPr>
        <p:txBody>
          <a:bodyPr wrap="square">
            <a:spAutoFit/>
          </a:bodyPr>
          <a:lstStyle/>
          <a:p>
            <a:pPr>
              <a:spcAft>
                <a:spcPts val="1200"/>
              </a:spcAft>
            </a:pPr>
            <a:r>
              <a:rPr lang="en-GB" sz="1600" b="1" dirty="0">
                <a:solidFill>
                  <a:schemeClr val="tx1">
                    <a:lumMod val="75000"/>
                    <a:lumOff val="25000"/>
                  </a:schemeClr>
                </a:solidFill>
              </a:rPr>
              <a:t>Mission. </a:t>
            </a:r>
            <a:r>
              <a:rPr lang="en-GB" sz="1600" dirty="0">
                <a:solidFill>
                  <a:schemeClr val="tx1">
                    <a:lumMod val="75000"/>
                    <a:lumOff val="25000"/>
                  </a:schemeClr>
                </a:solidFill>
              </a:rPr>
              <a:t>To deliver the best internet service in the country to the areas that are hardest to reach, working shoulder to shoulder with, and for, rural communities, to realise the enduring benefits of greater resilience and connectivity.</a:t>
            </a:r>
          </a:p>
          <a:p>
            <a:pPr>
              <a:spcAft>
                <a:spcPts val="1200"/>
              </a:spcAft>
            </a:pPr>
            <a:endParaRPr lang="en-GB" sz="1600" i="1" dirty="0">
              <a:solidFill>
                <a:schemeClr val="tx1">
                  <a:lumMod val="75000"/>
                  <a:lumOff val="25000"/>
                </a:schemeClr>
              </a:solidFill>
            </a:endParaRPr>
          </a:p>
          <a:p>
            <a:pPr>
              <a:spcAft>
                <a:spcPts val="1200"/>
              </a:spcAft>
            </a:pPr>
            <a:r>
              <a:rPr lang="en-GB" sz="1600" b="1" dirty="0">
                <a:solidFill>
                  <a:schemeClr val="tx1">
                    <a:lumMod val="75000"/>
                    <a:lumOff val="25000"/>
                  </a:schemeClr>
                </a:solidFill>
              </a:rPr>
              <a:t>Community Benefit Society.</a:t>
            </a:r>
          </a:p>
          <a:p>
            <a:pPr marL="285750" indent="-285750">
              <a:spcAft>
                <a:spcPts val="1200"/>
              </a:spcAft>
              <a:buFont typeface="Arial" panose="020B0604020202020204" pitchFamily="34" charset="0"/>
              <a:buChar char="•"/>
            </a:pPr>
            <a:r>
              <a:rPr lang="en-GB" sz="1600" dirty="0">
                <a:solidFill>
                  <a:schemeClr val="tx1">
                    <a:lumMod val="75000"/>
                    <a:lumOff val="25000"/>
                  </a:schemeClr>
                </a:solidFill>
              </a:rPr>
              <a:t>We are owned by our members. Each of our 3,400 members has invested between £100 and £100,000 in B4RN, and each member has equal voting rights at the AGM.</a:t>
            </a:r>
          </a:p>
          <a:p>
            <a:pPr marL="285750" indent="-285750">
              <a:spcAft>
                <a:spcPts val="1200"/>
              </a:spcAft>
              <a:buFont typeface="Arial" panose="020B0604020202020204" pitchFamily="34" charset="0"/>
              <a:buChar char="•"/>
            </a:pPr>
            <a:r>
              <a:rPr lang="en-GB" sz="1600" dirty="0">
                <a:solidFill>
                  <a:schemeClr val="tx1">
                    <a:lumMod val="75000"/>
                    <a:lumOff val="25000"/>
                  </a:schemeClr>
                </a:solidFill>
              </a:rPr>
              <a:t>Currently we are focusing our resources on expanding the network and serving more communities, however any profit we make in the future must be re-invested back into our communities.</a:t>
            </a:r>
          </a:p>
        </p:txBody>
      </p:sp>
      <p:sp>
        <p:nvSpPr>
          <p:cNvPr id="14" name="Rectangle 13">
            <a:extLst>
              <a:ext uri="{FF2B5EF4-FFF2-40B4-BE49-F238E27FC236}">
                <a16:creationId xmlns:a16="http://schemas.microsoft.com/office/drawing/2014/main" id="{EE0F8535-2929-99D5-B842-687449F1AFA2}"/>
              </a:ext>
            </a:extLst>
          </p:cNvPr>
          <p:cNvSpPr/>
          <p:nvPr/>
        </p:nvSpPr>
        <p:spPr>
          <a:xfrm>
            <a:off x="10500161" y="4840753"/>
            <a:ext cx="1546696" cy="832449"/>
          </a:xfrm>
          <a:prstGeom prst="rect">
            <a:avLst/>
          </a:prstGeom>
          <a:solidFill>
            <a:schemeClr val="bg1"/>
          </a:solidFill>
          <a:ln w="12700">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Diagonal Corners Snipped 14">
            <a:extLst>
              <a:ext uri="{FF2B5EF4-FFF2-40B4-BE49-F238E27FC236}">
                <a16:creationId xmlns:a16="http://schemas.microsoft.com/office/drawing/2014/main" id="{7AC75724-5F46-E230-97E3-5F51260D8751}"/>
              </a:ext>
            </a:extLst>
          </p:cNvPr>
          <p:cNvSpPr/>
          <p:nvPr/>
        </p:nvSpPr>
        <p:spPr>
          <a:xfrm>
            <a:off x="10634852" y="4975286"/>
            <a:ext cx="389508" cy="108412"/>
          </a:xfrm>
          <a:prstGeom prst="snip2DiagRect">
            <a:avLst>
              <a:gd name="adj1" fmla="val 0"/>
              <a:gd name="adj2" fmla="val 50000"/>
            </a:avLst>
          </a:prstGeom>
          <a:solidFill>
            <a:srgbClr val="72A7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322FB6D-8B3F-C8D8-773C-FB04333B8435}"/>
              </a:ext>
            </a:extLst>
          </p:cNvPr>
          <p:cNvSpPr txBox="1"/>
          <p:nvPr/>
        </p:nvSpPr>
        <p:spPr>
          <a:xfrm>
            <a:off x="11025321" y="4911093"/>
            <a:ext cx="1021535" cy="661720"/>
          </a:xfrm>
          <a:prstGeom prst="rect">
            <a:avLst/>
          </a:prstGeom>
          <a:noFill/>
        </p:spPr>
        <p:txBody>
          <a:bodyPr wrap="square" rtlCol="0">
            <a:spAutoFit/>
          </a:bodyPr>
          <a:lstStyle/>
          <a:p>
            <a:pPr>
              <a:spcAft>
                <a:spcPts val="600"/>
              </a:spcAft>
            </a:pPr>
            <a:r>
              <a:rPr lang="en-GB" sz="900" b="1" dirty="0">
                <a:solidFill>
                  <a:schemeClr val="tx1">
                    <a:lumMod val="75000"/>
                    <a:lumOff val="25000"/>
                  </a:schemeClr>
                </a:solidFill>
              </a:rPr>
              <a:t>BUILT NETWORK</a:t>
            </a:r>
          </a:p>
          <a:p>
            <a:pPr>
              <a:spcAft>
                <a:spcPts val="600"/>
              </a:spcAft>
            </a:pPr>
            <a:r>
              <a:rPr lang="en-GB" sz="900" b="1" dirty="0">
                <a:solidFill>
                  <a:schemeClr val="tx1">
                    <a:lumMod val="75000"/>
                    <a:lumOff val="25000"/>
                  </a:schemeClr>
                </a:solidFill>
              </a:rPr>
              <a:t>IN BUILD</a:t>
            </a:r>
          </a:p>
          <a:p>
            <a:pPr>
              <a:spcAft>
                <a:spcPts val="600"/>
              </a:spcAft>
            </a:pPr>
            <a:r>
              <a:rPr lang="en-GB" sz="900" b="1" dirty="0">
                <a:solidFill>
                  <a:schemeClr val="tx1">
                    <a:lumMod val="75000"/>
                    <a:lumOff val="25000"/>
                  </a:schemeClr>
                </a:solidFill>
              </a:rPr>
              <a:t>DEVELOPMENT</a:t>
            </a:r>
          </a:p>
        </p:txBody>
      </p:sp>
      <p:sp>
        <p:nvSpPr>
          <p:cNvPr id="17" name="Rectangle: Diagonal Corners Snipped 16">
            <a:extLst>
              <a:ext uri="{FF2B5EF4-FFF2-40B4-BE49-F238E27FC236}">
                <a16:creationId xmlns:a16="http://schemas.microsoft.com/office/drawing/2014/main" id="{3395E19E-E165-6939-5E5C-75D093538C77}"/>
              </a:ext>
            </a:extLst>
          </p:cNvPr>
          <p:cNvSpPr/>
          <p:nvPr/>
        </p:nvSpPr>
        <p:spPr>
          <a:xfrm>
            <a:off x="10634852" y="5188979"/>
            <a:ext cx="389508" cy="108412"/>
          </a:xfrm>
          <a:prstGeom prst="snip2DiagRect">
            <a:avLst>
              <a:gd name="adj1" fmla="val 0"/>
              <a:gd name="adj2" fmla="val 50000"/>
            </a:avLst>
          </a:prstGeom>
          <a:solidFill>
            <a:srgbClr val="8AB9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Diagonal Corners Snipped 17">
            <a:extLst>
              <a:ext uri="{FF2B5EF4-FFF2-40B4-BE49-F238E27FC236}">
                <a16:creationId xmlns:a16="http://schemas.microsoft.com/office/drawing/2014/main" id="{9F53E426-0653-D293-64DA-71F6AD44D3E7}"/>
              </a:ext>
            </a:extLst>
          </p:cNvPr>
          <p:cNvSpPr/>
          <p:nvPr/>
        </p:nvSpPr>
        <p:spPr>
          <a:xfrm>
            <a:off x="10634852" y="5402672"/>
            <a:ext cx="389508" cy="108412"/>
          </a:xfrm>
          <a:prstGeom prst="snip2DiagRect">
            <a:avLst>
              <a:gd name="adj1" fmla="val 0"/>
              <a:gd name="adj2" fmla="val 50000"/>
            </a:avLst>
          </a:prstGeom>
          <a:solidFill>
            <a:srgbClr val="F0BA6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13403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9DA8E-03DD-881B-7156-3FDF3FE5EA91}"/>
            </a:ext>
          </a:extLst>
        </p:cNvPr>
        <p:cNvGrpSpPr/>
        <p:nvPr/>
      </p:nvGrpSpPr>
      <p:grpSpPr>
        <a:xfrm>
          <a:off x="0" y="0"/>
          <a:ext cx="0" cy="0"/>
          <a:chOff x="0" y="0"/>
          <a:chExt cx="0" cy="0"/>
        </a:xfrm>
      </p:grpSpPr>
      <p:sp>
        <p:nvSpPr>
          <p:cNvPr id="34" name="Title 1">
            <a:extLst>
              <a:ext uri="{FF2B5EF4-FFF2-40B4-BE49-F238E27FC236}">
                <a16:creationId xmlns:a16="http://schemas.microsoft.com/office/drawing/2014/main" id="{6A634511-02E1-5BF4-80DD-5E327E76ED27}"/>
              </a:ext>
            </a:extLst>
          </p:cNvPr>
          <p:cNvSpPr>
            <a:spLocks noGrp="1"/>
          </p:cNvSpPr>
          <p:nvPr>
            <p:ph type="title"/>
          </p:nvPr>
        </p:nvSpPr>
        <p:spPr>
          <a:xfrm>
            <a:off x="145143" y="166909"/>
            <a:ext cx="9758798" cy="864879"/>
          </a:xfrm>
        </p:spPr>
        <p:txBody>
          <a:bodyPr>
            <a:normAutofit/>
          </a:bodyPr>
          <a:lstStyle/>
          <a:p>
            <a:r>
              <a:rPr lang="en-GB" sz="2800" dirty="0">
                <a:solidFill>
                  <a:schemeClr val="tx1">
                    <a:lumMod val="75000"/>
                    <a:lumOff val="25000"/>
                  </a:schemeClr>
                </a:solidFill>
              </a:rPr>
              <a:t>Build Model</a:t>
            </a:r>
          </a:p>
        </p:txBody>
      </p:sp>
      <p:sp>
        <p:nvSpPr>
          <p:cNvPr id="4" name="Content Placeholder 2">
            <a:extLst>
              <a:ext uri="{FF2B5EF4-FFF2-40B4-BE49-F238E27FC236}">
                <a16:creationId xmlns:a16="http://schemas.microsoft.com/office/drawing/2014/main" id="{45A5A48E-F50A-9B60-4B3A-DF7DBC4B5E79}"/>
              </a:ext>
            </a:extLst>
          </p:cNvPr>
          <p:cNvSpPr>
            <a:spLocks noGrp="1"/>
          </p:cNvSpPr>
          <p:nvPr/>
        </p:nvSpPr>
        <p:spPr>
          <a:xfrm>
            <a:off x="798356" y="1205896"/>
            <a:ext cx="10595287" cy="4446208"/>
          </a:xfrm>
          <a:prstGeom prst="rect">
            <a:avLst/>
          </a:prstGeom>
        </p:spPr>
        <p:txBody>
          <a:bodyPr>
            <a:normAutofit/>
          </a:bodyPr>
          <a:lst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buAutoNum type="arabicPeriod"/>
            </a:pPr>
            <a:endParaRPr lang="en-GB" sz="1600" dirty="0">
              <a:solidFill>
                <a:schemeClr val="tx1">
                  <a:lumMod val="75000"/>
                  <a:lumOff val="25000"/>
                </a:schemeClr>
              </a:solidFill>
            </a:endParaRPr>
          </a:p>
        </p:txBody>
      </p:sp>
      <p:sp>
        <p:nvSpPr>
          <p:cNvPr id="3" name="TextBox 2">
            <a:extLst>
              <a:ext uri="{FF2B5EF4-FFF2-40B4-BE49-F238E27FC236}">
                <a16:creationId xmlns:a16="http://schemas.microsoft.com/office/drawing/2014/main" id="{38A52FC9-5818-5F68-DC04-D8525E8620D6}"/>
              </a:ext>
            </a:extLst>
          </p:cNvPr>
          <p:cNvSpPr txBox="1"/>
          <p:nvPr/>
        </p:nvSpPr>
        <p:spPr>
          <a:xfrm>
            <a:off x="416691" y="1205896"/>
            <a:ext cx="6059156" cy="3993401"/>
          </a:xfrm>
          <a:prstGeom prst="rect">
            <a:avLst/>
          </a:prstGeom>
          <a:noFill/>
        </p:spPr>
        <p:txBody>
          <a:bodyPr wrap="square">
            <a:spAutoFit/>
          </a:bodyPr>
          <a:lstStyle/>
          <a:p>
            <a:pPr>
              <a:spcAft>
                <a:spcPts val="1200"/>
              </a:spcAft>
            </a:pPr>
            <a:r>
              <a:rPr lang="en-GB" sz="1600" b="1" dirty="0">
                <a:solidFill>
                  <a:schemeClr val="tx1">
                    <a:lumMod val="75000"/>
                    <a:lumOff val="25000"/>
                  </a:schemeClr>
                </a:solidFill>
              </a:rPr>
              <a:t>Deep rural. </a:t>
            </a:r>
            <a:r>
              <a:rPr lang="en-GB" sz="1600" dirty="0">
                <a:solidFill>
                  <a:schemeClr val="tx1">
                    <a:lumMod val="75000"/>
                    <a:lumOff val="25000"/>
                  </a:schemeClr>
                </a:solidFill>
              </a:rPr>
              <a:t>We work with deep rural communities that don’t have a viable alternative to achieving gigabit connectivity. When we deliver to a community, we offer a connection to 100% of the properties that we can reach in that community.</a:t>
            </a:r>
          </a:p>
          <a:p>
            <a:pPr>
              <a:spcAft>
                <a:spcPts val="1200"/>
              </a:spcAft>
            </a:pPr>
            <a:endParaRPr lang="en-GB" sz="600" dirty="0">
              <a:solidFill>
                <a:schemeClr val="tx1">
                  <a:lumMod val="75000"/>
                  <a:lumOff val="25000"/>
                </a:schemeClr>
              </a:solidFill>
            </a:endParaRPr>
          </a:p>
          <a:p>
            <a:pPr>
              <a:spcAft>
                <a:spcPts val="1200"/>
              </a:spcAft>
            </a:pPr>
            <a:r>
              <a:rPr lang="en-GB" sz="1600" b="1" dirty="0">
                <a:solidFill>
                  <a:schemeClr val="tx1">
                    <a:lumMod val="75000"/>
                    <a:lumOff val="25000"/>
                  </a:schemeClr>
                </a:solidFill>
              </a:rPr>
              <a:t>Community build. </a:t>
            </a:r>
            <a:r>
              <a:rPr lang="en-GB" sz="1600" dirty="0">
                <a:solidFill>
                  <a:schemeClr val="tx1">
                    <a:lumMod val="75000"/>
                    <a:lumOff val="25000"/>
                  </a:schemeClr>
                </a:solidFill>
              </a:rPr>
              <a:t>We build our network alongside these communities. We rely on the hard work and dedication of local volunteers, landowners and investors. </a:t>
            </a:r>
          </a:p>
          <a:p>
            <a:pPr>
              <a:spcAft>
                <a:spcPts val="1200"/>
              </a:spcAft>
            </a:pPr>
            <a:endParaRPr lang="en-GB" sz="600" dirty="0"/>
          </a:p>
          <a:p>
            <a:pPr>
              <a:spcAft>
                <a:spcPts val="1200"/>
              </a:spcAft>
            </a:pPr>
            <a:r>
              <a:rPr lang="en-GB" sz="1600" b="1" dirty="0">
                <a:solidFill>
                  <a:schemeClr val="tx1">
                    <a:lumMod val="75000"/>
                    <a:lumOff val="25000"/>
                  </a:schemeClr>
                </a:solidFill>
              </a:rPr>
              <a:t>Sustainable build strategy. </a:t>
            </a:r>
            <a:r>
              <a:rPr lang="en-GB" sz="1600" dirty="0">
                <a:solidFill>
                  <a:schemeClr val="tx1">
                    <a:lumMod val="75000"/>
                    <a:lumOff val="25000"/>
                  </a:schemeClr>
                </a:solidFill>
              </a:rPr>
              <a:t>Each community build is self funding. We calculate the build cost and predict the level of government grants we will get through the Project Gigabit voucher scheme. We then work with the community to secure grants and raise investment to cover the funding gap.</a:t>
            </a:r>
          </a:p>
        </p:txBody>
      </p:sp>
      <p:sp>
        <p:nvSpPr>
          <p:cNvPr id="5" name="TextBox 4">
            <a:extLst>
              <a:ext uri="{FF2B5EF4-FFF2-40B4-BE49-F238E27FC236}">
                <a16:creationId xmlns:a16="http://schemas.microsoft.com/office/drawing/2014/main" id="{59674938-3CC9-D070-1326-74612FA9FFC2}"/>
              </a:ext>
            </a:extLst>
          </p:cNvPr>
          <p:cNvSpPr txBox="1"/>
          <p:nvPr/>
        </p:nvSpPr>
        <p:spPr>
          <a:xfrm>
            <a:off x="9549999" y="2193927"/>
            <a:ext cx="2086904" cy="1246495"/>
          </a:xfrm>
          <a:prstGeom prst="rect">
            <a:avLst/>
          </a:prstGeom>
          <a:noFill/>
        </p:spPr>
        <p:txBody>
          <a:bodyPr wrap="square" rtlCol="0">
            <a:spAutoFit/>
          </a:bodyPr>
          <a:lstStyle/>
          <a:p>
            <a:pPr>
              <a:spcAft>
                <a:spcPts val="600"/>
              </a:spcAft>
            </a:pPr>
            <a:r>
              <a:rPr lang="en-GB" sz="1400" b="1" dirty="0">
                <a:solidFill>
                  <a:schemeClr val="tx1">
                    <a:lumMod val="75000"/>
                    <a:lumOff val="25000"/>
                  </a:schemeClr>
                </a:solidFill>
              </a:rPr>
              <a:t>BDUK &amp; B4RN</a:t>
            </a:r>
          </a:p>
          <a:p>
            <a:pPr marL="285750" indent="-285750">
              <a:spcAft>
                <a:spcPts val="600"/>
              </a:spcAft>
              <a:buFont typeface="Wingdings" panose="05000000000000000000" pitchFamily="2" charset="2"/>
              <a:buChar char="ü"/>
            </a:pPr>
            <a:r>
              <a:rPr lang="en-GB" sz="1400" dirty="0">
                <a:solidFill>
                  <a:schemeClr val="tx1">
                    <a:lumMod val="75000"/>
                    <a:lumOff val="25000"/>
                  </a:schemeClr>
                </a:solidFill>
              </a:rPr>
              <a:t>Voucher priority area</a:t>
            </a:r>
          </a:p>
          <a:p>
            <a:pPr marL="285750" indent="-285750">
              <a:spcAft>
                <a:spcPts val="600"/>
              </a:spcAft>
              <a:buFont typeface="Wingdings" panose="05000000000000000000" pitchFamily="2" charset="2"/>
              <a:buChar char="ü"/>
            </a:pPr>
            <a:r>
              <a:rPr lang="en-GB" sz="1400" dirty="0">
                <a:solidFill>
                  <a:schemeClr val="tx1">
                    <a:lumMod val="75000"/>
                    <a:lumOff val="25000"/>
                  </a:schemeClr>
                </a:solidFill>
              </a:rPr>
              <a:t>Approved project</a:t>
            </a:r>
          </a:p>
          <a:p>
            <a:endParaRPr lang="en-GB" dirty="0"/>
          </a:p>
        </p:txBody>
      </p:sp>
      <p:sp>
        <p:nvSpPr>
          <p:cNvPr id="6" name="Rectangle 5">
            <a:extLst>
              <a:ext uri="{FF2B5EF4-FFF2-40B4-BE49-F238E27FC236}">
                <a16:creationId xmlns:a16="http://schemas.microsoft.com/office/drawing/2014/main" id="{D0BCD61F-2842-525E-12EC-162205B25D2F}"/>
              </a:ext>
            </a:extLst>
          </p:cNvPr>
          <p:cNvSpPr/>
          <p:nvPr/>
        </p:nvSpPr>
        <p:spPr>
          <a:xfrm>
            <a:off x="8383587" y="1900607"/>
            <a:ext cx="979715" cy="2700000"/>
          </a:xfrm>
          <a:prstGeom prst="rect">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Isosceles Triangle 6">
            <a:extLst>
              <a:ext uri="{FF2B5EF4-FFF2-40B4-BE49-F238E27FC236}">
                <a16:creationId xmlns:a16="http://schemas.microsoft.com/office/drawing/2014/main" id="{F2CE07D2-AEEA-F12B-0DC6-40DA45910208}"/>
              </a:ext>
            </a:extLst>
          </p:cNvPr>
          <p:cNvSpPr/>
          <p:nvPr/>
        </p:nvSpPr>
        <p:spPr>
          <a:xfrm rot="5400000">
            <a:off x="8176536" y="1835306"/>
            <a:ext cx="144000" cy="144000"/>
          </a:xfrm>
          <a:prstGeom prst="triangle">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F8C19CE-74E1-8447-DAC9-75F7DB08B80A}"/>
              </a:ext>
            </a:extLst>
          </p:cNvPr>
          <p:cNvSpPr txBox="1"/>
          <p:nvPr/>
        </p:nvSpPr>
        <p:spPr>
          <a:xfrm>
            <a:off x="7283294" y="1768806"/>
            <a:ext cx="937347" cy="276999"/>
          </a:xfrm>
          <a:prstGeom prst="rect">
            <a:avLst/>
          </a:prstGeom>
          <a:noFill/>
        </p:spPr>
        <p:txBody>
          <a:bodyPr wrap="square" rtlCol="0">
            <a:spAutoFit/>
          </a:bodyPr>
          <a:lstStyle/>
          <a:p>
            <a:pPr algn="r"/>
            <a:r>
              <a:rPr lang="en-GB" sz="1200" b="1" dirty="0">
                <a:solidFill>
                  <a:schemeClr val="tx1">
                    <a:lumMod val="75000"/>
                    <a:lumOff val="25000"/>
                  </a:schemeClr>
                </a:solidFill>
              </a:rPr>
              <a:t>BUILD COST</a:t>
            </a:r>
          </a:p>
        </p:txBody>
      </p:sp>
      <p:sp>
        <p:nvSpPr>
          <p:cNvPr id="11" name="Rectangle 10">
            <a:extLst>
              <a:ext uri="{FF2B5EF4-FFF2-40B4-BE49-F238E27FC236}">
                <a16:creationId xmlns:a16="http://schemas.microsoft.com/office/drawing/2014/main" id="{4D703DA3-5A0F-7DCA-F289-95711043FB79}"/>
              </a:ext>
            </a:extLst>
          </p:cNvPr>
          <p:cNvSpPr/>
          <p:nvPr/>
        </p:nvSpPr>
        <p:spPr>
          <a:xfrm>
            <a:off x="8383587" y="3700607"/>
            <a:ext cx="979715" cy="900000"/>
          </a:xfrm>
          <a:prstGeom prst="rect">
            <a:avLst/>
          </a:prstGeom>
          <a:solidFill>
            <a:srgbClr val="84EDD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38DE7CE6-BFB2-F76D-AF33-C796DF3E509A}"/>
              </a:ext>
            </a:extLst>
          </p:cNvPr>
          <p:cNvSpPr txBox="1"/>
          <p:nvPr/>
        </p:nvSpPr>
        <p:spPr>
          <a:xfrm>
            <a:off x="8292637" y="3972911"/>
            <a:ext cx="1179506" cy="276999"/>
          </a:xfrm>
          <a:prstGeom prst="rect">
            <a:avLst/>
          </a:prstGeom>
          <a:noFill/>
        </p:spPr>
        <p:txBody>
          <a:bodyPr wrap="square" rtlCol="0">
            <a:spAutoFit/>
          </a:bodyPr>
          <a:lstStyle/>
          <a:p>
            <a:pPr algn="ctr"/>
            <a:r>
              <a:rPr lang="en-GB" sz="1200" b="1" dirty="0">
                <a:solidFill>
                  <a:schemeClr val="tx1">
                    <a:lumMod val="75000"/>
                    <a:lumOff val="25000"/>
                  </a:schemeClr>
                </a:solidFill>
              </a:rPr>
              <a:t>VOUCHERS</a:t>
            </a:r>
          </a:p>
        </p:txBody>
      </p:sp>
      <p:sp>
        <p:nvSpPr>
          <p:cNvPr id="13" name="Rectangle 12">
            <a:extLst>
              <a:ext uri="{FF2B5EF4-FFF2-40B4-BE49-F238E27FC236}">
                <a16:creationId xmlns:a16="http://schemas.microsoft.com/office/drawing/2014/main" id="{B5276252-203F-2FD0-6E1E-3CED3A6618C8}"/>
              </a:ext>
            </a:extLst>
          </p:cNvPr>
          <p:cNvSpPr/>
          <p:nvPr/>
        </p:nvSpPr>
        <p:spPr>
          <a:xfrm>
            <a:off x="8383587" y="2800607"/>
            <a:ext cx="979715" cy="900000"/>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7C66985-E7DF-ACDA-7FAA-B221E0A2A596}"/>
              </a:ext>
            </a:extLst>
          </p:cNvPr>
          <p:cNvSpPr txBox="1"/>
          <p:nvPr/>
        </p:nvSpPr>
        <p:spPr>
          <a:xfrm>
            <a:off x="8292637" y="3112107"/>
            <a:ext cx="1179506" cy="276999"/>
          </a:xfrm>
          <a:prstGeom prst="rect">
            <a:avLst/>
          </a:prstGeom>
          <a:noFill/>
        </p:spPr>
        <p:txBody>
          <a:bodyPr wrap="square" rtlCol="0">
            <a:spAutoFit/>
          </a:bodyPr>
          <a:lstStyle/>
          <a:p>
            <a:pPr algn="ctr"/>
            <a:r>
              <a:rPr lang="en-GB" sz="1200" b="1" dirty="0">
                <a:solidFill>
                  <a:schemeClr val="tx1">
                    <a:lumMod val="75000"/>
                    <a:lumOff val="25000"/>
                  </a:schemeClr>
                </a:solidFill>
              </a:rPr>
              <a:t>GRANTS</a:t>
            </a:r>
          </a:p>
        </p:txBody>
      </p:sp>
      <p:sp>
        <p:nvSpPr>
          <p:cNvPr id="15" name="TextBox 14">
            <a:extLst>
              <a:ext uri="{FF2B5EF4-FFF2-40B4-BE49-F238E27FC236}">
                <a16:creationId xmlns:a16="http://schemas.microsoft.com/office/drawing/2014/main" id="{3AB154FA-AAE3-D558-6B92-B8E68A040CB9}"/>
              </a:ext>
            </a:extLst>
          </p:cNvPr>
          <p:cNvSpPr txBox="1"/>
          <p:nvPr/>
        </p:nvSpPr>
        <p:spPr>
          <a:xfrm>
            <a:off x="8292637" y="2173752"/>
            <a:ext cx="1179506" cy="461665"/>
          </a:xfrm>
          <a:prstGeom prst="rect">
            <a:avLst/>
          </a:prstGeom>
          <a:noFill/>
        </p:spPr>
        <p:txBody>
          <a:bodyPr wrap="square" rtlCol="0">
            <a:spAutoFit/>
          </a:bodyPr>
          <a:lstStyle/>
          <a:p>
            <a:pPr algn="ctr"/>
            <a:r>
              <a:rPr lang="en-GB" sz="1200" b="1" dirty="0">
                <a:solidFill>
                  <a:schemeClr val="tx1">
                    <a:lumMod val="75000"/>
                    <a:lumOff val="25000"/>
                  </a:schemeClr>
                </a:solidFill>
              </a:rPr>
              <a:t>COMMUNITY</a:t>
            </a:r>
          </a:p>
          <a:p>
            <a:pPr algn="ctr"/>
            <a:r>
              <a:rPr lang="en-GB" sz="1200" b="1" dirty="0">
                <a:solidFill>
                  <a:schemeClr val="tx1">
                    <a:lumMod val="75000"/>
                    <a:lumOff val="25000"/>
                  </a:schemeClr>
                </a:solidFill>
              </a:rPr>
              <a:t>SHARES</a:t>
            </a:r>
          </a:p>
        </p:txBody>
      </p:sp>
      <p:sp>
        <p:nvSpPr>
          <p:cNvPr id="16" name="TextBox 15">
            <a:extLst>
              <a:ext uri="{FF2B5EF4-FFF2-40B4-BE49-F238E27FC236}">
                <a16:creationId xmlns:a16="http://schemas.microsoft.com/office/drawing/2014/main" id="{6F9C5623-F824-E155-7C2F-5EDC3D5CF634}"/>
              </a:ext>
            </a:extLst>
          </p:cNvPr>
          <p:cNvSpPr txBox="1"/>
          <p:nvPr/>
        </p:nvSpPr>
        <p:spPr>
          <a:xfrm>
            <a:off x="9554795" y="3202596"/>
            <a:ext cx="2082108" cy="1538883"/>
          </a:xfrm>
          <a:prstGeom prst="rect">
            <a:avLst/>
          </a:prstGeom>
          <a:noFill/>
        </p:spPr>
        <p:txBody>
          <a:bodyPr wrap="square" rtlCol="0">
            <a:spAutoFit/>
          </a:bodyPr>
          <a:lstStyle/>
          <a:p>
            <a:pPr>
              <a:spcAft>
                <a:spcPts val="600"/>
              </a:spcAft>
            </a:pPr>
            <a:r>
              <a:rPr lang="en-GB" sz="1400" b="1" dirty="0">
                <a:solidFill>
                  <a:schemeClr val="tx1">
                    <a:lumMod val="75000"/>
                    <a:lumOff val="25000"/>
                  </a:schemeClr>
                </a:solidFill>
              </a:rPr>
              <a:t>Community volunteers</a:t>
            </a:r>
          </a:p>
          <a:p>
            <a:pPr marL="285750" indent="-285750">
              <a:spcAft>
                <a:spcPts val="600"/>
              </a:spcAft>
              <a:buFont typeface="Wingdings" panose="05000000000000000000" pitchFamily="2" charset="2"/>
              <a:buChar char="ü"/>
            </a:pPr>
            <a:r>
              <a:rPr lang="en-GB" sz="1400" dirty="0">
                <a:solidFill>
                  <a:schemeClr val="tx1">
                    <a:lumMod val="75000"/>
                    <a:lumOff val="25000"/>
                  </a:schemeClr>
                </a:solidFill>
              </a:rPr>
              <a:t>Sign up</a:t>
            </a:r>
          </a:p>
          <a:p>
            <a:pPr marL="285750" indent="-285750">
              <a:spcAft>
                <a:spcPts val="600"/>
              </a:spcAft>
              <a:buFont typeface="Wingdings" panose="05000000000000000000" pitchFamily="2" charset="2"/>
              <a:buChar char="ü"/>
            </a:pPr>
            <a:r>
              <a:rPr lang="en-GB" sz="1400" dirty="0">
                <a:solidFill>
                  <a:schemeClr val="tx1">
                    <a:lumMod val="75000"/>
                    <a:lumOff val="25000"/>
                  </a:schemeClr>
                </a:solidFill>
              </a:rPr>
              <a:t>Community shares</a:t>
            </a:r>
          </a:p>
          <a:p>
            <a:pPr marL="285750" indent="-285750">
              <a:spcAft>
                <a:spcPts val="600"/>
              </a:spcAft>
              <a:buFont typeface="Wingdings" panose="05000000000000000000" pitchFamily="2" charset="2"/>
              <a:buChar char="ü"/>
            </a:pPr>
            <a:r>
              <a:rPr lang="en-GB" sz="1400" dirty="0">
                <a:solidFill>
                  <a:schemeClr val="tx1">
                    <a:lumMod val="75000"/>
                    <a:lumOff val="25000"/>
                  </a:schemeClr>
                </a:solidFill>
              </a:rPr>
              <a:t>Wayleaves</a:t>
            </a:r>
          </a:p>
          <a:p>
            <a:endParaRPr lang="en-GB" dirty="0"/>
          </a:p>
        </p:txBody>
      </p:sp>
    </p:spTree>
    <p:extLst>
      <p:ext uri="{BB962C8B-B14F-4D97-AF65-F5344CB8AC3E}">
        <p14:creationId xmlns:p14="http://schemas.microsoft.com/office/powerpoint/2010/main" val="1543481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CF112-A01E-3F9B-05EB-82A0978E3F20}"/>
            </a:ext>
          </a:extLst>
        </p:cNvPr>
        <p:cNvGrpSpPr/>
        <p:nvPr/>
      </p:nvGrpSpPr>
      <p:grpSpPr>
        <a:xfrm>
          <a:off x="0" y="0"/>
          <a:ext cx="0" cy="0"/>
          <a:chOff x="0" y="0"/>
          <a:chExt cx="0" cy="0"/>
        </a:xfrm>
      </p:grpSpPr>
      <p:sp>
        <p:nvSpPr>
          <p:cNvPr id="34" name="Title 1">
            <a:extLst>
              <a:ext uri="{FF2B5EF4-FFF2-40B4-BE49-F238E27FC236}">
                <a16:creationId xmlns:a16="http://schemas.microsoft.com/office/drawing/2014/main" id="{A1C4A1C9-31C1-5E50-E7E2-D982C1AC9AE5}"/>
              </a:ext>
            </a:extLst>
          </p:cNvPr>
          <p:cNvSpPr>
            <a:spLocks noGrp="1"/>
          </p:cNvSpPr>
          <p:nvPr>
            <p:ph type="title"/>
          </p:nvPr>
        </p:nvSpPr>
        <p:spPr>
          <a:xfrm>
            <a:off x="145143" y="166909"/>
            <a:ext cx="9758798" cy="864879"/>
          </a:xfrm>
        </p:spPr>
        <p:txBody>
          <a:bodyPr>
            <a:normAutofit/>
          </a:bodyPr>
          <a:lstStyle/>
          <a:p>
            <a:r>
              <a:rPr lang="en-GB" sz="2800" dirty="0">
                <a:solidFill>
                  <a:schemeClr val="tx1">
                    <a:lumMod val="75000"/>
                    <a:lumOff val="25000"/>
                  </a:schemeClr>
                </a:solidFill>
              </a:rPr>
              <a:t>Build Methodology</a:t>
            </a:r>
          </a:p>
        </p:txBody>
      </p:sp>
      <p:sp>
        <p:nvSpPr>
          <p:cNvPr id="4" name="Content Placeholder 2">
            <a:extLst>
              <a:ext uri="{FF2B5EF4-FFF2-40B4-BE49-F238E27FC236}">
                <a16:creationId xmlns:a16="http://schemas.microsoft.com/office/drawing/2014/main" id="{06244F6B-D3B2-A5C4-B854-6CF0C6A0511E}"/>
              </a:ext>
            </a:extLst>
          </p:cNvPr>
          <p:cNvSpPr>
            <a:spLocks noGrp="1"/>
          </p:cNvSpPr>
          <p:nvPr/>
        </p:nvSpPr>
        <p:spPr>
          <a:xfrm>
            <a:off x="798356" y="1205896"/>
            <a:ext cx="10595287" cy="4446208"/>
          </a:xfrm>
          <a:prstGeom prst="rect">
            <a:avLst/>
          </a:prstGeom>
        </p:spPr>
        <p:txBody>
          <a:bodyPr>
            <a:normAutofit/>
          </a:bodyPr>
          <a:lst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buAutoNum type="arabicPeriod"/>
            </a:pPr>
            <a:endParaRPr lang="en-GB" sz="1600" dirty="0">
              <a:solidFill>
                <a:schemeClr val="tx1">
                  <a:lumMod val="75000"/>
                  <a:lumOff val="25000"/>
                </a:schemeClr>
              </a:solidFill>
            </a:endParaRPr>
          </a:p>
        </p:txBody>
      </p:sp>
      <p:sp>
        <p:nvSpPr>
          <p:cNvPr id="3" name="TextBox 2">
            <a:extLst>
              <a:ext uri="{FF2B5EF4-FFF2-40B4-BE49-F238E27FC236}">
                <a16:creationId xmlns:a16="http://schemas.microsoft.com/office/drawing/2014/main" id="{A8A35AC5-83B1-3A22-98D2-6C65CEDF1DF7}"/>
              </a:ext>
            </a:extLst>
          </p:cNvPr>
          <p:cNvSpPr txBox="1"/>
          <p:nvPr/>
        </p:nvSpPr>
        <p:spPr>
          <a:xfrm>
            <a:off x="416690" y="1205896"/>
            <a:ext cx="6458563" cy="3508653"/>
          </a:xfrm>
          <a:prstGeom prst="rect">
            <a:avLst/>
          </a:prstGeom>
          <a:noFill/>
        </p:spPr>
        <p:txBody>
          <a:bodyPr wrap="square">
            <a:spAutoFit/>
          </a:bodyPr>
          <a:lstStyle/>
          <a:p>
            <a:pPr>
              <a:spcAft>
                <a:spcPts val="1200"/>
              </a:spcAft>
            </a:pPr>
            <a:r>
              <a:rPr lang="en-GB" sz="1600" b="1" dirty="0">
                <a:solidFill>
                  <a:schemeClr val="tx1">
                    <a:lumMod val="75000"/>
                    <a:lumOff val="25000"/>
                  </a:schemeClr>
                </a:solidFill>
              </a:rPr>
              <a:t>Resilience and Redundancy. </a:t>
            </a:r>
            <a:r>
              <a:rPr lang="en-GB" sz="1600" dirty="0">
                <a:solidFill>
                  <a:schemeClr val="tx1">
                    <a:lumMod val="75000"/>
                    <a:lumOff val="25000"/>
                  </a:schemeClr>
                </a:solidFill>
              </a:rPr>
              <a:t>Our unique business model allows us to make a conscious decision to invest in enhancing resilience and redundancy in rural areas, creating a long-term sustainable asset.</a:t>
            </a:r>
          </a:p>
          <a:p>
            <a:pPr>
              <a:spcAft>
                <a:spcPts val="1200"/>
              </a:spcAft>
            </a:pPr>
            <a:r>
              <a:rPr lang="en-GB" sz="1600" b="1" dirty="0">
                <a:solidFill>
                  <a:schemeClr val="tx1">
                    <a:lumMod val="75000"/>
                    <a:lumOff val="25000"/>
                  </a:schemeClr>
                </a:solidFill>
              </a:rPr>
              <a:t>Sub surface. </a:t>
            </a:r>
            <a:r>
              <a:rPr lang="en-GB" sz="1600" dirty="0">
                <a:solidFill>
                  <a:schemeClr val="tx1">
                    <a:lumMod val="75000"/>
                    <a:lumOff val="25000"/>
                  </a:schemeClr>
                </a:solidFill>
              </a:rPr>
              <a:t>The vast majority of the network runs through over 6,000 km of underground duct, laid in fresh ground using mole ploughs and hard dig.</a:t>
            </a:r>
          </a:p>
          <a:p>
            <a:pPr>
              <a:spcAft>
                <a:spcPts val="1200"/>
              </a:spcAft>
            </a:pPr>
            <a:r>
              <a:rPr lang="en-GB" sz="1600" b="1" dirty="0">
                <a:solidFill>
                  <a:schemeClr val="tx1">
                    <a:lumMod val="75000"/>
                    <a:lumOff val="25000"/>
                  </a:schemeClr>
                </a:solidFill>
              </a:rPr>
              <a:t>PIA. </a:t>
            </a:r>
            <a:r>
              <a:rPr lang="en-GB" sz="1600" dirty="0">
                <a:solidFill>
                  <a:schemeClr val="tx1">
                    <a:lumMod val="75000"/>
                    <a:lumOff val="25000"/>
                  </a:schemeClr>
                </a:solidFill>
              </a:rPr>
              <a:t>We use a small amount of PIA, but this accounts for a small percentage of the total network footprint due to the availability of viable duct in rural areas.</a:t>
            </a:r>
          </a:p>
          <a:p>
            <a:pPr>
              <a:spcAft>
                <a:spcPts val="1200"/>
              </a:spcAft>
            </a:pPr>
            <a:r>
              <a:rPr lang="en-GB" sz="1600" b="1" dirty="0">
                <a:solidFill>
                  <a:schemeClr val="tx1">
                    <a:lumMod val="75000"/>
                    <a:lumOff val="25000"/>
                  </a:schemeClr>
                </a:solidFill>
              </a:rPr>
              <a:t>XGS-PON. </a:t>
            </a:r>
            <a:r>
              <a:rPr lang="en-GB" sz="1600" dirty="0">
                <a:solidFill>
                  <a:schemeClr val="tx1">
                    <a:lumMod val="75000"/>
                    <a:lumOff val="25000"/>
                  </a:schemeClr>
                </a:solidFill>
              </a:rPr>
              <a:t>The foundation network is point to point fibre to every property. This enables us to deliver industry leading speeds today, and adopt new technologies as they become available. We are in the process of rolling out XGS-PON with Nokia as our supplier partner of OLT and ONTs.</a:t>
            </a:r>
          </a:p>
        </p:txBody>
      </p:sp>
      <p:pic>
        <p:nvPicPr>
          <p:cNvPr id="18" name="Picture 17">
            <a:extLst>
              <a:ext uri="{FF2B5EF4-FFF2-40B4-BE49-F238E27FC236}">
                <a16:creationId xmlns:a16="http://schemas.microsoft.com/office/drawing/2014/main" id="{9C008DF9-1A94-4215-DE6E-0E5969213D4A}"/>
              </a:ext>
            </a:extLst>
          </p:cNvPr>
          <p:cNvPicPr>
            <a:picLocks noChangeAspect="1"/>
          </p:cNvPicPr>
          <p:nvPr/>
        </p:nvPicPr>
        <p:blipFill>
          <a:blip r:embed="rId2"/>
          <a:srcRect l="1498" r="4815"/>
          <a:stretch/>
        </p:blipFill>
        <p:spPr>
          <a:xfrm>
            <a:off x="7456527" y="2837112"/>
            <a:ext cx="4590330" cy="2897270"/>
          </a:xfrm>
          <a:prstGeom prst="rect">
            <a:avLst/>
          </a:prstGeom>
        </p:spPr>
      </p:pic>
      <p:pic>
        <p:nvPicPr>
          <p:cNvPr id="20" name="Picture 19">
            <a:extLst>
              <a:ext uri="{FF2B5EF4-FFF2-40B4-BE49-F238E27FC236}">
                <a16:creationId xmlns:a16="http://schemas.microsoft.com/office/drawing/2014/main" id="{97D940FF-8BCB-26DC-3BE3-38B0FF22C4F0}"/>
              </a:ext>
            </a:extLst>
          </p:cNvPr>
          <p:cNvPicPr>
            <a:picLocks noChangeAspect="1"/>
          </p:cNvPicPr>
          <p:nvPr/>
        </p:nvPicPr>
        <p:blipFill>
          <a:blip r:embed="rId3"/>
          <a:srcRect t="16932" b="8737"/>
          <a:stretch/>
        </p:blipFill>
        <p:spPr>
          <a:xfrm>
            <a:off x="7456527" y="232913"/>
            <a:ext cx="4590330" cy="2559018"/>
          </a:xfrm>
          <a:prstGeom prst="rect">
            <a:avLst/>
          </a:prstGeom>
        </p:spPr>
      </p:pic>
    </p:spTree>
    <p:extLst>
      <p:ext uri="{BB962C8B-B14F-4D97-AF65-F5344CB8AC3E}">
        <p14:creationId xmlns:p14="http://schemas.microsoft.com/office/powerpoint/2010/main" val="212784143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175</TotalTime>
  <Words>419</Words>
  <Application>Microsoft Office PowerPoint</Application>
  <PresentationFormat>Widescreen</PresentationFormat>
  <Paragraphs>33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Wingdings</vt:lpstr>
      <vt:lpstr>1_Office Theme</vt:lpstr>
      <vt:lpstr>18th March 2025 SCTE</vt:lpstr>
      <vt:lpstr>Business Model</vt:lpstr>
      <vt:lpstr>Build Model</vt:lpstr>
      <vt:lpstr>Build Methodology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Lee</dc:creator>
  <cp:lastModifiedBy>Michael Lee</cp:lastModifiedBy>
  <cp:revision>473</cp:revision>
  <dcterms:created xsi:type="dcterms:W3CDTF">2021-02-17T08:34:43Z</dcterms:created>
  <dcterms:modified xsi:type="dcterms:W3CDTF">2025-03-11T11:08:56Z</dcterms:modified>
</cp:coreProperties>
</file>