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8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3"/>
    <p:restoredTop sz="94658"/>
  </p:normalViewPr>
  <p:slideViewPr>
    <p:cSldViewPr snapToGrid="0">
      <p:cViewPr>
        <p:scale>
          <a:sx n="107" d="100"/>
          <a:sy n="107" d="100"/>
        </p:scale>
        <p:origin x="1464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55339-FCBA-8F42-A335-CC0F81314EFE}" type="datetimeFigureOut">
              <a:rPr lang="en-GB" smtClean="0"/>
              <a:t>16/03/2025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512CCD-911A-224F-A88B-7A30D35CB7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54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But satellite is the solution to the last X%</a:t>
            </a:r>
          </a:p>
          <a:p>
            <a:r>
              <a:rPr lang="en-GB" dirty="0"/>
              <a:t>5G 44Mb/s D. 16Mb/s U 44ms</a:t>
            </a:r>
          </a:p>
          <a:p>
            <a:r>
              <a:rPr lang="en-GB" dirty="0"/>
              <a:t>WiFi. 306Mb/s D   312Mb/s U 19ms</a:t>
            </a:r>
          </a:p>
          <a:p>
            <a:r>
              <a:rPr lang="en-GB" dirty="0"/>
              <a:t>Fibre speed. 928Mb/s D 932Mb/s U 9ms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512CCD-911A-224F-A88B-7A30D35CB70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942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001D35"/>
                </a:solidFill>
                <a:effectLst/>
                <a:latin typeface="Google Sans"/>
              </a:rPr>
              <a:t>590 businesses per 10,000 population in rural areas compared to 420 in urban areas</a:t>
            </a:r>
          </a:p>
          <a:p>
            <a:endParaRPr lang="en-GB" b="0" i="0" u="none" strike="noStrike" dirty="0">
              <a:solidFill>
                <a:srgbClr val="001D35"/>
              </a:solidFill>
              <a:effectLst/>
              <a:latin typeface="Google Sans"/>
            </a:endParaRPr>
          </a:p>
          <a:p>
            <a:r>
              <a:rPr lang="en-GB" b="0" i="0" u="none" strike="noStrike" dirty="0">
                <a:solidFill>
                  <a:srgbClr val="1F1F1F"/>
                </a:solidFill>
                <a:effectLst/>
                <a:latin typeface="Google Sans"/>
              </a:rPr>
              <a:t>In 2020/21, there was 548,000 registered rural SMEs, representing 99.8 per cent of all registered rural enterprises, and 23 per cent of all registered SMEs in England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512CCD-911A-224F-A88B-7A30D35CB70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106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512CCD-911A-224F-A88B-7A30D35CB70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364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58E14-23EC-4C25-974C-48FA83988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3" cy="507422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FEDD4-20A1-49F6-9E3E-0B26B426B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7" y="3602038"/>
            <a:ext cx="5021183" cy="2244580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6724-A87A-4231-BFD9-277482AF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0D1AF-36B8-4BB8-BD6A-71194F7B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FF94B3-6D3E-44FE-BB02-A9027C000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95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F6B8E-1D8E-4105-9BBB-D53AD24B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25530-6629-4FEA-9670-EB21A2F5B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64C7A-A73F-46F5-BC33-696671DA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F398-5DA3-4937-BE3F-7CA1B9158252}" type="datetime1">
              <a:rPr lang="en-US" smtClean="0"/>
              <a:t>3/16/25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B3CC0-B649-4509-A4B6-DF9D20EF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ECCCA-3F2A-46F3-BF45-7C862FF1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747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50133B-2446-4168-AA17-653891066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62168" y="996791"/>
            <a:ext cx="5011962" cy="49569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6A9AD-2756-4C51-A958-6756301EB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7870" y="996791"/>
            <a:ext cx="5021183" cy="4956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995D-CCEA-43AF-973B-8B6B56A56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91ED9-F929-4A92-90F9-3C9C84ABBE83}" type="datetime1">
              <a:rPr lang="en-US" smtClean="0"/>
              <a:t>3/16/25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029CF-BA62-4CCD-956E-FFA0B37B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0B3D-96AB-41B3-ABDD-5B0DE863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18136A-0796-46EB-89BB-4C73C0258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812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3D8A-C68D-4CF9-9D15-3E09BCC09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4D94C-E537-4FF3-AAF8-A85F05C31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4B1D4-6731-4993-8609-16C1D332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AB316-A2E6-49F2-825C-64AA951E4184}" type="datetime1">
              <a:rPr lang="en-US" smtClean="0"/>
              <a:t>3/16/25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7BBD-CEEB-4256-84B2-6D907E118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2A8B7-F430-4F4A-BB63-481F51E5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972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AC1C-A332-4BA5-8C9C-FE0396C8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056" cy="4870974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8D137-710E-4125-B5E9-F63E7F1C9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7" y="3566639"/>
            <a:ext cx="5021183" cy="2279979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80C5-E9A6-425E-B050-03E444BE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748B-ADD6-4C5A-8C2A-A39721276E74}" type="datetime1">
              <a:rPr lang="en-US" smtClean="0"/>
              <a:t>3/16/25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B4831-6C0B-4E0B-A341-91E4C5D3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11EE6-252D-46DD-94DF-C42657EF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965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04B06-C54A-4B7B-B6D1-436428EAF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52076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23919-9A2F-4D97-8F31-6E35BD59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3049" y="969264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DA345-F684-4BAA-A22C-E725B3A60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3049" y="3621849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99C52-9753-45D8-9646-CF31BB01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1FB0F-3C5C-4949-B933-9C7E511ED094}" type="datetime1">
              <a:rPr lang="en-US" smtClean="0"/>
              <a:t>3/16/25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95E57-622C-4199-940E-F5462E1A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B7592-00E8-41EF-B749-2A5EA8E4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293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2291277-967B-4176-B40B-9EC360626994}"/>
              </a:ext>
            </a:extLst>
          </p:cNvPr>
          <p:cNvSpPr/>
          <p:nvPr/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11C00-F7CB-4484-807A-D12745CD3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8119"/>
            <a:ext cx="11165481" cy="10730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AAA6E-E243-48B3-9585-3C1420B3E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7870" y="2178908"/>
            <a:ext cx="5020056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D01B8-0F2E-41A4-B21C-334393F6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7870" y="2876085"/>
            <a:ext cx="5020056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9B23F-3E60-415A-9CE7-0928B5CFB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2168" y="2178908"/>
            <a:ext cx="5021182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223446-0CDC-402B-8D71-D9D29F6DF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2168" y="2876085"/>
            <a:ext cx="5021182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B77D3-C6EC-4FFD-9E10-24E1AC542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7870" y="6420414"/>
            <a:ext cx="2743200" cy="365125"/>
          </a:xfrm>
        </p:spPr>
        <p:txBody>
          <a:bodyPr/>
          <a:lstStyle/>
          <a:p>
            <a:fld id="{C2F01D58-E949-4BCB-829A-BBF80E38D59C}" type="datetime1">
              <a:rPr lang="en-US" smtClean="0"/>
              <a:t>3/16/25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9DF31B-BD07-4DC2-95C2-B77E51AA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4CE5A-3A0A-4AAB-81D2-F1C20636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064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16B8-52AB-412B-BBE7-B6BE698FA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779C3-9D19-467E-A5D2-0920834D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A846-0DA4-4D92-9BF1-DE8C52C1F4DF}" type="datetime1">
              <a:rPr lang="en-US" smtClean="0"/>
              <a:t>3/16/25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72BB4-C8D8-4F74-9677-5AC97993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B49B8-779F-4492-ABD9-96F0D042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968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976BF-9339-48D6-881A-280D15492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2331-4A9C-472F-A7FA-968157338839}" type="datetime1">
              <a:rPr lang="en-US" smtClean="0"/>
              <a:t>3/16/25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77605-C9C8-432E-9662-D7D410B1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432B6-4A12-46EF-98A7-B5D50BD5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95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191C-AF68-4230-A7B2-F8F07B486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F9F11-5FCF-4D7E-BA51-38CB8427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182" y="987423"/>
            <a:ext cx="502094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B519B-06C0-41BC-95FB-FB1FE4363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61038"/>
            <a:ext cx="5020948" cy="2507949"/>
          </a:xfrm>
        </p:spPr>
        <p:txBody>
          <a:bodyPr>
            <a:normAutofit/>
          </a:bodyPr>
          <a:lstStyle>
            <a:lvl1pPr marL="0" indent="0">
              <a:buNone/>
              <a:defRPr sz="24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8B70C-015C-4832-AFF6-D033E022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7F3D-ED52-43FD-A26D-318B71534485}" type="datetime1">
              <a:rPr lang="en-US" smtClean="0"/>
              <a:t>3/16/25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1A6FB-8C14-46D1-90A5-0FF11DE7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2C585-6FA1-4E94-9C1C-A1DEDE55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420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8B43-D1CE-43F4-A367-EF1FE968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B73978-8CDF-4C0E-ABA1-7291A0347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62168" y="987425"/>
            <a:ext cx="502700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ECC62-ED45-451E-BEC5-A03C6A554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40442"/>
            <a:ext cx="5020948" cy="2528545"/>
          </a:xfrm>
        </p:spPr>
        <p:txBody>
          <a:bodyPr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1A7A86-B983-4315-9312-936B4FCF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91FA4-6264-4BB8-B3B5-77711EED2D82}" type="datetime1">
              <a:rPr lang="en-US" smtClean="0"/>
              <a:t>3/16/25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88C0-25A5-46F9-AB35-EAD50E6B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F9EA8-45AD-478E-8606-9328245B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156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61AD20-E240-4E6F-AF91-689F7AEEE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78801-35D1-4C19-BC2B-EAC7EE917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82A45-C5B9-4575-8E28-A35767B4D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E7F6A1D9-D323-4F4E-8655-25E2D32CE742}" type="datetime1">
              <a:rPr lang="en-US" smtClean="0"/>
              <a:t>3/16/25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D0933-AA03-4018-8E37-004CFB9F6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870" y="977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F282A-DF4A-4A2D-9672-8F0F770A3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DF98CC-160E-494C-8C3C-8CDC5FA257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E57300-C7FF-4578-99A0-42B0295B123C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8F8250-7A81-4A19-87AD-FFB2CE4E39A5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9F38FC-2DEA-2647-C409-EF75720C1017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gradFill flip="none" rotWithShape="1">
            <a:gsLst>
              <a:gs pos="0">
                <a:srgbClr val="00980F">
                  <a:shade val="30000"/>
                  <a:satMod val="115000"/>
                </a:srgbClr>
              </a:gs>
              <a:gs pos="50000">
                <a:srgbClr val="00980F">
                  <a:shade val="67500"/>
                  <a:satMod val="115000"/>
                </a:srgbClr>
              </a:gs>
              <a:gs pos="100000">
                <a:srgbClr val="00980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6015EDB-665C-C73B-A0FD-21D1942E612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 l="3837"/>
          <a:stretch/>
        </p:blipFill>
        <p:spPr>
          <a:xfrm>
            <a:off x="517870" y="6061597"/>
            <a:ext cx="1364516" cy="5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15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8" r:id="rId6"/>
    <p:sldLayoutId id="2147483693" r:id="rId7"/>
    <p:sldLayoutId id="2147483694" r:id="rId8"/>
    <p:sldLayoutId id="2147483695" r:id="rId9"/>
    <p:sldLayoutId id="2147483697" r:id="rId10"/>
    <p:sldLayoutId id="2147483696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erstadt"/>
              <a:ea typeface="+mn-ea"/>
              <a:cs typeface="+mn-cs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cornfield during sunrise">
            <a:extLst>
              <a:ext uri="{FF2B5EF4-FFF2-40B4-BE49-F238E27FC236}">
                <a16:creationId xmlns:a16="http://schemas.microsoft.com/office/drawing/2014/main" id="{6123F907-5140-8901-DDBB-E15A5FBFA77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730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AB476BF-4EE2-5243-CABB-6CC72C39BF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507179" y="173181"/>
            <a:ext cx="6858002" cy="651164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46000">
                <a:schemeClr val="bg1">
                  <a:alpha val="30000"/>
                </a:schemeClr>
              </a:gs>
              <a:gs pos="26000">
                <a:schemeClr val="bg1">
                  <a:alpha val="17000"/>
                </a:schemeClr>
              </a:gs>
              <a:gs pos="100000">
                <a:schemeClr val="bg1">
                  <a:alpha val="4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FE9348-EF7C-577D-61BD-5EC7603FFF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06780" y="978409"/>
            <a:ext cx="4496529" cy="3678268"/>
          </a:xfrm>
        </p:spPr>
        <p:txBody>
          <a:bodyPr anchor="t">
            <a:normAutofit/>
          </a:bodyPr>
          <a:lstStyle/>
          <a:p>
            <a:r>
              <a:rPr lang="en-GB" sz="6000" dirty="0"/>
              <a:t>FTTx </a:t>
            </a:r>
            <a:br>
              <a:rPr lang="en-GB" sz="6000" dirty="0"/>
            </a:br>
            <a:r>
              <a:rPr lang="en-GB" sz="6000" dirty="0"/>
              <a:t>Full Coverage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CACE01-686D-AAC8-DF57-4911C29269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03288" y="4729138"/>
            <a:ext cx="4488812" cy="1150453"/>
          </a:xfrm>
        </p:spPr>
        <p:txBody>
          <a:bodyPr anchor="b">
            <a:normAutofit/>
          </a:bodyPr>
          <a:lstStyle/>
          <a:p>
            <a:r>
              <a:rPr lang="en-GB" dirty="0"/>
              <a:t>Alex Marshall – CAILEM Consulting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0D28EA4-6F96-F7C6-1D07-5BA5C27387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06781" y="508090"/>
            <a:ext cx="4492754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erstadt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FF93C5-0576-D227-80A7-4CFBA8791A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10119" y="6209925"/>
            <a:ext cx="4492754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erstad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8350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78616-EE7B-F560-A567-A4F32243C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Not Spots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663E6-828F-216E-4FCF-ADD5B2F049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It’s not all about rural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Anywhere with </a:t>
            </a:r>
            <a:r>
              <a:rPr lang="en-GB" dirty="0" err="1"/>
              <a:t>DiG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Many tenanted buildings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Long driveways</a:t>
            </a:r>
          </a:p>
          <a:p>
            <a:r>
              <a:rPr lang="en-GB" dirty="0"/>
              <a:t>Wireless is not the solution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Limited bandwidth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Physical constraints</a:t>
            </a:r>
          </a:p>
          <a:p>
            <a:r>
              <a:rPr lang="en-GB" dirty="0"/>
              <a:t>High bandwidth wireless needs local fibre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7684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E6E88-2E69-BA46-E91C-618005D05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Rural Build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244AE4-6FFB-83A5-9859-17BF4FFDB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2168" y="969264"/>
            <a:ext cx="5021182" cy="581430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There is never one size to fit all</a:t>
            </a:r>
          </a:p>
          <a:p>
            <a:r>
              <a:rPr lang="en-GB" dirty="0"/>
              <a:t>The biggest challenge for rural conurbations is backhaul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Backhaul with break-in for sparse premises</a:t>
            </a:r>
          </a:p>
          <a:p>
            <a:r>
              <a:rPr lang="en-GB" dirty="0"/>
              <a:t>Reliability and diversity – where’s the incentive to provide not just fibre broadband but resilient fibre broadband?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Rural customers require better resilience as fallback option to a wireless or second provider is less likely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PIA has allowed the UK to catch up quickly, but does not promote infrastructure diversity</a:t>
            </a:r>
          </a:p>
          <a:p>
            <a:r>
              <a:rPr lang="en-GB" dirty="0"/>
              <a:t>Small businesses are more prevalent in rural areas than cities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3200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57AA2B-A5A4-93D6-05B1-7D6E51A38F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DA73D-5CB7-FAFC-53CA-2C4ECDEE5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Take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B3EA0-00A7-39EB-52C3-5EE6F7C7AD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2168" y="969264"/>
            <a:ext cx="5021182" cy="5888736"/>
          </a:xfrm>
        </p:spPr>
        <p:txBody>
          <a:bodyPr>
            <a:normAutofit/>
          </a:bodyPr>
          <a:lstStyle/>
          <a:p>
            <a:r>
              <a:rPr lang="en-GB" dirty="0"/>
              <a:t>In general, take up of Fibre Broadband is slow and this is actively affecting continued building for coverage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 killer app that puts copper broadband into touch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Not selling the benefits of moving off copper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Too long telling the public that copper is fibre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Policy that promotes build, not adoption</a:t>
            </a:r>
          </a:p>
          <a:p>
            <a:r>
              <a:rPr lang="en-GB" i="1" dirty="0"/>
              <a:t>“I’ve got 20Mb/s and that’s all I need”</a:t>
            </a:r>
          </a:p>
          <a:p>
            <a:r>
              <a:rPr lang="en-GB" dirty="0"/>
              <a:t>Is it more important to sell FTTx as reliable, resilient, responsive and future proof than ‘fast’?  Especially in the rural economy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4403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C0A3E2-4E3B-F702-E06A-5E2616B253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30420-E41C-DE81-C0D9-C480319C2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Value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35875-FE53-4C8A-47B3-5B8B4C21EB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2168" y="969264"/>
            <a:ext cx="5021182" cy="581430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The key to attracting and retaining customers is to provide value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Most customers ascribe value to price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Low-cost operations is a given</a:t>
            </a:r>
          </a:p>
          <a:p>
            <a:r>
              <a:rPr lang="en-GB" dirty="0"/>
              <a:t>FTTx, compared to legacy communications, is a streamlined IT stack</a:t>
            </a:r>
          </a:p>
          <a:p>
            <a:r>
              <a:rPr lang="en-GB" dirty="0"/>
              <a:t>Opportunity to use AI and high levels of integration to minimise cost and increase service responsiveness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Omnichannel customer service powered by AI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Predictive fault management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AR for fault finding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Planning and live network cannot be separate.  Ready for evolution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4614020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Custom 86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Bierstad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381</Words>
  <Application>Microsoft Macintosh PowerPoint</Application>
  <PresentationFormat>Widescreen</PresentationFormat>
  <Paragraphs>50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Arial</vt:lpstr>
      <vt:lpstr>Bierstadt</vt:lpstr>
      <vt:lpstr>Google Sans</vt:lpstr>
      <vt:lpstr>Neue Haas Grotesk Text Pro</vt:lpstr>
      <vt:lpstr>GestaltVTI</vt:lpstr>
      <vt:lpstr>FTTx  Full Coverage</vt:lpstr>
      <vt:lpstr>Not Spots</vt:lpstr>
      <vt:lpstr>Rural Build</vt:lpstr>
      <vt:lpstr>Take Up</vt:lpstr>
      <vt:lpstr>Value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 MARSHALL</dc:creator>
  <cp:lastModifiedBy>Alex MARSHALL</cp:lastModifiedBy>
  <cp:revision>7</cp:revision>
  <dcterms:created xsi:type="dcterms:W3CDTF">2025-03-16T13:04:37Z</dcterms:created>
  <dcterms:modified xsi:type="dcterms:W3CDTF">2025-03-16T19:38:26Z</dcterms:modified>
</cp:coreProperties>
</file>