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6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7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66" r:id="rId3"/>
    <p:sldMasterId id="2147483670" r:id="rId4"/>
    <p:sldMasterId id="2147483672" r:id="rId5"/>
    <p:sldMasterId id="2147483703" r:id="rId6"/>
    <p:sldMasterId id="2147483712" r:id="rId7"/>
    <p:sldMasterId id="2147483727" r:id="rId8"/>
  </p:sldMasterIdLst>
  <p:notesMasterIdLst>
    <p:notesMasterId r:id="rId59"/>
  </p:notesMasterIdLst>
  <p:handoutMasterIdLst>
    <p:handoutMasterId r:id="rId60"/>
  </p:handoutMasterIdLst>
  <p:sldIdLst>
    <p:sldId id="256" r:id="rId9"/>
    <p:sldId id="764" r:id="rId10"/>
    <p:sldId id="818" r:id="rId11"/>
    <p:sldId id="836" r:id="rId12"/>
    <p:sldId id="837" r:id="rId13"/>
    <p:sldId id="808" r:id="rId14"/>
    <p:sldId id="810" r:id="rId15"/>
    <p:sldId id="814" r:id="rId16"/>
    <p:sldId id="815" r:id="rId17"/>
    <p:sldId id="816" r:id="rId18"/>
    <p:sldId id="778" r:id="rId19"/>
    <p:sldId id="826" r:id="rId20"/>
    <p:sldId id="820" r:id="rId21"/>
    <p:sldId id="822" r:id="rId22"/>
    <p:sldId id="819" r:id="rId23"/>
    <p:sldId id="786" r:id="rId24"/>
    <p:sldId id="821" r:id="rId25"/>
    <p:sldId id="827" r:id="rId26"/>
    <p:sldId id="802" r:id="rId27"/>
    <p:sldId id="803" r:id="rId28"/>
    <p:sldId id="831" r:id="rId29"/>
    <p:sldId id="843" r:id="rId30"/>
    <p:sldId id="781" r:id="rId31"/>
    <p:sldId id="782" r:id="rId32"/>
    <p:sldId id="841" r:id="rId33"/>
    <p:sldId id="785" r:id="rId34"/>
    <p:sldId id="833" r:id="rId35"/>
    <p:sldId id="834" r:id="rId36"/>
    <p:sldId id="835" r:id="rId37"/>
    <p:sldId id="804" r:id="rId38"/>
    <p:sldId id="832" r:id="rId39"/>
    <p:sldId id="847" r:id="rId40"/>
    <p:sldId id="809" r:id="rId41"/>
    <p:sldId id="813" r:id="rId42"/>
    <p:sldId id="811" r:id="rId43"/>
    <p:sldId id="793" r:id="rId44"/>
    <p:sldId id="763" r:id="rId45"/>
    <p:sldId id="823" r:id="rId46"/>
    <p:sldId id="825" r:id="rId47"/>
    <p:sldId id="824" r:id="rId48"/>
    <p:sldId id="812" r:id="rId49"/>
    <p:sldId id="830" r:id="rId50"/>
    <p:sldId id="828" r:id="rId51"/>
    <p:sldId id="829" r:id="rId52"/>
    <p:sldId id="844" r:id="rId53"/>
    <p:sldId id="839" r:id="rId54"/>
    <p:sldId id="845" r:id="rId55"/>
    <p:sldId id="846" r:id="rId56"/>
    <p:sldId id="848" r:id="rId57"/>
    <p:sldId id="842" r:id="rId58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 CROM François" initials="LCF" lastIdx="77" clrIdx="0"/>
  <p:cmAuthor id="1" name="PERCHERON Sophie" initials="P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0000"/>
    <a:srgbClr val="9CF191"/>
    <a:srgbClr val="D9D9D9"/>
    <a:srgbClr val="9C9CDF"/>
    <a:srgbClr val="199632"/>
    <a:srgbClr val="02A43F"/>
    <a:srgbClr val="A0E1AA"/>
    <a:srgbClr val="008D35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8FB837D-C827-4EFA-A057-4D05807E0F7C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27102A9-8310-4765-A935-A1911B00CA55}" styleName="Style léger 1 - Accentuation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Style léger 2 - Accentuation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660B408-B3CF-4A94-85FC-2B1E0A45F4A2}" styleName="Style foncé 2 - Accentuation 1/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202B0CA-FC54-4496-8BCA-5EF66A818D29}" styleName="Style foncé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15" autoAdjust="0"/>
    <p:restoredTop sz="97433" autoAdjust="0"/>
  </p:normalViewPr>
  <p:slideViewPr>
    <p:cSldViewPr>
      <p:cViewPr varScale="1">
        <p:scale>
          <a:sx n="80" d="100"/>
          <a:sy n="80" d="100"/>
        </p:scale>
        <p:origin x="70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814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commentAuthors" Target="commentAuthor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boulot\Classeur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Soccer </a:t>
            </a:r>
            <a:r>
              <a:rPr lang="en-US" dirty="0" smtClean="0"/>
              <a:t>720p50</a:t>
            </a:r>
          </a:p>
          <a:p>
            <a:pPr>
              <a:defRPr/>
            </a:pPr>
            <a:r>
              <a:rPr lang="en-US" sz="1400" dirty="0" smtClean="0"/>
              <a:t>ATEME EAVC4</a:t>
            </a:r>
            <a:r>
              <a:rPr lang="en-US" sz="1400" baseline="0" dirty="0" smtClean="0"/>
              <a:t> H.264 </a:t>
            </a:r>
            <a:r>
              <a:rPr lang="en-US" sz="1400" baseline="0" dirty="0" err="1" smtClean="0"/>
              <a:t>vs</a:t>
            </a:r>
            <a:r>
              <a:rPr lang="en-US" sz="1400" baseline="0" dirty="0" smtClean="0"/>
              <a:t> H.265</a:t>
            </a:r>
            <a:endParaRPr lang="en-US" sz="1400" dirty="0"/>
          </a:p>
        </c:rich>
      </c:tx>
      <c:layout>
        <c:manualLayout>
          <c:xMode val="edge"/>
          <c:yMode val="edge"/>
          <c:x val="0.29578076596140479"/>
          <c:y val="5.8327819491779453E-2"/>
        </c:manualLayout>
      </c:layout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Feuil1!$G$2</c:f>
              <c:strCache>
                <c:ptCount val="1"/>
                <c:pt idx="0">
                  <c:v>H.264</c:v>
                </c:pt>
              </c:strCache>
            </c:strRef>
          </c:tx>
          <c:xVal>
            <c:numRef>
              <c:f>Feuil1!$F$4:$F$7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Feuil1!$G$4:$G$7</c:f>
              <c:numCache>
                <c:formatCode>General</c:formatCode>
                <c:ptCount val="4"/>
                <c:pt idx="0">
                  <c:v>33.290999999999997</c:v>
                </c:pt>
                <c:pt idx="1">
                  <c:v>34.580300000000001</c:v>
                </c:pt>
                <c:pt idx="2">
                  <c:v>35.542700000000004</c:v>
                </c:pt>
                <c:pt idx="3">
                  <c:v>36.605699999999999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Feuil1!$H$2</c:f>
              <c:strCache>
                <c:ptCount val="1"/>
                <c:pt idx="0">
                  <c:v>H.265</c:v>
                </c:pt>
              </c:strCache>
            </c:strRef>
          </c:tx>
          <c:xVal>
            <c:numRef>
              <c:f>Feuil1!$F$4:$F$7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Feuil1!$H$4:$H$7</c:f>
              <c:numCache>
                <c:formatCode>General</c:formatCode>
                <c:ptCount val="4"/>
                <c:pt idx="0">
                  <c:v>34.089799999999997</c:v>
                </c:pt>
                <c:pt idx="1">
                  <c:v>35.532899999999998</c:v>
                </c:pt>
                <c:pt idx="2">
                  <c:v>36.615900000000003</c:v>
                </c:pt>
                <c:pt idx="3">
                  <c:v>37.7898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6842160"/>
        <c:axId val="276842552"/>
      </c:scatterChart>
      <c:valAx>
        <c:axId val="276842160"/>
        <c:scaling>
          <c:orientation val="minMax"/>
          <c:max val="16"/>
          <c:min val="2"/>
        </c:scaling>
        <c:delete val="0"/>
        <c:axPos val="b"/>
        <c:majorGridlines>
          <c:spPr>
            <a:ln w="19050"/>
          </c:spPr>
        </c:majorGridlines>
        <c:minorGridlines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Bitrate (Mbps)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fr-FR"/>
          </a:p>
        </c:txPr>
        <c:crossAx val="276842552"/>
        <c:crosses val="autoZero"/>
        <c:crossBetween val="midCat"/>
        <c:majorUnit val="1"/>
        <c:minorUnit val="0.5"/>
      </c:valAx>
      <c:valAx>
        <c:axId val="276842552"/>
        <c:scaling>
          <c:orientation val="minMax"/>
          <c:max val="38"/>
          <c:min val="33"/>
        </c:scaling>
        <c:delete val="0"/>
        <c:axPos val="l"/>
        <c:majorGridlines>
          <c:spPr>
            <a:ln w="19050"/>
          </c:spPr>
        </c:majorGridlines>
        <c:min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PSNR (dB)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fr-FR"/>
          </a:p>
        </c:txPr>
        <c:crossAx val="276842160"/>
        <c:crosses val="autoZero"/>
        <c:crossBetween val="midCat"/>
        <c:minorUnit val="0.5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1443517770056166E-2"/>
          <c:y val="2.4367142652086404E-2"/>
          <c:w val="0.7488182586992268"/>
          <c:h val="0.84783711093718728"/>
        </c:manualLayout>
      </c:layout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# Live H.264
SD / blade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marker>
            <c:spPr>
              <a:ln>
                <a:solidFill>
                  <a:schemeClr val="accent2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1.9444444444444445E-2"/>
                  <c:y val="-7.1298224547154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6388888888888878E-2"/>
                  <c:y val="-7.8803300815276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1944444444444442E-2"/>
                  <c:y val="-6.0040610144972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1388998250219024E-2"/>
                  <c:y val="-7.1298224547154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5000000000000046E-2"/>
                  <c:y val="-5.75117257502790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4722222222222245E-2"/>
                  <c:y val="-8.4350531100409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Feuil1!$A$2:$A$8</c:f>
              <c:strCache>
                <c:ptCount val="7"/>
                <c:pt idx="0">
                  <c:v>Q2 2011</c:v>
                </c:pt>
                <c:pt idx="1">
                  <c:v>Q3 2011
SW release</c:v>
                </c:pt>
                <c:pt idx="2">
                  <c:v>Q4 2011
Westmere</c:v>
                </c:pt>
                <c:pt idx="3">
                  <c:v>Q1 2012
SW release</c:v>
                </c:pt>
                <c:pt idx="4">
                  <c:v>Q2 2012
SB</c:v>
                </c:pt>
                <c:pt idx="5">
                  <c:v>Q4 2012
EAVC4</c:v>
                </c:pt>
                <c:pt idx="6">
                  <c:v>Q4 2013
MS by Design</c:v>
                </c:pt>
              </c:strCache>
            </c:strRef>
          </c:cat>
          <c:val>
            <c:numRef>
              <c:f>Feuil1!$B$2:$B$8</c:f>
              <c:numCache>
                <c:formatCode>General</c:formatCode>
                <c:ptCount val="7"/>
                <c:pt idx="0">
                  <c:v>4</c:v>
                </c:pt>
                <c:pt idx="1">
                  <c:v>6</c:v>
                </c:pt>
                <c:pt idx="2">
                  <c:v>9</c:v>
                </c:pt>
                <c:pt idx="3">
                  <c:v>10</c:v>
                </c:pt>
                <c:pt idx="4">
                  <c:v>15</c:v>
                </c:pt>
                <c:pt idx="5">
                  <c:v>20</c:v>
                </c:pt>
                <c:pt idx="6">
                  <c:v>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6845296"/>
        <c:axId val="276839024"/>
      </c:lineChart>
      <c:catAx>
        <c:axId val="2768452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fr-FR"/>
          </a:p>
        </c:txPr>
        <c:crossAx val="276839024"/>
        <c:crosses val="autoZero"/>
        <c:auto val="1"/>
        <c:lblAlgn val="ctr"/>
        <c:lblOffset val="100"/>
        <c:noMultiLvlLbl val="0"/>
      </c:catAx>
      <c:valAx>
        <c:axId val="276839024"/>
        <c:scaling>
          <c:orientation val="minMax"/>
          <c:min val="2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fr-FR"/>
          </a:p>
        </c:txPr>
        <c:crossAx val="27684529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fr-FR"/>
          </a:p>
        </c:txPr>
      </c:legendEntry>
      <c:layout>
        <c:manualLayout>
          <c:xMode val="edge"/>
          <c:yMode val="edge"/>
          <c:x val="0.83130071275605388"/>
          <c:y val="0.40352851419286745"/>
          <c:w val="0.1595767376421777"/>
          <c:h val="0.314196860071103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</cdr:x>
      <cdr:y>0.5071</cdr:y>
    </cdr:from>
    <cdr:to>
      <cdr:x>0.41279</cdr:x>
      <cdr:y>0.5071</cdr:y>
    </cdr:to>
    <cdr:cxnSp macro="">
      <cdr:nvCxnSpPr>
        <cdr:cNvPr id="3" name="Connecteur droit avec flèche 2"/>
        <cdr:cNvCxnSpPr/>
      </cdr:nvCxnSpPr>
      <cdr:spPr bwMode="auto">
        <a:xfrm xmlns:a="http://schemas.openxmlformats.org/drawingml/2006/main">
          <a:off x="1548172" y="1656184"/>
          <a:ext cx="1008112" cy="0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19050" cap="flat" cmpd="sng" algn="ctr">
          <a:solidFill>
            <a:srgbClr val="0070C0"/>
          </a:solidFill>
          <a:prstDash val="solid"/>
          <a:round/>
          <a:headEnd type="stealth" w="med" len="med"/>
          <a:tailEnd type="stealth"/>
        </a:ln>
        <a:effectLst xmlns:a="http://schemas.openxmlformats.org/drawingml/2006/main"/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8B28A-D88B-4443-8146-A97F5CCA4544}" type="datetimeFigureOut">
              <a:rPr lang="fr-FR" smtClean="0"/>
              <a:pPr/>
              <a:t>02/10/2014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F15B5-BDDA-4B2E-B172-4451A0F12A7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041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3D698-6F41-443C-8263-AF11A51D3EA4}" type="datetimeFigureOut">
              <a:rPr lang="fr-FR" smtClean="0"/>
              <a:pPr/>
              <a:t>02/10/2014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BFACD-137B-4034-A9B4-3DC4EFE057B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6727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EBBE81-C274-4982-AE60-541FB1DC2D0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148797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68825" cy="3427413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061565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55A7D4-9437-44FC-9536-EE0038A6E92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6539127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49691" y="9429675"/>
            <a:ext cx="2946400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93" tIns="43247" rIns="86493" bIns="43247" anchor="b"/>
          <a:lstStyle/>
          <a:p>
            <a:pPr algn="r">
              <a:spcBef>
                <a:spcPct val="0"/>
              </a:spcBef>
            </a:pPr>
            <a:fld id="{A90B6D71-B3EE-4A01-B3CE-67CB409F7168}" type="slidenum">
              <a:rPr lang="en-US" sz="1100">
                <a:solidFill>
                  <a:prstClr val="black"/>
                </a:solidFill>
                <a:cs typeface="Arial" charset="0"/>
              </a:rPr>
              <a:pPr algn="r">
                <a:spcBef>
                  <a:spcPct val="0"/>
                </a:spcBef>
              </a:pPr>
              <a:t>40</a:t>
            </a:fld>
            <a:endParaRPr lang="en-US" sz="11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8675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8676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88621" tIns="44311" rIns="88621" bIns="44311"/>
          <a:lstStyle/>
          <a:p>
            <a:pPr eaLnBrk="1" hangingPunct="1"/>
            <a:endParaRPr lang="fr-FR" smtClean="0"/>
          </a:p>
        </p:txBody>
      </p:sp>
      <p:sp>
        <p:nvSpPr>
          <p:cNvPr id="28677" name="Espace réservé du numéro de diapositive 3"/>
          <p:cNvSpPr txBox="1">
            <a:spLocks noGrp="1"/>
          </p:cNvSpPr>
          <p:nvPr/>
        </p:nvSpPr>
        <p:spPr bwMode="auto">
          <a:xfrm>
            <a:off x="3849691" y="9429675"/>
            <a:ext cx="2946400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621" tIns="44311" rIns="88621" bIns="44311" anchor="b"/>
          <a:lstStyle/>
          <a:p>
            <a:pPr algn="r" defTabSz="885954">
              <a:spcBef>
                <a:spcPct val="0"/>
              </a:spcBef>
            </a:pPr>
            <a:fld id="{3C58AE3E-DD84-4C9A-8855-CE1697E79BA1}" type="slidenum">
              <a:rPr lang="en-US" sz="1100">
                <a:solidFill>
                  <a:prstClr val="black"/>
                </a:solidFill>
                <a:cs typeface="Arial" charset="0"/>
              </a:rPr>
              <a:pPr algn="r" defTabSz="885954">
                <a:spcBef>
                  <a:spcPct val="0"/>
                </a:spcBef>
              </a:pPr>
              <a:t>40</a:t>
            </a:fld>
            <a:endParaRPr lang="en-US" sz="11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558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0A7D44-60CF-4BEF-8D3A-390FA6B27DA7}" type="slidenum">
              <a:rPr lang="en-US" smtClean="0"/>
              <a:pPr>
                <a:defRPr/>
              </a:pPr>
              <a:t>43</a:t>
            </a:fld>
            <a:endParaRPr lang="en-US" smtClean="0"/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63994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0A7D44-60CF-4BEF-8D3A-390FA6B27DA7}" type="slidenum">
              <a:rPr lang="en-US" smtClean="0"/>
              <a:pPr>
                <a:defRPr/>
              </a:pPr>
              <a:t>44</a:t>
            </a:fld>
            <a:endParaRPr lang="en-US" smtClean="0"/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7411922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lvl="1" eaLnBrk="1" hangingPunct="1"/>
            <a:endParaRPr lang="fr-FR" dirty="0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>
              <a:buFont typeface="Lucida Grande"/>
              <a:buChar char="»"/>
            </a:pPr>
            <a:fld id="{9EC87E2A-69A6-4245-92EF-BD24B8C45CFF}" type="slidenum">
              <a:rPr lang="en-US" sz="1100" smtClean="0">
                <a:solidFill>
                  <a:prstClr val="black"/>
                </a:solidFill>
                <a:latin typeface="Arial" pitchFamily="34" charset="0"/>
                <a:ea typeface="ＭＳ Ｐゴシック" charset="-128"/>
              </a:rPr>
              <a:pPr>
                <a:buFont typeface="Lucida Grande"/>
                <a:buChar char="»"/>
              </a:pPr>
              <a:t>49</a:t>
            </a:fld>
            <a:endParaRPr lang="en-US" sz="1100" dirty="0" smtClean="0">
              <a:solidFill>
                <a:prstClr val="black"/>
              </a:solidFill>
              <a:latin typeface="Arial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8020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A6E84-51CF-4F8E-A0E8-81620FC4EB74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71073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A6E84-51CF-4F8E-A0E8-81620FC4EB74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840756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A6E84-51CF-4F8E-A0E8-81620FC4EB74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1706788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49691" y="9429675"/>
            <a:ext cx="2946400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93" tIns="43247" rIns="86493" bIns="43247" anchor="b"/>
          <a:lstStyle/>
          <a:p>
            <a:pPr algn="r">
              <a:spcBef>
                <a:spcPct val="0"/>
              </a:spcBef>
            </a:pPr>
            <a:fld id="{A90B6D71-B3EE-4A01-B3CE-67CB409F7168}" type="slidenum">
              <a:rPr lang="en-US" sz="1100">
                <a:solidFill>
                  <a:prstClr val="black"/>
                </a:solidFill>
                <a:cs typeface="Arial" charset="0"/>
              </a:rPr>
              <a:pPr algn="r">
                <a:spcBef>
                  <a:spcPct val="0"/>
                </a:spcBef>
              </a:pPr>
              <a:t>12</a:t>
            </a:fld>
            <a:endParaRPr lang="en-US" sz="11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8675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8676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88621" tIns="44311" rIns="88621" bIns="44311"/>
          <a:lstStyle/>
          <a:p>
            <a:pPr eaLnBrk="1" hangingPunct="1"/>
            <a:endParaRPr lang="fr-FR" smtClean="0"/>
          </a:p>
        </p:txBody>
      </p:sp>
      <p:sp>
        <p:nvSpPr>
          <p:cNvPr id="28677" name="Espace réservé du numéro de diapositive 3"/>
          <p:cNvSpPr txBox="1">
            <a:spLocks noGrp="1"/>
          </p:cNvSpPr>
          <p:nvPr/>
        </p:nvSpPr>
        <p:spPr bwMode="auto">
          <a:xfrm>
            <a:off x="3849691" y="9429675"/>
            <a:ext cx="2946400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621" tIns="44311" rIns="88621" bIns="44311" anchor="b"/>
          <a:lstStyle/>
          <a:p>
            <a:pPr algn="r" defTabSz="885954">
              <a:spcBef>
                <a:spcPct val="0"/>
              </a:spcBef>
            </a:pPr>
            <a:fld id="{3C58AE3E-DD84-4C9A-8855-CE1697E79BA1}" type="slidenum">
              <a:rPr lang="en-US" sz="1100">
                <a:solidFill>
                  <a:prstClr val="black"/>
                </a:solidFill>
                <a:cs typeface="Arial" charset="0"/>
              </a:rPr>
              <a:pPr algn="r" defTabSz="885954">
                <a:spcBef>
                  <a:spcPct val="0"/>
                </a:spcBef>
              </a:pPr>
              <a:t>12</a:t>
            </a:fld>
            <a:endParaRPr lang="en-US" sz="11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926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0A7D44-60CF-4BEF-8D3A-390FA6B27DA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4264683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0A7D44-60CF-4BEF-8D3A-390FA6B27DA7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097968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BFACD-137B-4034-A9B4-3DC4EFE057BE}" type="slidenum">
              <a:rPr lang="fr-FR" smtClean="0">
                <a:solidFill>
                  <a:prstClr val="black"/>
                </a:solidFill>
              </a:rPr>
              <a:pPr/>
              <a:t>27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786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>
              <a:spcBef>
                <a:spcPct val="0"/>
              </a:spcBef>
            </a:pPr>
            <a:endParaRPr lang="fr-FR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300">
                <a:solidFill>
                  <a:srgbClr val="3E4E90"/>
                </a:solidFill>
                <a:latin typeface="Arial" pitchFamily="34" charset="0"/>
                <a:ea typeface="ＭＳ Ｐゴシック" pitchFamily="34" charset="-128"/>
              </a:defRPr>
            </a:lvl1pPr>
            <a:lvl2pPr marL="702618" indent="-270238" eaLnBrk="0" hangingPunct="0">
              <a:defRPr sz="2300">
                <a:solidFill>
                  <a:srgbClr val="3E4E90"/>
                </a:solidFill>
                <a:latin typeface="Arial" pitchFamily="34" charset="0"/>
                <a:ea typeface="ＭＳ Ｐゴシック" pitchFamily="34" charset="-128"/>
              </a:defRPr>
            </a:lvl2pPr>
            <a:lvl3pPr marL="1080952" indent="-216191" eaLnBrk="0" hangingPunct="0">
              <a:defRPr sz="2300">
                <a:solidFill>
                  <a:srgbClr val="3E4E90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13333" indent="-216191" eaLnBrk="0" hangingPunct="0">
              <a:defRPr sz="2300">
                <a:solidFill>
                  <a:srgbClr val="3E4E90"/>
                </a:solidFill>
                <a:latin typeface="Arial" pitchFamily="34" charset="0"/>
                <a:ea typeface="ＭＳ Ｐゴシック" pitchFamily="34" charset="-128"/>
              </a:defRPr>
            </a:lvl4pPr>
            <a:lvl5pPr marL="1945713" indent="-216191" eaLnBrk="0" hangingPunct="0">
              <a:defRPr sz="2300">
                <a:solidFill>
                  <a:srgbClr val="3E4E90"/>
                </a:solidFill>
                <a:latin typeface="Arial" pitchFamily="34" charset="0"/>
                <a:ea typeface="ＭＳ Ｐゴシック" pitchFamily="34" charset="-128"/>
              </a:defRPr>
            </a:lvl5pPr>
            <a:lvl6pPr marL="2378094" indent="-21619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3E4E90"/>
                </a:solidFill>
                <a:latin typeface="Arial" pitchFamily="34" charset="0"/>
                <a:ea typeface="ＭＳ Ｐゴシック" pitchFamily="34" charset="-128"/>
              </a:defRPr>
            </a:lvl6pPr>
            <a:lvl7pPr marL="2810474" indent="-21619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3E4E90"/>
                </a:solidFill>
                <a:latin typeface="Arial" pitchFamily="34" charset="0"/>
                <a:ea typeface="ＭＳ Ｐゴシック" pitchFamily="34" charset="-128"/>
              </a:defRPr>
            </a:lvl7pPr>
            <a:lvl8pPr marL="3242854" indent="-21619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3E4E90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75237" indent="-21619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3E4E90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23B9969-2139-4237-A658-5C3256353B69}" type="slidenum">
              <a:rPr lang="en-US" sz="1100">
                <a:solidFill>
                  <a:prstClr val="black"/>
                </a:solidFill>
                <a:cs typeface="Arial" pitchFamily="34" charset="0"/>
              </a:rPr>
              <a:pPr eaLnBrk="1" hangingPunct="1"/>
              <a:t>28</a:t>
            </a:fld>
            <a:endParaRPr lang="en-US" sz="1100" dirty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766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7.png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 -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header_bg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34789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67544" y="3222104"/>
            <a:ext cx="8208912" cy="56693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4800" b="0" baseline="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r>
              <a:rPr lang="en-US" noProof="0" smtClean="0"/>
              <a:t>Presentation Title</a:t>
            </a:r>
            <a:endParaRPr lang="en-US" noProof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>
          <a:xfrm>
            <a:off x="7164288" y="1449159"/>
            <a:ext cx="1979712" cy="3600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200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Date</a:t>
            </a:r>
          </a:p>
        </p:txBody>
      </p:sp>
      <p:pic>
        <p:nvPicPr>
          <p:cNvPr id="5" name="Picture 3" descr="D:\Users\flibert\Pictures\En tête, pied de page\entête 2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494902"/>
            <a:ext cx="9144001" cy="37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ce réservé du texte 8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5589240"/>
            <a:ext cx="8208912" cy="360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70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fr-FR" noProof="0" dirty="0" smtClean="0"/>
              <a:t>Job </a:t>
            </a:r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5950038"/>
            <a:ext cx="8208912" cy="360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700">
                <a:solidFill>
                  <a:schemeClr val="tx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@mail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5229200"/>
            <a:ext cx="8208912" cy="360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700" baseline="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First name Last name,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4302156" cy="100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8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107504" y="116632"/>
            <a:ext cx="8928992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121787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header écran titr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97280"/>
          </a:xfrm>
          <a:prstGeom prst="rect">
            <a:avLst/>
          </a:prstGeom>
        </p:spPr>
      </p:pic>
      <p:pic>
        <p:nvPicPr>
          <p:cNvPr id="11" name="Picture 15" descr="bottom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 userDrawn="1"/>
        </p:nvSpPr>
        <p:spPr>
          <a:xfrm>
            <a:off x="179512" y="127749"/>
            <a:ext cx="2280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FFFFFF"/>
                </a:solidFill>
              </a:rPr>
              <a:t>Agenda</a:t>
            </a:r>
            <a:endParaRPr lang="fr-FR" sz="4000" dirty="0">
              <a:solidFill>
                <a:srgbClr val="FFFFFF"/>
              </a:solidFill>
            </a:endParaRP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6" hasCustomPrompt="1"/>
          </p:nvPr>
        </p:nvSpPr>
        <p:spPr>
          <a:xfrm>
            <a:off x="1403648" y="2204864"/>
            <a:ext cx="7560840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000" baseline="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Focus Title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1476375" y="3284984"/>
            <a:ext cx="7488238" cy="720452"/>
          </a:xfrm>
          <a:prstGeom prst="rect">
            <a:avLst/>
          </a:prstGeom>
        </p:spPr>
        <p:txBody>
          <a:bodyPr/>
          <a:lstStyle>
            <a:lvl1pPr>
              <a:buNone/>
              <a:defRPr sz="4000"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fr-FR" dirty="0"/>
          </a:p>
        </p:txBody>
      </p:sp>
      <p:pic>
        <p:nvPicPr>
          <p:cNvPr id="17" name="Image 16" descr="accola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7504" y="1484784"/>
            <a:ext cx="1397169" cy="407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3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20"/>
            <a:ext cx="8964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685800" rtl="0" eaLnBrk="1" latinLnBrk="0" hangingPunct="1">
              <a:buNone/>
              <a:defRPr lang="fr-FR" sz="27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dirty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500" b="0" baseline="0">
                <a:solidFill>
                  <a:schemeClr val="tx1"/>
                </a:solidFill>
              </a:defRPr>
            </a:lvl2pPr>
            <a:lvl3pPr>
              <a:defRPr sz="12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200" b="0" baseline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2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59717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dirty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 b="0" baseline="0">
                <a:solidFill>
                  <a:schemeClr val="tx1"/>
                </a:solidFill>
              </a:defRPr>
            </a:lvl2pPr>
            <a:lvl3pPr>
              <a:defRPr sz="16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 b="0" baseline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21251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107925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377" rtl="0" eaLnBrk="1" latinLnBrk="0" hangingPunct="1">
              <a:buNone/>
              <a:defRPr lang="fr-FR" sz="32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  <p:sp>
        <p:nvSpPr>
          <p:cNvPr id="5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4" y="980728"/>
            <a:ext cx="8784976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91" indent="-342891">
              <a:spcBef>
                <a:spcPts val="600"/>
              </a:spcBef>
              <a:buFont typeface="Arial" pitchFamily="34" charset="0"/>
              <a:buChar char="•"/>
              <a:defRPr sz="2400">
                <a:solidFill>
                  <a:schemeClr val="accent6"/>
                </a:solidFill>
                <a:latin typeface="Century Gothic" pitchFamily="34" charset="0"/>
              </a:defRPr>
            </a:lvl1pPr>
            <a:lvl2pPr marL="800080" indent="-342891">
              <a:spcBef>
                <a:spcPts val="600"/>
              </a:spcBef>
              <a:buFont typeface="Century Gothic" pitchFamily="34" charset="0"/>
              <a:buChar char="-"/>
              <a:defRPr sz="2000">
                <a:solidFill>
                  <a:schemeClr val="accent6"/>
                </a:solidFill>
                <a:latin typeface="Century Gothic" pitchFamily="34" charset="0"/>
              </a:defRPr>
            </a:lvl2pPr>
            <a:lvl3pPr marL="1200121" indent="-285744">
              <a:spcBef>
                <a:spcPts val="600"/>
              </a:spcBef>
              <a:buFont typeface="Courier New" pitchFamily="49" charset="0"/>
              <a:buChar char="o"/>
              <a:defRPr sz="1600">
                <a:solidFill>
                  <a:schemeClr val="accent6"/>
                </a:solidFill>
                <a:latin typeface="Century Gothic" pitchFamily="34" charset="0"/>
              </a:defRPr>
            </a:lvl3pPr>
            <a:lvl4pPr marL="1657309" indent="-285744">
              <a:spcBef>
                <a:spcPts val="600"/>
              </a:spcBef>
              <a:buFont typeface="Arial" pitchFamily="34" charset="0"/>
              <a:buChar char="•"/>
              <a:defRPr sz="1400">
                <a:solidFill>
                  <a:schemeClr val="accent6"/>
                </a:solidFill>
                <a:latin typeface="Century Gothic" pitchFamily="34" charset="0"/>
              </a:defRPr>
            </a:lvl4pPr>
            <a:lvl5pPr marL="2114498" indent="-285744">
              <a:buFont typeface="Century Gothic" pitchFamily="34" charset="0"/>
              <a:buChar char="-"/>
              <a:defRPr sz="1600">
                <a:latin typeface="Century Gothic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</p:spTree>
    <p:extLst>
      <p:ext uri="{BB962C8B-B14F-4D97-AF65-F5344CB8AC3E}">
        <p14:creationId xmlns:p14="http://schemas.microsoft.com/office/powerpoint/2010/main" val="3644643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107925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377" rtl="0" eaLnBrk="1" latinLnBrk="0" hangingPunct="1">
              <a:buNone/>
              <a:defRPr lang="fr-FR" sz="32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  <p:sp>
        <p:nvSpPr>
          <p:cNvPr id="5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4" y="980728"/>
            <a:ext cx="8784976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91" indent="-342891">
              <a:spcBef>
                <a:spcPts val="600"/>
              </a:spcBef>
              <a:buFont typeface="Arial" pitchFamily="34" charset="0"/>
              <a:buChar char="•"/>
              <a:defRPr sz="2400">
                <a:solidFill>
                  <a:schemeClr val="accent6"/>
                </a:solidFill>
                <a:latin typeface="Century Gothic" pitchFamily="34" charset="0"/>
              </a:defRPr>
            </a:lvl1pPr>
            <a:lvl2pPr marL="800080" indent="-342891">
              <a:spcBef>
                <a:spcPts val="600"/>
              </a:spcBef>
              <a:buFont typeface="Century Gothic" pitchFamily="34" charset="0"/>
              <a:buChar char="-"/>
              <a:defRPr sz="2000">
                <a:solidFill>
                  <a:schemeClr val="accent6"/>
                </a:solidFill>
                <a:latin typeface="Century Gothic" pitchFamily="34" charset="0"/>
              </a:defRPr>
            </a:lvl2pPr>
            <a:lvl3pPr marL="1200121" indent="-285744">
              <a:spcBef>
                <a:spcPts val="600"/>
              </a:spcBef>
              <a:buFont typeface="Courier New" pitchFamily="49" charset="0"/>
              <a:buChar char="o"/>
              <a:defRPr sz="1600">
                <a:solidFill>
                  <a:schemeClr val="accent6"/>
                </a:solidFill>
                <a:latin typeface="Century Gothic" pitchFamily="34" charset="0"/>
              </a:defRPr>
            </a:lvl3pPr>
            <a:lvl4pPr marL="1657309" indent="-285744">
              <a:spcBef>
                <a:spcPts val="600"/>
              </a:spcBef>
              <a:buFont typeface="Arial" pitchFamily="34" charset="0"/>
              <a:buChar char="•"/>
              <a:defRPr sz="1400">
                <a:solidFill>
                  <a:schemeClr val="accent6"/>
                </a:solidFill>
                <a:latin typeface="Century Gothic" pitchFamily="34" charset="0"/>
              </a:defRPr>
            </a:lvl4pPr>
            <a:lvl5pPr marL="2114498" indent="-285744">
              <a:buFont typeface="Century Gothic" pitchFamily="34" charset="0"/>
              <a:buChar char="-"/>
              <a:defRPr sz="1600">
                <a:latin typeface="Century Gothic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</p:spTree>
    <p:extLst>
      <p:ext uri="{BB962C8B-B14F-4D97-AF65-F5344CB8AC3E}">
        <p14:creationId xmlns:p14="http://schemas.microsoft.com/office/powerpoint/2010/main" val="3694466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1533600"/>
            <a:ext cx="7772040" cy="16171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640"/>
            <a:ext cx="8229240" cy="39777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655722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 -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header_bg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34789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67544" y="3222104"/>
            <a:ext cx="8208912" cy="56693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4800" b="0" baseline="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r>
              <a:rPr lang="en-US" noProof="0" smtClean="0"/>
              <a:t>Presentation Title</a:t>
            </a:r>
            <a:endParaRPr lang="en-US" noProof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>
          <a:xfrm>
            <a:off x="7164288" y="1449159"/>
            <a:ext cx="1979712" cy="3600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200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Date</a:t>
            </a:r>
          </a:p>
        </p:txBody>
      </p:sp>
      <p:pic>
        <p:nvPicPr>
          <p:cNvPr id="5" name="Picture 3" descr="D:\Users\flibert\Pictures\En tête, pied de page\entête 2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494902"/>
            <a:ext cx="9144001" cy="37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ce réservé du texte 8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5589240"/>
            <a:ext cx="8208912" cy="360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70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fr-FR" noProof="0" dirty="0" smtClean="0"/>
              <a:t>Job </a:t>
            </a:r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5950038"/>
            <a:ext cx="8208912" cy="360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700">
                <a:solidFill>
                  <a:schemeClr val="tx1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@mail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5229200"/>
            <a:ext cx="8208912" cy="360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700" baseline="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First name Last name,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4302156" cy="100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53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header écran titr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97280"/>
          </a:xfrm>
          <a:prstGeom prst="rect">
            <a:avLst/>
          </a:prstGeom>
        </p:spPr>
      </p:pic>
      <p:pic>
        <p:nvPicPr>
          <p:cNvPr id="11" name="Picture 15" descr="bottom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 userDrawn="1"/>
        </p:nvSpPr>
        <p:spPr>
          <a:xfrm>
            <a:off x="179512" y="127749"/>
            <a:ext cx="2280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FFFFFF"/>
                </a:solidFill>
              </a:rPr>
              <a:t>Agenda</a:t>
            </a:r>
            <a:endParaRPr lang="fr-FR" sz="4000" dirty="0">
              <a:solidFill>
                <a:srgbClr val="FFFFFF"/>
              </a:solidFill>
            </a:endParaRP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6" hasCustomPrompt="1"/>
          </p:nvPr>
        </p:nvSpPr>
        <p:spPr>
          <a:xfrm>
            <a:off x="1403648" y="2204864"/>
            <a:ext cx="7560840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000" baseline="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Focus Title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1476375" y="3284984"/>
            <a:ext cx="7488238" cy="720452"/>
          </a:xfrm>
          <a:prstGeom prst="rect">
            <a:avLst/>
          </a:prstGeom>
        </p:spPr>
        <p:txBody>
          <a:bodyPr/>
          <a:lstStyle>
            <a:lvl1pPr>
              <a:buNone/>
              <a:defRPr sz="4000"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fr-FR" dirty="0"/>
          </a:p>
        </p:txBody>
      </p:sp>
      <p:pic>
        <p:nvPicPr>
          <p:cNvPr id="17" name="Image 16" descr="accola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7504" y="1484784"/>
            <a:ext cx="1397169" cy="407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21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header écran titr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97280"/>
          </a:xfrm>
          <a:prstGeom prst="rect">
            <a:avLst/>
          </a:prstGeom>
        </p:spPr>
      </p:pic>
      <p:pic>
        <p:nvPicPr>
          <p:cNvPr id="11" name="Picture 15" descr="bottom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 userDrawn="1"/>
        </p:nvSpPr>
        <p:spPr>
          <a:xfrm>
            <a:off x="179512" y="127749"/>
            <a:ext cx="2280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chemeClr val="bg1"/>
                </a:solidFill>
              </a:rPr>
              <a:t>Agenda</a:t>
            </a:r>
            <a:endParaRPr lang="fr-FR" sz="4000" dirty="0">
              <a:solidFill>
                <a:schemeClr val="bg1"/>
              </a:solidFill>
            </a:endParaRP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6" hasCustomPrompt="1"/>
          </p:nvPr>
        </p:nvSpPr>
        <p:spPr>
          <a:xfrm>
            <a:off x="1403648" y="2204864"/>
            <a:ext cx="7560840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000" baseline="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Focus Title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1476375" y="3284984"/>
            <a:ext cx="7488238" cy="720452"/>
          </a:xfrm>
          <a:prstGeom prst="rect">
            <a:avLst/>
          </a:prstGeom>
        </p:spPr>
        <p:txBody>
          <a:bodyPr/>
          <a:lstStyle>
            <a:lvl1pPr>
              <a:buNone/>
              <a:defRPr sz="4000"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fr-FR" dirty="0"/>
          </a:p>
        </p:txBody>
      </p:sp>
      <p:pic>
        <p:nvPicPr>
          <p:cNvPr id="17" name="Image 16" descr="accola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7504" y="1484784"/>
            <a:ext cx="1397169" cy="407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4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Users\flibert\Pictures\En tête, pied de page\top_simple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pic>
        <p:nvPicPr>
          <p:cNvPr id="4" name="Picture 15" descr="bottom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8528566" y="6429396"/>
            <a:ext cx="52754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Trebuchet M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9D0C5-D40A-4612-B655-DABD64985114}" type="slidenum">
              <a:rPr lang="en-US" sz="1000">
                <a:solidFill>
                  <a:srgbClr val="FFFFFF"/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sz="1000" dirty="0">
              <a:solidFill>
                <a:srgbClr val="FFFFFF"/>
              </a:solidFill>
              <a:latin typeface="Verdan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23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pic>
        <p:nvPicPr>
          <p:cNvPr id="5" name="Picture 8" descr="optionn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90" y="5328245"/>
            <a:ext cx="9151690" cy="981075"/>
          </a:xfrm>
          <a:prstGeom prst="rect">
            <a:avLst/>
          </a:prstGeom>
          <a:noFill/>
        </p:spPr>
      </p:pic>
      <p:sp>
        <p:nvSpPr>
          <p:cNvPr id="6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179512" y="5607179"/>
            <a:ext cx="87849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 lang="en-US" sz="1600" b="1" baseline="0" noProof="0" dirty="0" smtClean="0">
                <a:solidFill>
                  <a:srgbClr val="02A43F"/>
                </a:solidFill>
                <a:ea typeface="Calibri" pitchFamily="34" charset="0"/>
                <a:cs typeface="Century Gothic" pitchFamily="34" charset="0"/>
              </a:defRPr>
            </a:lvl1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noProof="0" dirty="0" smtClean="0"/>
              <a:t>Conclusion or note : Maximum 2 lines</a:t>
            </a:r>
          </a:p>
        </p:txBody>
      </p:sp>
    </p:spTree>
    <p:extLst>
      <p:ext uri="{BB962C8B-B14F-4D97-AF65-F5344CB8AC3E}">
        <p14:creationId xmlns:p14="http://schemas.microsoft.com/office/powerpoint/2010/main" val="1551292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003866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107504" y="116632"/>
            <a:ext cx="8928992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648125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optionn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90" y="5328245"/>
            <a:ext cx="9151690" cy="981075"/>
          </a:xfrm>
          <a:prstGeom prst="rect">
            <a:avLst/>
          </a:prstGeom>
          <a:noFill/>
        </p:spPr>
      </p:pic>
      <p:sp>
        <p:nvSpPr>
          <p:cNvPr id="5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179512" y="5445224"/>
            <a:ext cx="8784976" cy="66246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dirty="0" smtClean="0"/>
              <a:t>Conclusion or note : Maximum 2 lines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1" hasCustomPrompt="1"/>
          </p:nvPr>
        </p:nvSpPr>
        <p:spPr>
          <a:xfrm>
            <a:off x="107504" y="1052736"/>
            <a:ext cx="8928992" cy="4176464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6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107504" y="116632"/>
            <a:ext cx="8928992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758282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95536" y="1205062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 baseline="0">
                <a:solidFill>
                  <a:srgbClr val="02A4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Title column 1</a:t>
            </a:r>
          </a:p>
        </p:txBody>
      </p:sp>
      <p:sp>
        <p:nvSpPr>
          <p:cNvPr id="5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395536" y="199799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3" hasCustomPrompt="1"/>
          </p:nvPr>
        </p:nvSpPr>
        <p:spPr>
          <a:xfrm>
            <a:off x="4583361" y="1205062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 baseline="0">
                <a:solidFill>
                  <a:srgbClr val="02A4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smtClean="0"/>
              <a:t>Title column 2</a:t>
            </a:r>
          </a:p>
        </p:txBody>
      </p:sp>
      <p:sp>
        <p:nvSpPr>
          <p:cNvPr id="7" name="Espace réservé du contenu 5"/>
          <p:cNvSpPr>
            <a:spLocks noGrp="1"/>
          </p:cNvSpPr>
          <p:nvPr>
            <p:ph sz="quarter" idx="4" hasCustomPrompt="1"/>
          </p:nvPr>
        </p:nvSpPr>
        <p:spPr>
          <a:xfrm>
            <a:off x="4583361" y="199799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107504" y="116632"/>
            <a:ext cx="8496944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0243223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107504" y="116632"/>
            <a:ext cx="8784976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Slide Title</a:t>
            </a:r>
          </a:p>
        </p:txBody>
      </p:sp>
      <p:graphicFrame>
        <p:nvGraphicFramePr>
          <p:cNvPr id="8" name="Tableau 7"/>
          <p:cNvGraphicFramePr>
            <a:graphicFrameLocks noGrp="1"/>
          </p:cNvGraphicFramePr>
          <p:nvPr userDrawn="1"/>
        </p:nvGraphicFramePr>
        <p:xfrm>
          <a:off x="1524000" y="1052736"/>
          <a:ext cx="6096000" cy="148336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Example 1</a:t>
                      </a:r>
                      <a:endParaRPr lang="en-US" noProof="0" dirty="0"/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>
                          <a:solidFill>
                            <a:schemeClr val="tx1"/>
                          </a:solidFill>
                        </a:rPr>
                        <a:t>Line</a:t>
                      </a:r>
                      <a:r>
                        <a:rPr lang="en-US" baseline="0" noProof="0" dirty="0" smtClean="0">
                          <a:solidFill>
                            <a:schemeClr val="tx1"/>
                          </a:solidFill>
                        </a:rPr>
                        <a:t> 1</a:t>
                      </a:r>
                      <a:endParaRPr lang="en-US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smtClean="0">
                          <a:solidFill>
                            <a:schemeClr val="tx1"/>
                          </a:solidFill>
                        </a:rPr>
                        <a:t>Line 2</a:t>
                      </a:r>
                      <a:endParaRPr lang="en-US" noProof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>
                          <a:solidFill>
                            <a:schemeClr val="tx1"/>
                          </a:solidFill>
                        </a:rPr>
                        <a:t>Line 3</a:t>
                      </a:r>
                      <a:endParaRPr lang="en-US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 userDrawn="1"/>
        </p:nvGraphicFramePr>
        <p:xfrm>
          <a:off x="1524000" y="2852936"/>
          <a:ext cx="6096000" cy="14833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Example 2</a:t>
                      </a:r>
                      <a:endParaRPr lang="en-US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963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963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963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Line 1</a:t>
                      </a:r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Line 2</a:t>
                      </a:r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Line 3</a:t>
                      </a:r>
                      <a:endParaRPr lang="en-US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 userDrawn="1"/>
        </p:nvGraphicFramePr>
        <p:xfrm>
          <a:off x="1524000" y="4681944"/>
          <a:ext cx="6096000" cy="148336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Example 3</a:t>
                      </a:r>
                      <a:endParaRPr lang="en-US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963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963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963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>
                          <a:solidFill>
                            <a:schemeClr val="tx1"/>
                          </a:solidFill>
                        </a:rPr>
                        <a:t>Line 1</a:t>
                      </a:r>
                      <a:endParaRPr lang="en-US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FAD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FAD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FAD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>
                          <a:solidFill>
                            <a:schemeClr val="tx1"/>
                          </a:solidFill>
                        </a:rPr>
                        <a:t>Line 2</a:t>
                      </a:r>
                      <a:endParaRPr lang="en-US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1A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1A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1A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>
                          <a:solidFill>
                            <a:schemeClr val="tx1"/>
                          </a:solidFill>
                        </a:rPr>
                        <a:t>Line 3</a:t>
                      </a:r>
                      <a:endParaRPr lang="en-US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FAD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FAD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FAD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720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dirty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 b="0" baseline="0">
                <a:solidFill>
                  <a:schemeClr val="tx1"/>
                </a:solidFill>
              </a:defRPr>
            </a:lvl2pPr>
            <a:lvl3pPr>
              <a:defRPr sz="16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 b="0" baseline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92596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4176464"/>
          </a:xfrm>
          <a:prstGeom prst="rect">
            <a:avLst/>
          </a:prstGeom>
        </p:spPr>
        <p:txBody>
          <a:bodyPr/>
          <a:lstStyle>
            <a:lvl1pPr>
              <a:defRPr lang="en-US" sz="2400" noProof="0" dirty="0" smtClean="0">
                <a:solidFill>
                  <a:schemeClr val="tx1"/>
                </a:solidFill>
              </a:defRPr>
            </a:lvl1pPr>
            <a:lvl2pPr>
              <a:defRPr lang="en-US" sz="2000" b="0" baseline="0" noProof="0" dirty="0" smtClean="0">
                <a:solidFill>
                  <a:schemeClr val="tx1"/>
                </a:solidFill>
              </a:defRPr>
            </a:lvl2pPr>
            <a:lvl3pPr>
              <a:defRPr lang="en-US" sz="1600" b="0" noProof="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defRPr>
            </a:lvl3pPr>
            <a:lvl4pPr>
              <a:defRPr lang="en-US" sz="1600" b="0" baseline="0" noProof="0" dirty="0" smtClean="0">
                <a:solidFill>
                  <a:schemeClr val="tx1"/>
                </a:solidFill>
                <a:ea typeface="Verdana" pitchFamily="34" charset="0"/>
                <a:cs typeface="Verdana" pitchFamily="34" charset="0"/>
              </a:defRPr>
            </a:lvl4pPr>
            <a:lvl5pPr>
              <a:defRPr lang="en-US" sz="1600" b="0" noProof="0" dirty="0">
                <a:solidFill>
                  <a:schemeClr val="tx1"/>
                </a:solidFill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pic>
        <p:nvPicPr>
          <p:cNvPr id="5" name="Picture 8" descr="optionn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90" y="5328245"/>
            <a:ext cx="9151690" cy="981075"/>
          </a:xfrm>
          <a:prstGeom prst="rect">
            <a:avLst/>
          </a:prstGeom>
          <a:noFill/>
        </p:spPr>
      </p:pic>
      <p:sp>
        <p:nvSpPr>
          <p:cNvPr id="6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179512" y="5545624"/>
            <a:ext cx="87849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ctr">
              <a:buNone/>
              <a:defRPr lang="en-US" sz="2400" b="0" baseline="0" noProof="0" dirty="0" smtClean="0">
                <a:solidFill>
                  <a:schemeClr val="tx1"/>
                </a:solidFill>
                <a:ea typeface="Calibri" pitchFamily="34" charset="0"/>
                <a:cs typeface="Century Gothic" pitchFamily="34" charset="0"/>
              </a:defRPr>
            </a:lvl1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noProof="0" dirty="0" smtClean="0"/>
              <a:t>Conclusion or note: Maximum 2 lines</a:t>
            </a:r>
          </a:p>
        </p:txBody>
      </p:sp>
    </p:spTree>
    <p:extLst>
      <p:ext uri="{BB962C8B-B14F-4D97-AF65-F5344CB8AC3E}">
        <p14:creationId xmlns:p14="http://schemas.microsoft.com/office/powerpoint/2010/main" val="3690153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107504" y="116632"/>
            <a:ext cx="8928992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488627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Users\flibert\Pictures\En tête, pied de page\top_simple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pic>
        <p:nvPicPr>
          <p:cNvPr id="4" name="Picture 15" descr="bottom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8528566" y="6429396"/>
            <a:ext cx="52754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Trebuchet M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9D0C5-D40A-4612-B655-DABD64985114}" type="slidenum">
              <a:rPr lang="en-US" sz="1000">
                <a:solidFill>
                  <a:srgbClr val="FFFFFF"/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sz="1000" dirty="0">
              <a:solidFill>
                <a:srgbClr val="FFFFFF"/>
              </a:solidFill>
              <a:latin typeface="Verdana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smtClean="0"/>
              <a:t>Text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00785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</p:spTree>
    <p:extLst>
      <p:ext uri="{BB962C8B-B14F-4D97-AF65-F5344CB8AC3E}">
        <p14:creationId xmlns:p14="http://schemas.microsoft.com/office/powerpoint/2010/main" val="37608432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</p:spTree>
    <p:extLst>
      <p:ext uri="{BB962C8B-B14F-4D97-AF65-F5344CB8AC3E}">
        <p14:creationId xmlns:p14="http://schemas.microsoft.com/office/powerpoint/2010/main" val="14157334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</p:spTree>
    <p:extLst>
      <p:ext uri="{BB962C8B-B14F-4D97-AF65-F5344CB8AC3E}">
        <p14:creationId xmlns:p14="http://schemas.microsoft.com/office/powerpoint/2010/main" val="30969466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</p:spTree>
    <p:extLst>
      <p:ext uri="{BB962C8B-B14F-4D97-AF65-F5344CB8AC3E}">
        <p14:creationId xmlns:p14="http://schemas.microsoft.com/office/powerpoint/2010/main" val="7912218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6018245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20862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107504" y="116632"/>
            <a:ext cx="8928992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47065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dirty="0" smtClean="0"/>
              <a:t>Title</a:t>
            </a:r>
          </a:p>
        </p:txBody>
      </p:sp>
      <p:sp>
        <p:nvSpPr>
          <p:cNvPr id="2" name="ZoneTexte 1"/>
          <p:cNvSpPr txBox="1"/>
          <p:nvPr userDrawn="1"/>
        </p:nvSpPr>
        <p:spPr>
          <a:xfrm>
            <a:off x="179512" y="980728"/>
            <a:ext cx="8784976" cy="518457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8"/>
          </p:nvPr>
        </p:nvSpPr>
        <p:spPr>
          <a:xfrm>
            <a:off x="179388" y="981075"/>
            <a:ext cx="8785225" cy="5111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err="1" smtClean="0"/>
              <a:t>Modifiez</a:t>
            </a:r>
            <a:r>
              <a:rPr lang="en-US" noProof="0" dirty="0" smtClean="0"/>
              <a:t> les styles du </a:t>
            </a:r>
            <a:r>
              <a:rPr lang="en-US" noProof="0" dirty="0" err="1" smtClean="0"/>
              <a:t>texte</a:t>
            </a:r>
            <a:r>
              <a:rPr lang="en-US" noProof="0" dirty="0" smtClean="0"/>
              <a:t> du masque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259505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dirty="0" smtClean="0"/>
              <a:t>Title</a:t>
            </a:r>
          </a:p>
        </p:txBody>
      </p:sp>
      <p:sp>
        <p:nvSpPr>
          <p:cNvPr id="2" name="ZoneTexte 1"/>
          <p:cNvSpPr txBox="1"/>
          <p:nvPr userDrawn="1"/>
        </p:nvSpPr>
        <p:spPr>
          <a:xfrm>
            <a:off x="179512" y="980728"/>
            <a:ext cx="8784976" cy="518457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8"/>
          </p:nvPr>
        </p:nvSpPr>
        <p:spPr>
          <a:xfrm>
            <a:off x="179388" y="981075"/>
            <a:ext cx="8785225" cy="5111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err="1" smtClean="0"/>
              <a:t>Modifiez</a:t>
            </a:r>
            <a:r>
              <a:rPr lang="en-US" noProof="0" dirty="0" smtClean="0"/>
              <a:t> les styles du </a:t>
            </a:r>
            <a:r>
              <a:rPr lang="en-US" noProof="0" dirty="0" err="1" smtClean="0"/>
              <a:t>texte</a:t>
            </a:r>
            <a:r>
              <a:rPr lang="en-US" noProof="0" dirty="0" smtClean="0"/>
              <a:t> du masque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3832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903223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header écran titr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97280"/>
          </a:xfrm>
          <a:prstGeom prst="rect">
            <a:avLst/>
          </a:prstGeom>
        </p:spPr>
      </p:pic>
      <p:pic>
        <p:nvPicPr>
          <p:cNvPr id="11" name="Picture 15" descr="bottom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12" name="Rectangle 35"/>
          <p:cNvSpPr>
            <a:spLocks/>
          </p:cNvSpPr>
          <p:nvPr userDrawn="1"/>
        </p:nvSpPr>
        <p:spPr bwMode="auto">
          <a:xfrm>
            <a:off x="3253145" y="6500834"/>
            <a:ext cx="263035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40640" bIns="0">
            <a:spAutoFit/>
          </a:bodyPr>
          <a:lstStyle/>
          <a:p>
            <a:pPr marL="39688" algn="ctr" defTabSz="8223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dirty="0">
                <a:solidFill>
                  <a:srgbClr val="FFFFFF"/>
                </a:solidFill>
                <a:latin typeface="Verdana" pitchFamily="34" charset="0"/>
              </a:rPr>
              <a:t>Confidential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79512" y="127749"/>
            <a:ext cx="2280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FFFFFF"/>
                </a:solidFill>
              </a:rPr>
              <a:t>Agenda</a:t>
            </a:r>
            <a:endParaRPr lang="fr-FR" sz="4000" dirty="0">
              <a:solidFill>
                <a:srgbClr val="FFFFFF"/>
              </a:solidFill>
            </a:endParaRP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6" hasCustomPrompt="1"/>
          </p:nvPr>
        </p:nvSpPr>
        <p:spPr>
          <a:xfrm>
            <a:off x="1403648" y="2204864"/>
            <a:ext cx="7560840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000" baseline="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en-US" noProof="0" smtClean="0"/>
              <a:t>Focus Title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1476375" y="3284984"/>
            <a:ext cx="7488238" cy="720452"/>
          </a:xfrm>
          <a:prstGeom prst="rect">
            <a:avLst/>
          </a:prstGeom>
        </p:spPr>
        <p:txBody>
          <a:bodyPr/>
          <a:lstStyle>
            <a:lvl1pPr>
              <a:buNone/>
              <a:defRPr sz="4000"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fr-FR" dirty="0"/>
          </a:p>
        </p:txBody>
      </p:sp>
      <p:pic>
        <p:nvPicPr>
          <p:cNvPr id="17" name="Image 16" descr="accola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7504" y="1484784"/>
            <a:ext cx="1397169" cy="407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2896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4176464"/>
          </a:xfrm>
          <a:prstGeom prst="rect">
            <a:avLst/>
          </a:prstGeom>
        </p:spPr>
        <p:txBody>
          <a:bodyPr/>
          <a:lstStyle>
            <a:lvl1pPr>
              <a:defRPr lang="en-US" sz="2400" noProof="0" dirty="0" smtClean="0"/>
            </a:lvl1pPr>
            <a:lvl2pPr>
              <a:defRPr lang="en-US" sz="2000" b="0" baseline="0" noProof="0" dirty="0" smtClean="0"/>
            </a:lvl2pPr>
            <a:lvl3pPr>
              <a:defRPr lang="en-US" sz="1600" b="0" noProof="0" dirty="0" smtClean="0">
                <a:ea typeface="Verdana" pitchFamily="34" charset="0"/>
                <a:cs typeface="Verdana" pitchFamily="34" charset="0"/>
              </a:defRPr>
            </a:lvl3pPr>
            <a:lvl4pPr>
              <a:defRPr lang="en-US" sz="1600" b="0" baseline="0" noProof="0" dirty="0" smtClean="0">
                <a:ea typeface="Verdana" pitchFamily="34" charset="0"/>
                <a:cs typeface="Verdana" pitchFamily="34" charset="0"/>
              </a:defRPr>
            </a:lvl4pPr>
            <a:lvl5pPr>
              <a:defRPr lang="en-US" sz="1600" b="0" noProof="0" dirty="0"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pic>
        <p:nvPicPr>
          <p:cNvPr id="5" name="Picture 8" descr="optionne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90" y="5328245"/>
            <a:ext cx="9151690" cy="981075"/>
          </a:xfrm>
          <a:prstGeom prst="rect">
            <a:avLst/>
          </a:prstGeom>
          <a:noFill/>
        </p:spPr>
      </p:pic>
      <p:sp>
        <p:nvSpPr>
          <p:cNvPr id="6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179512" y="5545624"/>
            <a:ext cx="87849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ctr">
              <a:buNone/>
              <a:defRPr lang="en-US" sz="2400" b="0" baseline="0" noProof="0" dirty="0" smtClean="0">
                <a:solidFill>
                  <a:schemeClr val="tx1"/>
                </a:solidFill>
                <a:ea typeface="Calibri" pitchFamily="34" charset="0"/>
                <a:cs typeface="Century Gothic" pitchFamily="34" charset="0"/>
              </a:defRPr>
            </a:lvl1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noProof="0" dirty="0" smtClean="0"/>
              <a:t>Conclusion or note: Maximum 2 lines</a:t>
            </a:r>
          </a:p>
        </p:txBody>
      </p:sp>
    </p:spTree>
    <p:extLst>
      <p:ext uri="{BB962C8B-B14F-4D97-AF65-F5344CB8AC3E}">
        <p14:creationId xmlns:p14="http://schemas.microsoft.com/office/powerpoint/2010/main" val="178506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smtClean="0"/>
              <a:t>Text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59316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dirty="0" smtClean="0"/>
              <a:t>Title</a:t>
            </a:r>
          </a:p>
        </p:txBody>
      </p:sp>
      <p:sp>
        <p:nvSpPr>
          <p:cNvPr id="2" name="ZoneTexte 1"/>
          <p:cNvSpPr txBox="1"/>
          <p:nvPr userDrawn="1"/>
        </p:nvSpPr>
        <p:spPr>
          <a:xfrm>
            <a:off x="179512" y="980728"/>
            <a:ext cx="8784976" cy="518457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8"/>
          </p:nvPr>
        </p:nvSpPr>
        <p:spPr>
          <a:xfrm>
            <a:off x="179388" y="981075"/>
            <a:ext cx="8785225" cy="5111750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Modifiez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les styles du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texte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du masque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Deuxième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niveau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Troisième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niveau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Quatrième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niveau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2057400" marR="0" lvl="4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Cinquième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niveau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62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smtClean="0"/>
              <a:t>Text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30856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pic>
        <p:nvPicPr>
          <p:cNvPr id="5" name="Picture 8" descr="optionn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90" y="5328245"/>
            <a:ext cx="9151690" cy="981075"/>
          </a:xfrm>
          <a:prstGeom prst="rect">
            <a:avLst/>
          </a:prstGeom>
          <a:noFill/>
        </p:spPr>
      </p:pic>
      <p:sp>
        <p:nvSpPr>
          <p:cNvPr id="6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179512" y="5607179"/>
            <a:ext cx="87849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 lang="en-US" sz="1600" b="1" baseline="0" noProof="0" dirty="0" smtClean="0">
                <a:solidFill>
                  <a:srgbClr val="02A43F"/>
                </a:solidFill>
                <a:ea typeface="Calibri" pitchFamily="34" charset="0"/>
                <a:cs typeface="Century Gothic" pitchFamily="34" charset="0"/>
              </a:defRPr>
            </a:lvl1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noProof="0" dirty="0" smtClean="0"/>
              <a:t>Conclusion or note : Maximum 2 lines</a:t>
            </a:r>
          </a:p>
        </p:txBody>
      </p:sp>
    </p:spTree>
    <p:extLst>
      <p:ext uri="{BB962C8B-B14F-4D97-AF65-F5344CB8AC3E}">
        <p14:creationId xmlns:p14="http://schemas.microsoft.com/office/powerpoint/2010/main" val="2548664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smtClean="0"/>
              <a:t>Text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21104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header écran titr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97280"/>
          </a:xfrm>
          <a:prstGeom prst="rect">
            <a:avLst/>
          </a:prstGeom>
        </p:spPr>
      </p:pic>
      <p:pic>
        <p:nvPicPr>
          <p:cNvPr id="11" name="Picture 15" descr="bottom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12" name="Rectangle 35"/>
          <p:cNvSpPr>
            <a:spLocks/>
          </p:cNvSpPr>
          <p:nvPr userDrawn="1"/>
        </p:nvSpPr>
        <p:spPr bwMode="auto">
          <a:xfrm>
            <a:off x="3253145" y="6500834"/>
            <a:ext cx="263035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40640" bIns="0">
            <a:spAutoFit/>
          </a:bodyPr>
          <a:lstStyle/>
          <a:p>
            <a:pPr marL="39688" algn="ctr" defTabSz="8223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dirty="0">
                <a:solidFill>
                  <a:srgbClr val="FFFFFF"/>
                </a:solidFill>
                <a:latin typeface="Verdana" pitchFamily="34" charset="0"/>
              </a:rPr>
              <a:t>Confidential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79512" y="127749"/>
            <a:ext cx="2280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FF"/>
                </a:solidFill>
              </a:rPr>
              <a:t>Agenda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17" name="Image 16" descr="accola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7504" y="1484784"/>
            <a:ext cx="1397169" cy="4078952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6" hasCustomPrompt="1"/>
          </p:nvPr>
        </p:nvSpPr>
        <p:spPr>
          <a:xfrm>
            <a:off x="1403648" y="2204864"/>
            <a:ext cx="7560840" cy="7200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aseline="0">
                <a:solidFill>
                  <a:srgbClr val="02A43F"/>
                </a:solidFill>
                <a:latin typeface="Century Gothic" pitchFamily="34" charset="0"/>
              </a:defRPr>
            </a:lvl1pPr>
          </a:lstStyle>
          <a:p>
            <a:pPr lvl="0"/>
            <a:r>
              <a:rPr lang="fr-FR" noProof="0" dirty="0" smtClean="0"/>
              <a:t>Focus </a:t>
            </a:r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1403647" y="3212790"/>
            <a:ext cx="7560965" cy="720452"/>
          </a:xfrm>
          <a:prstGeom prst="rect">
            <a:avLst/>
          </a:prstGeom>
        </p:spPr>
        <p:txBody>
          <a:bodyPr/>
          <a:lstStyle>
            <a:lvl1pPr>
              <a:buNone/>
              <a:defRPr sz="2800"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fr-FR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1430418" y="4221088"/>
            <a:ext cx="7560965" cy="720452"/>
          </a:xfrm>
          <a:prstGeom prst="rect">
            <a:avLst/>
          </a:prstGeom>
        </p:spPr>
        <p:txBody>
          <a:bodyPr/>
          <a:lstStyle>
            <a:lvl1pPr>
              <a:buNone/>
              <a:defRPr sz="2800">
                <a:solidFill>
                  <a:srgbClr val="808080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04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107921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2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fr-FR" noProof="0" dirty="0" err="1" smtClean="0"/>
              <a:t>Title</a:t>
            </a:r>
            <a:endParaRPr lang="fr-FR" noProof="0" dirty="0" smtClean="0"/>
          </a:p>
        </p:txBody>
      </p:sp>
      <p:sp>
        <p:nvSpPr>
          <p:cNvPr id="5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2" y="980728"/>
            <a:ext cx="8784976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spcBef>
                <a:spcPts val="600"/>
              </a:spcBef>
              <a:buFont typeface="Arial" pitchFamily="34" charset="0"/>
              <a:buChar char="•"/>
              <a:defRPr sz="2400">
                <a:solidFill>
                  <a:schemeClr val="accent6"/>
                </a:solidFill>
                <a:latin typeface="Century Gothic" pitchFamily="34" charset="0"/>
              </a:defRPr>
            </a:lvl1pPr>
            <a:lvl2pPr marL="800100" indent="-342900">
              <a:spcBef>
                <a:spcPts val="600"/>
              </a:spcBef>
              <a:buFont typeface="Century Gothic" pitchFamily="34" charset="0"/>
              <a:buChar char="-"/>
              <a:defRPr sz="2000">
                <a:solidFill>
                  <a:schemeClr val="accent6"/>
                </a:solidFill>
                <a:latin typeface="Century Gothic" pitchFamily="34" charset="0"/>
              </a:defRPr>
            </a:lvl2pPr>
            <a:lvl3pPr marL="1200150" indent="-285750">
              <a:spcBef>
                <a:spcPts val="600"/>
              </a:spcBef>
              <a:buFont typeface="Courier New" pitchFamily="49" charset="0"/>
              <a:buChar char="o"/>
              <a:defRPr sz="1600">
                <a:solidFill>
                  <a:schemeClr val="accent6"/>
                </a:solidFill>
                <a:latin typeface="Century Gothic" pitchFamily="34" charset="0"/>
              </a:defRPr>
            </a:lvl3pPr>
            <a:lvl4pPr marL="1657350" indent="-285750">
              <a:spcBef>
                <a:spcPts val="600"/>
              </a:spcBef>
              <a:buFont typeface="Arial" pitchFamily="34" charset="0"/>
              <a:buChar char="•"/>
              <a:defRPr sz="1400">
                <a:solidFill>
                  <a:schemeClr val="accent6"/>
                </a:solidFill>
                <a:latin typeface="Century Gothic" pitchFamily="34" charset="0"/>
              </a:defRPr>
            </a:lvl4pPr>
            <a:lvl5pPr marL="2114550" indent="-285750">
              <a:buFont typeface="Century Gothic" pitchFamily="34" charset="0"/>
              <a:buChar char="-"/>
              <a:defRPr sz="1600">
                <a:latin typeface="Century Gothic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</p:spTree>
    <p:extLst>
      <p:ext uri="{BB962C8B-B14F-4D97-AF65-F5344CB8AC3E}">
        <p14:creationId xmlns:p14="http://schemas.microsoft.com/office/powerpoint/2010/main" val="1815092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20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dirty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 b="0" baseline="0">
                <a:solidFill>
                  <a:schemeClr val="tx1"/>
                </a:solidFill>
              </a:defRPr>
            </a:lvl2pPr>
            <a:lvl3pPr>
              <a:defRPr sz="16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 b="0" baseline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45136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20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dirty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 b="0" baseline="0">
                <a:solidFill>
                  <a:schemeClr val="tx1"/>
                </a:solidFill>
              </a:defRPr>
            </a:lvl2pPr>
            <a:lvl3pPr>
              <a:defRPr sz="16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 b="0" baseline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 b="0">
                <a:solidFill>
                  <a:schemeClr val="tx1"/>
                </a:solidFill>
                <a:latin typeface="Century Gothic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45136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8"/>
          <p:cNvSpPr>
            <a:spLocks noGrp="1"/>
          </p:cNvSpPr>
          <p:nvPr>
            <p:ph type="body" sz="quarter" idx="17" hasCustomPrompt="1"/>
          </p:nvPr>
        </p:nvSpPr>
        <p:spPr>
          <a:xfrm>
            <a:off x="179512" y="56818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Title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4176464"/>
          </a:xfrm>
          <a:prstGeom prst="rect">
            <a:avLst/>
          </a:prstGeom>
        </p:spPr>
        <p:txBody>
          <a:bodyPr/>
          <a:lstStyle>
            <a:lvl1pPr>
              <a:defRPr lang="en-US" sz="2400" noProof="0" dirty="0" smtClean="0"/>
            </a:lvl1pPr>
            <a:lvl2pPr>
              <a:defRPr lang="en-US" sz="2000" b="0" baseline="0" noProof="0" dirty="0" smtClean="0"/>
            </a:lvl2pPr>
            <a:lvl3pPr>
              <a:defRPr lang="en-US" sz="1600" b="0" noProof="0" dirty="0" smtClean="0">
                <a:ea typeface="Verdana" pitchFamily="34" charset="0"/>
                <a:cs typeface="Verdana" pitchFamily="34" charset="0"/>
              </a:defRPr>
            </a:lvl3pPr>
            <a:lvl4pPr>
              <a:defRPr lang="en-US" sz="1600" b="0" baseline="0" noProof="0" dirty="0" smtClean="0">
                <a:ea typeface="Verdana" pitchFamily="34" charset="0"/>
                <a:cs typeface="Verdana" pitchFamily="34" charset="0"/>
              </a:defRPr>
            </a:lvl4pPr>
            <a:lvl5pPr>
              <a:defRPr lang="en-US" sz="1600" b="0" noProof="0" dirty="0"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pic>
        <p:nvPicPr>
          <p:cNvPr id="5" name="Picture 8" descr="optionne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90" y="5328245"/>
            <a:ext cx="9151690" cy="981075"/>
          </a:xfrm>
          <a:prstGeom prst="rect">
            <a:avLst/>
          </a:prstGeom>
          <a:noFill/>
        </p:spPr>
      </p:pic>
      <p:sp>
        <p:nvSpPr>
          <p:cNvPr id="6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179512" y="5545624"/>
            <a:ext cx="87849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ctr">
              <a:buNone/>
              <a:defRPr lang="en-US" sz="2400" b="0" baseline="0" noProof="0" dirty="0" smtClean="0">
                <a:solidFill>
                  <a:schemeClr val="tx1"/>
                </a:solidFill>
                <a:ea typeface="Calibri" pitchFamily="34" charset="0"/>
                <a:cs typeface="Century Gothic" pitchFamily="34" charset="0"/>
              </a:defRPr>
            </a:lvl1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noProof="0" dirty="0" smtClean="0"/>
              <a:t>Conclusion or note: Maximum 2 lines</a:t>
            </a:r>
          </a:p>
        </p:txBody>
      </p:sp>
    </p:spTree>
    <p:extLst>
      <p:ext uri="{BB962C8B-B14F-4D97-AF65-F5344CB8AC3E}">
        <p14:creationId xmlns:p14="http://schemas.microsoft.com/office/powerpoint/2010/main" val="481342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7504" y="1052736"/>
            <a:ext cx="8939658" cy="50419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3pPr>
            <a:lvl4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4pPr>
            <a:lvl5pPr>
              <a:defRPr sz="15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107504" y="116632"/>
            <a:ext cx="8928992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8345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8.gif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gif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image" Target="../media/image8.gif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31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image" Target="../media/image8.gif"/><Relationship Id="rId5" Type="http://schemas.openxmlformats.org/officeDocument/2006/relationships/slideLayout" Target="../slideLayouts/slideLayout40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39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6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39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2" r:id="rId2"/>
    <p:sldLayoutId id="2147483665" r:id="rId3"/>
    <p:sldLayoutId id="2147483689" r:id="rId4"/>
    <p:sldLayoutId id="2147483690" r:id="rId5"/>
    <p:sldLayoutId id="2147483692" r:id="rId6"/>
    <p:sldLayoutId id="2147483693" r:id="rId7"/>
    <p:sldLayoutId id="2147483699" r:id="rId8"/>
    <p:sldLayoutId id="2147483700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 descr="botto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528566" y="6429396"/>
            <a:ext cx="52754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Trebuchet M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9D0C5-D40A-4612-B655-DABD64985114}" type="slidenum">
              <a:rPr lang="en-US" sz="1000">
                <a:solidFill>
                  <a:srgbClr val="FFFFFF"/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sz="1000" dirty="0">
              <a:solidFill>
                <a:srgbClr val="FFFFFF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7" name="Picture 4" descr="D:\Users\flibert\Pictures\En tête, pied de page\top_simple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754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91" r:id="rId2"/>
    <p:sldLayoutId id="2147483694" r:id="rId3"/>
    <p:sldLayoutId id="2147483698" r:id="rId4"/>
    <p:sldLayoutId id="2147483721" r:id="rId5"/>
    <p:sldLayoutId id="2147483722" r:id="rId6"/>
    <p:sldLayoutId id="2147483723" r:id="rId7"/>
    <p:sldLayoutId id="2147483726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811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 descr="bott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528566" y="6429396"/>
            <a:ext cx="52754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Trebuchet M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9D0C5-D40A-4612-B655-DABD64985114}" type="slidenum">
              <a:rPr lang="en-US" sz="1000">
                <a:solidFill>
                  <a:srgbClr val="FFFFFF"/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sz="1000" dirty="0">
              <a:solidFill>
                <a:srgbClr val="FFFFFF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7" name="Picture 4" descr="D:\Users\flibert\Pictures\En tête, pied de page\top_simple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64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91" name="Picture 15" descr="botto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3107" name="Rectangle 35"/>
          <p:cNvSpPr>
            <a:spLocks/>
          </p:cNvSpPr>
          <p:nvPr/>
        </p:nvSpPr>
        <p:spPr bwMode="auto">
          <a:xfrm>
            <a:off x="3253145" y="6500834"/>
            <a:ext cx="263035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40640" bIns="0">
            <a:spAutoFit/>
          </a:bodyPr>
          <a:lstStyle/>
          <a:p>
            <a:pPr marL="39688" algn="ctr" defTabSz="8223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dirty="0">
                <a:solidFill>
                  <a:srgbClr val="FFFFFF"/>
                </a:solidFill>
                <a:latin typeface="Verdana" pitchFamily="34" charset="0"/>
              </a:rPr>
              <a:t>Confidential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528566" y="6429396"/>
            <a:ext cx="52754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Trebuchet M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9D0C5-D40A-4612-B655-DABD64985114}" type="slidenum">
              <a:rPr lang="en-US" sz="1000">
                <a:solidFill>
                  <a:srgbClr val="FFFFFF"/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sz="1000" dirty="0">
              <a:solidFill>
                <a:srgbClr val="FFFFFF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1028" name="Picture 4" descr="D:\Users\flibert\Pictures\En tête, pied de page\top_simple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041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ransition/>
  <p:timing>
    <p:tnLst>
      <p:par>
        <p:cTn id="1" dur="indefinite" restart="never" nodeType="tmRoot"/>
      </p:par>
    </p:tnLst>
  </p:timing>
  <p:txStyles>
    <p:titleStyle>
      <a:lvl1pPr marL="39688" indent="-39688" algn="l" defTabSz="822325" rtl="0" eaLnBrk="1" fontAlgn="base" hangingPunct="1">
        <a:lnSpc>
          <a:spcPts val="2400"/>
        </a:lnSpc>
        <a:spcBef>
          <a:spcPts val="1200"/>
        </a:spcBef>
        <a:spcAft>
          <a:spcPts val="1200"/>
        </a:spcAft>
        <a:defRPr sz="2600" b="1">
          <a:solidFill>
            <a:schemeClr val="bg1"/>
          </a:solidFill>
          <a:latin typeface="+mj-lt"/>
          <a:ea typeface="+mj-ea"/>
          <a:cs typeface="+mj-cs"/>
        </a:defRPr>
      </a:lvl1pPr>
      <a:lvl2pPr marL="39688" indent="-39688" algn="l" defTabSz="822325" rtl="0" eaLnBrk="1" fontAlgn="base" hangingPunct="1">
        <a:lnSpc>
          <a:spcPts val="2400"/>
        </a:lnSpc>
        <a:spcBef>
          <a:spcPts val="1200"/>
        </a:spcBef>
        <a:spcAft>
          <a:spcPts val="1200"/>
        </a:spcAft>
        <a:defRPr sz="2600" b="1">
          <a:solidFill>
            <a:schemeClr val="bg1"/>
          </a:solidFill>
          <a:latin typeface="Century Gothic" pitchFamily="34" charset="0"/>
        </a:defRPr>
      </a:lvl2pPr>
      <a:lvl3pPr marL="39688" indent="-39688" algn="l" defTabSz="822325" rtl="0" eaLnBrk="1" fontAlgn="base" hangingPunct="1">
        <a:lnSpc>
          <a:spcPts val="2400"/>
        </a:lnSpc>
        <a:spcBef>
          <a:spcPts val="1200"/>
        </a:spcBef>
        <a:spcAft>
          <a:spcPts val="1200"/>
        </a:spcAft>
        <a:defRPr sz="2600" b="1">
          <a:solidFill>
            <a:schemeClr val="bg1"/>
          </a:solidFill>
          <a:latin typeface="Century Gothic" pitchFamily="34" charset="0"/>
        </a:defRPr>
      </a:lvl3pPr>
      <a:lvl4pPr marL="39688" indent="-39688" algn="l" defTabSz="822325" rtl="0" eaLnBrk="1" fontAlgn="base" hangingPunct="1">
        <a:lnSpc>
          <a:spcPts val="2400"/>
        </a:lnSpc>
        <a:spcBef>
          <a:spcPts val="1200"/>
        </a:spcBef>
        <a:spcAft>
          <a:spcPts val="1200"/>
        </a:spcAft>
        <a:defRPr sz="2600" b="1">
          <a:solidFill>
            <a:schemeClr val="bg1"/>
          </a:solidFill>
          <a:latin typeface="Century Gothic" pitchFamily="34" charset="0"/>
        </a:defRPr>
      </a:lvl4pPr>
      <a:lvl5pPr marL="39688" indent="-39688" algn="l" defTabSz="822325" rtl="0" eaLnBrk="1" fontAlgn="base" hangingPunct="1">
        <a:lnSpc>
          <a:spcPts val="2400"/>
        </a:lnSpc>
        <a:spcBef>
          <a:spcPts val="1200"/>
        </a:spcBef>
        <a:spcAft>
          <a:spcPts val="1200"/>
        </a:spcAft>
        <a:defRPr sz="2600" b="1">
          <a:solidFill>
            <a:schemeClr val="bg1"/>
          </a:solidFill>
          <a:latin typeface="Century Gothic" pitchFamily="34" charset="0"/>
        </a:defRPr>
      </a:lvl5pPr>
      <a:lvl6pPr marL="496888" indent="-39688" algn="l" defTabSz="822325" rtl="0" eaLnBrk="1" fontAlgn="base" hangingPunct="1">
        <a:lnSpc>
          <a:spcPts val="2400"/>
        </a:lnSpc>
        <a:spcBef>
          <a:spcPts val="1200"/>
        </a:spcBef>
        <a:spcAft>
          <a:spcPts val="1200"/>
        </a:spcAft>
        <a:defRPr sz="2600" b="1">
          <a:solidFill>
            <a:schemeClr val="bg1"/>
          </a:solidFill>
          <a:latin typeface="Century Gothic" pitchFamily="34" charset="0"/>
        </a:defRPr>
      </a:lvl6pPr>
      <a:lvl7pPr marL="954088" indent="-39688" algn="l" defTabSz="822325" rtl="0" eaLnBrk="1" fontAlgn="base" hangingPunct="1">
        <a:lnSpc>
          <a:spcPts val="2400"/>
        </a:lnSpc>
        <a:spcBef>
          <a:spcPts val="1200"/>
        </a:spcBef>
        <a:spcAft>
          <a:spcPts val="1200"/>
        </a:spcAft>
        <a:defRPr sz="2600" b="1">
          <a:solidFill>
            <a:schemeClr val="bg1"/>
          </a:solidFill>
          <a:latin typeface="Century Gothic" pitchFamily="34" charset="0"/>
        </a:defRPr>
      </a:lvl7pPr>
      <a:lvl8pPr marL="1411288" indent="-39688" algn="l" defTabSz="822325" rtl="0" eaLnBrk="1" fontAlgn="base" hangingPunct="1">
        <a:lnSpc>
          <a:spcPts val="2400"/>
        </a:lnSpc>
        <a:spcBef>
          <a:spcPts val="1200"/>
        </a:spcBef>
        <a:spcAft>
          <a:spcPts val="1200"/>
        </a:spcAft>
        <a:defRPr sz="2600" b="1">
          <a:solidFill>
            <a:schemeClr val="bg1"/>
          </a:solidFill>
          <a:latin typeface="Century Gothic" pitchFamily="34" charset="0"/>
        </a:defRPr>
      </a:lvl8pPr>
      <a:lvl9pPr marL="1868488" indent="-39688" algn="l" defTabSz="822325" rtl="0" eaLnBrk="1" fontAlgn="base" hangingPunct="1">
        <a:lnSpc>
          <a:spcPts val="2400"/>
        </a:lnSpc>
        <a:spcBef>
          <a:spcPts val="1200"/>
        </a:spcBef>
        <a:spcAft>
          <a:spcPts val="1200"/>
        </a:spcAft>
        <a:defRPr sz="2600" b="1">
          <a:solidFill>
            <a:schemeClr val="bg1"/>
          </a:solidFill>
          <a:latin typeface="Century Gothic" pitchFamily="34" charset="0"/>
        </a:defRPr>
      </a:lvl9pPr>
    </p:titleStyle>
    <p:bodyStyle>
      <a:lvl1pPr marL="273050" indent="-273050" algn="l" defTabSz="822325" rtl="0" eaLnBrk="1" fontAlgn="base" hangingPunct="1">
        <a:spcBef>
          <a:spcPct val="30000"/>
        </a:spcBef>
        <a:spcAft>
          <a:spcPct val="0"/>
        </a:spcAft>
        <a:buFont typeface="Arial" charset="0"/>
        <a:buChar char="●"/>
        <a:defRPr sz="2400" b="1">
          <a:solidFill>
            <a:srgbClr val="006A27"/>
          </a:solidFill>
          <a:latin typeface="+mn-lt"/>
          <a:ea typeface="+mn-ea"/>
          <a:cs typeface="+mn-cs"/>
        </a:defRPr>
      </a:lvl1pPr>
      <a:lvl2pPr marL="633413" indent="-180975" algn="l" defTabSz="822325" rtl="0" eaLnBrk="1" fontAlgn="base" hangingPunct="1">
        <a:spcBef>
          <a:spcPct val="30000"/>
        </a:spcBef>
        <a:spcAft>
          <a:spcPct val="0"/>
        </a:spcAft>
        <a:buSzPct val="50000"/>
        <a:buChar char="•"/>
        <a:defRPr sz="2000" b="1">
          <a:solidFill>
            <a:srgbClr val="292929"/>
          </a:solidFill>
          <a:latin typeface="+mn-lt"/>
        </a:defRPr>
      </a:lvl2pPr>
      <a:lvl3pPr marL="1079500" indent="-171450" algn="l" defTabSz="822325" rtl="0" eaLnBrk="1" fontAlgn="base" hangingPunct="1">
        <a:spcBef>
          <a:spcPct val="30000"/>
        </a:spcBef>
        <a:spcAft>
          <a:spcPct val="0"/>
        </a:spcAft>
        <a:buClr>
          <a:schemeClr val="folHlink"/>
        </a:buClr>
        <a:buSzPct val="80000"/>
        <a:buFont typeface="Times" pitchFamily="1" charset="0"/>
        <a:buChar char="-"/>
        <a:defRPr b="1">
          <a:solidFill>
            <a:srgbClr val="2E2F2E"/>
          </a:solidFill>
          <a:latin typeface="Arial" charset="0"/>
        </a:defRPr>
      </a:lvl3pPr>
      <a:lvl4pPr marL="1365250" indent="6350" algn="l" defTabSz="822325" rtl="0" eaLnBrk="1" fontAlgn="base" hangingPunct="1">
        <a:spcBef>
          <a:spcPts val="450"/>
        </a:spcBef>
        <a:spcAft>
          <a:spcPct val="0"/>
        </a:spcAft>
        <a:buClr>
          <a:schemeClr val="folHlink"/>
        </a:buClr>
        <a:buSzPct val="80000"/>
        <a:defRPr sz="1600">
          <a:solidFill>
            <a:srgbClr val="2E2F2E"/>
          </a:solidFill>
          <a:latin typeface="Arial" charset="0"/>
        </a:defRPr>
      </a:lvl4pPr>
      <a:lvl5pPr marL="1822450" indent="6350" algn="l" defTabSz="822325" rtl="0" eaLnBrk="1" fontAlgn="base" hangingPunct="1">
        <a:spcBef>
          <a:spcPts val="450"/>
        </a:spcBef>
        <a:spcAft>
          <a:spcPct val="0"/>
        </a:spcAft>
        <a:buClr>
          <a:schemeClr val="folHlink"/>
        </a:buClr>
        <a:buSzPct val="80000"/>
        <a:defRPr sz="1500">
          <a:solidFill>
            <a:srgbClr val="2E2F2E"/>
          </a:solidFill>
          <a:latin typeface="Verdana" pitchFamily="34" charset="0"/>
        </a:defRPr>
      </a:lvl5pPr>
      <a:lvl6pPr marL="2279650" indent="6350" algn="l" defTabSz="822325" rtl="0" eaLnBrk="1" fontAlgn="base" hangingPunct="1">
        <a:spcBef>
          <a:spcPts val="450"/>
        </a:spcBef>
        <a:spcAft>
          <a:spcPct val="0"/>
        </a:spcAft>
        <a:buClr>
          <a:schemeClr val="folHlink"/>
        </a:buClr>
        <a:buSzPct val="80000"/>
        <a:defRPr sz="1500">
          <a:solidFill>
            <a:srgbClr val="2E2F2E"/>
          </a:solidFill>
          <a:latin typeface="Verdana" pitchFamily="34" charset="0"/>
        </a:defRPr>
      </a:lvl6pPr>
      <a:lvl7pPr marL="2736850" indent="6350" algn="l" defTabSz="822325" rtl="0" eaLnBrk="1" fontAlgn="base" hangingPunct="1">
        <a:spcBef>
          <a:spcPts val="450"/>
        </a:spcBef>
        <a:spcAft>
          <a:spcPct val="0"/>
        </a:spcAft>
        <a:buClr>
          <a:schemeClr val="folHlink"/>
        </a:buClr>
        <a:buSzPct val="80000"/>
        <a:defRPr sz="1500">
          <a:solidFill>
            <a:srgbClr val="2E2F2E"/>
          </a:solidFill>
          <a:latin typeface="Verdana" pitchFamily="34" charset="0"/>
        </a:defRPr>
      </a:lvl7pPr>
      <a:lvl8pPr marL="3194050" indent="6350" algn="l" defTabSz="822325" rtl="0" eaLnBrk="1" fontAlgn="base" hangingPunct="1">
        <a:spcBef>
          <a:spcPts val="450"/>
        </a:spcBef>
        <a:spcAft>
          <a:spcPct val="0"/>
        </a:spcAft>
        <a:buClr>
          <a:schemeClr val="folHlink"/>
        </a:buClr>
        <a:buSzPct val="80000"/>
        <a:defRPr sz="1500">
          <a:solidFill>
            <a:srgbClr val="2E2F2E"/>
          </a:solidFill>
          <a:latin typeface="Verdana" pitchFamily="34" charset="0"/>
        </a:defRPr>
      </a:lvl8pPr>
      <a:lvl9pPr marL="3651250" indent="6350" algn="l" defTabSz="822325" rtl="0" eaLnBrk="1" fontAlgn="base" hangingPunct="1">
        <a:spcBef>
          <a:spcPts val="450"/>
        </a:spcBef>
        <a:spcAft>
          <a:spcPct val="0"/>
        </a:spcAft>
        <a:buClr>
          <a:schemeClr val="folHlink"/>
        </a:buClr>
        <a:buSzPct val="80000"/>
        <a:defRPr sz="1500">
          <a:solidFill>
            <a:srgbClr val="2E2F2E"/>
          </a:solidFill>
          <a:latin typeface="Verdana" pitchFamily="34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 descr="botto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9" name="Rectangle 35"/>
          <p:cNvSpPr>
            <a:spLocks/>
          </p:cNvSpPr>
          <p:nvPr/>
        </p:nvSpPr>
        <p:spPr bwMode="auto">
          <a:xfrm>
            <a:off x="3253145" y="6500834"/>
            <a:ext cx="263035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40640" bIns="0">
            <a:spAutoFit/>
          </a:bodyPr>
          <a:lstStyle/>
          <a:p>
            <a:pPr marL="39688" algn="ctr" defTabSz="8223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dirty="0">
                <a:solidFill>
                  <a:srgbClr val="FFFFFF"/>
                </a:solidFill>
                <a:latin typeface="Verdana" pitchFamily="34" charset="0"/>
              </a:rPr>
              <a:t>Confidential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528566" y="6429396"/>
            <a:ext cx="52754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Trebuchet M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9D0C5-D40A-4612-B655-DABD64985114}" type="slidenum">
              <a:rPr lang="en-US" sz="1000">
                <a:solidFill>
                  <a:srgbClr val="FFFFFF"/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sz="1000" dirty="0">
              <a:solidFill>
                <a:srgbClr val="FFFFFF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7" name="Picture 4" descr="D:\Users\flibert\Pictures\En tête, pied de page\top_simple.gif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68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25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 descr="botto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9" name="Rectangle 35"/>
          <p:cNvSpPr>
            <a:spLocks/>
          </p:cNvSpPr>
          <p:nvPr/>
        </p:nvSpPr>
        <p:spPr bwMode="auto">
          <a:xfrm>
            <a:off x="3253145" y="6500834"/>
            <a:ext cx="263035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40640" bIns="0">
            <a:spAutoFit/>
          </a:bodyPr>
          <a:lstStyle/>
          <a:p>
            <a:pPr marL="39688" algn="ctr" defTabSz="8223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dirty="0">
                <a:solidFill>
                  <a:srgbClr val="FFFFFF"/>
                </a:solidFill>
                <a:latin typeface="Verdana" pitchFamily="34" charset="0"/>
              </a:rPr>
              <a:t>Confidential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528566" y="6429396"/>
            <a:ext cx="52754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Trebuchet M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9D0C5-D40A-4612-B655-DABD64985114}" type="slidenum">
              <a:rPr lang="en-US" sz="1000">
                <a:solidFill>
                  <a:srgbClr val="FFFFFF"/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sz="1000" dirty="0">
              <a:solidFill>
                <a:srgbClr val="FFFFFF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7" name="Picture 4" descr="D:\Users\flibert\Pictures\En tête, pied de page\top_simple.gif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763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 descr="botto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76976"/>
            <a:ext cx="9144000" cy="581025"/>
          </a:xfrm>
          <a:prstGeom prst="rect">
            <a:avLst/>
          </a:prstGeom>
          <a:noFill/>
        </p:spPr>
      </p:pic>
      <p:sp>
        <p:nvSpPr>
          <p:cNvPr id="9" name="Rectangle 35"/>
          <p:cNvSpPr>
            <a:spLocks/>
          </p:cNvSpPr>
          <p:nvPr/>
        </p:nvSpPr>
        <p:spPr bwMode="auto">
          <a:xfrm>
            <a:off x="3253145" y="6500834"/>
            <a:ext cx="263035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40640" bIns="0">
            <a:spAutoFit/>
          </a:bodyPr>
          <a:lstStyle/>
          <a:p>
            <a:pPr marL="39688" algn="ctr" defTabSz="8223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00" dirty="0">
                <a:solidFill>
                  <a:srgbClr val="FFFFFF"/>
                </a:solidFill>
                <a:latin typeface="Verdana" pitchFamily="34" charset="0"/>
              </a:rPr>
              <a:t>Confidential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528566" y="6429396"/>
            <a:ext cx="52754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Trebuchet M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9D0C5-D40A-4612-B655-DABD64985114}" type="slidenum">
              <a:rPr lang="en-US" sz="1000">
                <a:solidFill>
                  <a:srgbClr val="FFFFFF"/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sz="1000" dirty="0">
              <a:solidFill>
                <a:srgbClr val="FFFFFF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7" name="Picture 4" descr="D:\Users\flibert\Pictures\En tête, pied de page\top_simple.gif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7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33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entury Gothic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png"/><Relationship Id="rId7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0" Type="http://schemas.openxmlformats.org/officeDocument/2006/relationships/image" Target="../media/image63.png"/><Relationship Id="rId4" Type="http://schemas.openxmlformats.org/officeDocument/2006/relationships/image" Target="../media/image58.png"/><Relationship Id="rId9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70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50.png"/><Relationship Id="rId9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1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0.png"/><Relationship Id="rId5" Type="http://schemas.openxmlformats.org/officeDocument/2006/relationships/image" Target="../media/image73.png"/><Relationship Id="rId10" Type="http://schemas.openxmlformats.org/officeDocument/2006/relationships/image" Target="../media/image77.jpeg"/><Relationship Id="rId4" Type="http://schemas.openxmlformats.org/officeDocument/2006/relationships/image" Target="../media/image72.png"/><Relationship Id="rId9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hyperlink" Target="IBC2014final_recodedAVC40Mbps.ts" TargetMode="Externa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9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jpe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7.png"/><Relationship Id="rId5" Type="http://schemas.openxmlformats.org/officeDocument/2006/relationships/image" Target="../media/image86.jpe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9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1.png"/><Relationship Id="rId4" Type="http://schemas.openxmlformats.org/officeDocument/2006/relationships/image" Target="../media/image95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99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98.png"/><Relationship Id="rId5" Type="http://schemas.openxmlformats.org/officeDocument/2006/relationships/image" Target="../media/image30.png"/><Relationship Id="rId4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100.jpeg"/><Relationship Id="rId18" Type="http://schemas.openxmlformats.org/officeDocument/2006/relationships/image" Target="../media/image104.png"/><Relationship Id="rId3" Type="http://schemas.openxmlformats.org/officeDocument/2006/relationships/image" Target="../media/image50.png"/><Relationship Id="rId21" Type="http://schemas.openxmlformats.org/officeDocument/2006/relationships/image" Target="../media/image106.jpe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103.png"/><Relationship Id="rId2" Type="http://schemas.openxmlformats.org/officeDocument/2006/relationships/image" Target="../media/image70.png"/><Relationship Id="rId16" Type="http://schemas.openxmlformats.org/officeDocument/2006/relationships/image" Target="../media/image102.png"/><Relationship Id="rId20" Type="http://schemas.openxmlformats.org/officeDocument/2006/relationships/hyperlink" Target="http://ateme.com/TITAN-deployed-to-encode-UHD-content-in-HEVC" TargetMode="Externa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101.png"/><Relationship Id="rId10" Type="http://schemas.openxmlformats.org/officeDocument/2006/relationships/image" Target="../media/image45.png"/><Relationship Id="rId19" Type="http://schemas.openxmlformats.org/officeDocument/2006/relationships/image" Target="../media/image105.jpe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Relationship Id="rId22" Type="http://schemas.openxmlformats.org/officeDocument/2006/relationships/image" Target="../media/image10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hyperlink" Target="http://www.bbc.co.uk/rd/blog/2014/07/how-to-get-uhd-back-from-brazil" TargetMode="External"/><Relationship Id="rId1" Type="http://schemas.openxmlformats.org/officeDocument/2006/relationships/slideLayout" Target="../slideLayouts/slideLayout4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99.png"/><Relationship Id="rId7" Type="http://schemas.openxmlformats.org/officeDocument/2006/relationships/image" Target="../media/image111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9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505" y="2204864"/>
            <a:ext cx="8208912" cy="566936"/>
          </a:xfrm>
        </p:spPr>
        <p:txBody>
          <a:bodyPr/>
          <a:lstStyle/>
          <a:p>
            <a:r>
              <a:rPr lang="fr-FR" dirty="0" smtClean="0"/>
              <a:t>HEVC &amp; UHDTV</a:t>
            </a:r>
            <a:br>
              <a:rPr lang="fr-FR" dirty="0" smtClean="0"/>
            </a:br>
            <a:r>
              <a:rPr lang="fr-FR" sz="3200" dirty="0" smtClean="0"/>
              <a:t>New compression technologies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012160" y="1449159"/>
            <a:ext cx="3131840" cy="360039"/>
          </a:xfrm>
        </p:spPr>
        <p:txBody>
          <a:bodyPr/>
          <a:lstStyle/>
          <a:p>
            <a:r>
              <a:rPr lang="en-US" dirty="0" smtClean="0"/>
              <a:t>Oct 2014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35496" y="5732499"/>
            <a:ext cx="8208912" cy="360039"/>
          </a:xfrm>
        </p:spPr>
        <p:txBody>
          <a:bodyPr/>
          <a:lstStyle/>
          <a:p>
            <a:r>
              <a:rPr lang="fr-FR" dirty="0" err="1" smtClean="0"/>
              <a:t>Pre-Sales</a:t>
            </a:r>
            <a:r>
              <a:rPr lang="fr-FR" dirty="0" smtClean="0"/>
              <a:t> </a:t>
            </a:r>
            <a:r>
              <a:rPr lang="fr-FR" dirty="0" err="1" smtClean="0"/>
              <a:t>Engineer</a:t>
            </a:r>
            <a:r>
              <a:rPr lang="fr-FR" dirty="0" smtClean="0"/>
              <a:t> EMEA</a:t>
            </a:r>
            <a:endParaRPr lang="fr-F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5496" y="6093297"/>
            <a:ext cx="8208912" cy="360039"/>
          </a:xfrm>
        </p:spPr>
        <p:txBody>
          <a:bodyPr/>
          <a:lstStyle/>
          <a:p>
            <a:r>
              <a:rPr lang="fr-FR" dirty="0" smtClean="0"/>
              <a:t>i.stankovic@ateme.com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35496" y="5372459"/>
            <a:ext cx="8208912" cy="360039"/>
          </a:xfrm>
        </p:spPr>
        <p:txBody>
          <a:bodyPr numCol="1"/>
          <a:lstStyle/>
          <a:p>
            <a:r>
              <a:rPr lang="fr-FR" dirty="0" smtClean="0"/>
              <a:t>Igor Stankovic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696" y="3356992"/>
            <a:ext cx="5802585" cy="1712657"/>
          </a:xfrm>
          <a:prstGeom prst="rect">
            <a:avLst/>
          </a:prstGeom>
        </p:spPr>
      </p:pic>
      <p:sp>
        <p:nvSpPr>
          <p:cNvPr id="12" name="Text Placeholder 3"/>
          <p:cNvSpPr txBox="1">
            <a:spLocks/>
          </p:cNvSpPr>
          <p:nvPr/>
        </p:nvSpPr>
        <p:spPr>
          <a:xfrm>
            <a:off x="3059832" y="5732499"/>
            <a:ext cx="8208912" cy="360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700" kern="1200">
                <a:solidFill>
                  <a:srgbClr val="02A43F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Regional Sales Director</a:t>
            </a:r>
            <a:endParaRPr lang="fr-FR" dirty="0"/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059832" y="6093297"/>
            <a:ext cx="8208912" cy="360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7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a.itzhaki@ateme.com</a:t>
            </a:r>
            <a:endParaRPr lang="fr-FR" dirty="0"/>
          </a:p>
        </p:txBody>
      </p:sp>
      <p:sp>
        <p:nvSpPr>
          <p:cNvPr id="14" name="Text Placeholder 5"/>
          <p:cNvSpPr txBox="1">
            <a:spLocks/>
          </p:cNvSpPr>
          <p:nvPr/>
        </p:nvSpPr>
        <p:spPr>
          <a:xfrm>
            <a:off x="3059832" y="5372459"/>
            <a:ext cx="8208912" cy="360039"/>
          </a:xfrm>
          <a:prstGeom prst="rect">
            <a:avLst/>
          </a:prstGeom>
        </p:spPr>
        <p:txBody>
          <a:bodyPr numCol="1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700" kern="1200" baseline="0">
                <a:solidFill>
                  <a:srgbClr val="02A43F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Adi </a:t>
            </a:r>
            <a:r>
              <a:rPr lang="fr-FR" dirty="0" err="1" smtClean="0"/>
              <a:t>Itzhaki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noProof="0" dirty="0" smtClean="0"/>
              <a:t>HEVC / 4EVER project</a:t>
            </a:r>
            <a:endParaRPr lang="en-US" noProof="0" dirty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 smtClean="0"/>
              <a:t>Consortium partners : cover the entire production and delivery chain</a:t>
            </a:r>
          </a:p>
          <a:p>
            <a:endParaRPr lang="en-US" noProof="0" dirty="0" smtClean="0"/>
          </a:p>
          <a:p>
            <a:endParaRPr lang="en-US" noProof="0" dirty="0" smtClean="0"/>
          </a:p>
          <a:p>
            <a:pPr marL="0" indent="0">
              <a:buNone/>
            </a:pPr>
            <a:endParaRPr lang="en-US" noProof="0" dirty="0" smtClean="0"/>
          </a:p>
          <a:p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r>
              <a:rPr lang="en-US" noProof="0" dirty="0" smtClean="0"/>
              <a:t>Cooperation requests keep coming in to leverage the work of the consortium: TV Set manufacturers, Semiconductor providers, Telecom operators.</a:t>
            </a:r>
          </a:p>
        </p:txBody>
      </p:sp>
      <p:grpSp>
        <p:nvGrpSpPr>
          <p:cNvPr id="4" name="Groupe 18"/>
          <p:cNvGrpSpPr>
            <a:grpSpLocks/>
          </p:cNvGrpSpPr>
          <p:nvPr/>
        </p:nvGrpSpPr>
        <p:grpSpPr bwMode="auto">
          <a:xfrm>
            <a:off x="1691680" y="1916832"/>
            <a:ext cx="5816274" cy="2769030"/>
            <a:chOff x="4751387" y="2214554"/>
            <a:chExt cx="4368821" cy="2071702"/>
          </a:xfrm>
        </p:grpSpPr>
        <p:pic>
          <p:nvPicPr>
            <p:cNvPr id="5" name="Imag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1608" y="3771906"/>
              <a:ext cx="1377950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ag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2608" y="3010694"/>
              <a:ext cx="61595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Image 1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0958" y="2322504"/>
              <a:ext cx="1619250" cy="48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Image 1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9012" y="2214554"/>
              <a:ext cx="1416050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Image 1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1387" y="2278054"/>
              <a:ext cx="1187450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Image 1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0937" y="2921794"/>
              <a:ext cx="768350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Image 1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8062" y="3144044"/>
              <a:ext cx="1377950" cy="34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Image 15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912" y="3613156"/>
              <a:ext cx="1492250" cy="673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Image 16" descr="C:\Users\umca6470\AppData\Local\Microsoft\Windows\Temporary Internet Files\Content.Word\doremi.bmp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0287" y="3771906"/>
              <a:ext cx="1009650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588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68846" y="908720"/>
            <a:ext cx="8291586" cy="3528392"/>
          </a:xfrm>
        </p:spPr>
        <p:txBody>
          <a:bodyPr numCol="2"/>
          <a:lstStyle/>
          <a:p>
            <a:pPr fontAlgn="base">
              <a:spcAft>
                <a:spcPct val="0"/>
              </a:spcAft>
            </a:pPr>
            <a:r>
              <a:rPr lang="en-US" dirty="0"/>
              <a:t>HEVC decoding</a:t>
            </a:r>
            <a:r>
              <a:rPr lang="en-US" dirty="0" smtClean="0"/>
              <a:t>:</a:t>
            </a:r>
          </a:p>
          <a:p>
            <a:pPr marL="457200" lvl="1" indent="0" fontAlgn="base">
              <a:spcAft>
                <a:spcPct val="0"/>
              </a:spcAft>
              <a:buSzPct val="50000"/>
              <a:buNone/>
            </a:pPr>
            <a:r>
              <a:rPr lang="en-US" dirty="0" smtClean="0"/>
              <a:t>HW </a:t>
            </a:r>
            <a:r>
              <a:rPr lang="en-US" dirty="0"/>
              <a:t>UHDTVp60 chips </a:t>
            </a:r>
            <a:r>
              <a:rPr lang="en-US" dirty="0" smtClean="0"/>
              <a:t>are in preparation, 8 and 10-bit.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smtClean="0"/>
              <a:t>Broadcom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smtClean="0"/>
              <a:t>STMicroelectronics</a:t>
            </a:r>
            <a:endParaRPr lang="en-US" dirty="0"/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err="1"/>
              <a:t>Mstar</a:t>
            </a:r>
            <a:endParaRPr lang="en-US" dirty="0"/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err="1"/>
              <a:t>ViXS</a:t>
            </a:r>
            <a:endParaRPr lang="en-US" dirty="0"/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/>
              <a:t>Qualcomm (p30)</a:t>
            </a:r>
          </a:p>
          <a:p>
            <a:pPr lvl="1" fontAlgn="base">
              <a:spcAft>
                <a:spcPct val="0"/>
              </a:spcAft>
              <a:buSzPct val="50000"/>
            </a:pPr>
            <a:endParaRPr lang="en-US" dirty="0" smtClean="0"/>
          </a:p>
          <a:p>
            <a:pPr lvl="1" fontAlgn="base">
              <a:spcAft>
                <a:spcPct val="0"/>
              </a:spcAft>
              <a:buSzPct val="50000"/>
            </a:pPr>
            <a:endParaRPr lang="en-US" dirty="0" smtClean="0"/>
          </a:p>
          <a:p>
            <a:pPr marL="457200" lvl="1" indent="0" fontAlgn="base">
              <a:spcAft>
                <a:spcPct val="0"/>
              </a:spcAft>
              <a:buSzPct val="50000"/>
              <a:buNone/>
            </a:pPr>
            <a:r>
              <a:rPr lang="en-US" dirty="0" smtClean="0"/>
              <a:t>Hybrid &amp; SW decoders in </a:t>
            </a:r>
            <a:r>
              <a:rPr lang="en-US" dirty="0"/>
              <a:t>a variety of devices: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/>
              <a:t>LG, Samsung, Sony TVs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err="1"/>
              <a:t>Visualon</a:t>
            </a:r>
            <a:r>
              <a:rPr lang="en-US" dirty="0"/>
              <a:t> on tablets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err="1"/>
              <a:t>OpenHEVC</a:t>
            </a:r>
            <a:r>
              <a:rPr lang="en-US" dirty="0"/>
              <a:t> (open-source) integrated in VLC, GPAC, ATEME Player etc. on PC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err="1" smtClean="0"/>
              <a:t>Rovi</a:t>
            </a:r>
            <a:r>
              <a:rPr lang="en-US" dirty="0" smtClean="0"/>
              <a:t>, </a:t>
            </a:r>
            <a:r>
              <a:rPr lang="en-US" dirty="0" err="1" smtClean="0"/>
              <a:t>Fraunhofer</a:t>
            </a:r>
            <a:r>
              <a:rPr lang="en-US" dirty="0" smtClean="0"/>
              <a:t> HHI decoders </a:t>
            </a:r>
            <a:r>
              <a:rPr lang="en-US" dirty="0"/>
              <a:t>on PC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179512" y="44624"/>
            <a:ext cx="8928992" cy="576262"/>
          </a:xfrm>
        </p:spPr>
        <p:txBody>
          <a:bodyPr/>
          <a:lstStyle/>
          <a:p>
            <a:r>
              <a:rPr lang="en-US" sz="3600" dirty="0"/>
              <a:t>HEVC </a:t>
            </a:r>
            <a:r>
              <a:rPr lang="en-US" sz="3600" dirty="0" smtClean="0"/>
              <a:t>Decoders: status</a:t>
            </a:r>
            <a:endParaRPr lang="en-US" sz="3600" dirty="0"/>
          </a:p>
        </p:txBody>
      </p:sp>
      <p:sp>
        <p:nvSpPr>
          <p:cNvPr id="6" name="Espace réservé du contenu 1"/>
          <p:cNvSpPr txBox="1">
            <a:spLocks/>
          </p:cNvSpPr>
          <p:nvPr/>
        </p:nvSpPr>
        <p:spPr>
          <a:xfrm>
            <a:off x="168846" y="4581128"/>
            <a:ext cx="8939658" cy="1178824"/>
          </a:xfrm>
          <a:prstGeom prst="rect">
            <a:avLst/>
          </a:prstGeom>
        </p:spPr>
        <p:txBody>
          <a:bodyPr numCol="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en-US" dirty="0" smtClean="0"/>
              <a:t>Most of the decoding solutions are currently prototypes: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smtClean="0"/>
              <a:t>ATEME works with all those vendors to ensure interoperability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smtClean="0"/>
              <a:t>TVs and </a:t>
            </a:r>
            <a:r>
              <a:rPr lang="en-US" dirty="0" err="1" smtClean="0"/>
              <a:t>OpenHEVC</a:t>
            </a:r>
            <a:r>
              <a:rPr lang="en-US" dirty="0" smtClean="0"/>
              <a:t> aim at 10-bit, making them the most advanced decoder today</a:t>
            </a:r>
          </a:p>
          <a:p>
            <a:pPr marL="0" indent="0" defTabSz="822325" fontAlgn="base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74574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noProof="0" dirty="0" smtClean="0"/>
              <a:t>Encoding technologies alternatives</a:t>
            </a:r>
            <a:endParaRPr lang="en-US" noProof="0" dirty="0"/>
          </a:p>
        </p:txBody>
      </p:sp>
      <p:sp>
        <p:nvSpPr>
          <p:cNvPr id="11267" name="Espace réservé du conten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 technologies currently available:</a:t>
            </a:r>
          </a:p>
          <a:p>
            <a:r>
              <a:rPr lang="en-US" dirty="0"/>
              <a:t>CPU including SIMD instruction sets</a:t>
            </a:r>
          </a:p>
          <a:p>
            <a:r>
              <a:rPr lang="en-US" dirty="0" smtClean="0"/>
              <a:t>Massive </a:t>
            </a:r>
            <a:r>
              <a:rPr lang="en-US" dirty="0"/>
              <a:t>parallel processor array(</a:t>
            </a:r>
            <a:r>
              <a:rPr lang="en-US" dirty="0" err="1"/>
              <a:t>Nvidia</a:t>
            </a:r>
            <a:r>
              <a:rPr lang="en-US" dirty="0"/>
              <a:t> GPU, Intel </a:t>
            </a:r>
            <a:r>
              <a:rPr lang="en-US" dirty="0" err="1"/>
              <a:t>Larrabee</a:t>
            </a:r>
            <a:r>
              <a:rPr lang="en-US" dirty="0"/>
              <a:t> and successors, </a:t>
            </a:r>
            <a:r>
              <a:rPr lang="en-US" dirty="0" err="1"/>
              <a:t>Kalray</a:t>
            </a:r>
            <a:r>
              <a:rPr lang="en-US" dirty="0"/>
              <a:t> MPPA  etc.)</a:t>
            </a:r>
          </a:p>
          <a:p>
            <a:r>
              <a:rPr lang="en-US" dirty="0"/>
              <a:t>Hardware encoding core embedded in processors (Intel Sandy Bride/Ivy bridge/</a:t>
            </a:r>
            <a:r>
              <a:rPr lang="en-US" dirty="0" err="1"/>
              <a:t>Haswell</a:t>
            </a:r>
            <a:r>
              <a:rPr lang="en-US" dirty="0" smtClean="0"/>
              <a:t>)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Why is a software solution fit for HEVC?</a:t>
            </a:r>
          </a:p>
          <a:p>
            <a:r>
              <a:rPr lang="en-US" dirty="0" smtClean="0"/>
              <a:t>Faster time-to-market</a:t>
            </a:r>
          </a:p>
          <a:p>
            <a:r>
              <a:rPr lang="en-US" dirty="0" smtClean="0"/>
              <a:t>Fit with Industry expectations for flexibility and scalability</a:t>
            </a:r>
          </a:p>
          <a:p>
            <a:r>
              <a:rPr lang="en-US" dirty="0" smtClean="0"/>
              <a:t>Future-proof solution with increasing performances</a:t>
            </a:r>
          </a:p>
        </p:txBody>
      </p:sp>
    </p:spTree>
    <p:extLst>
      <p:ext uri="{BB962C8B-B14F-4D97-AF65-F5344CB8AC3E}">
        <p14:creationId xmlns:p14="http://schemas.microsoft.com/office/powerpoint/2010/main" val="48291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u texte 2"/>
          <p:cNvSpPr>
            <a:spLocks noGrp="1"/>
          </p:cNvSpPr>
          <p:nvPr>
            <p:ph type="body" sz="quarter" idx="17"/>
          </p:nvPr>
        </p:nvSpPr>
        <p:spPr>
          <a:xfrm>
            <a:off x="179512" y="56818"/>
            <a:ext cx="8964488" cy="584775"/>
          </a:xfr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Example of HEVC new encoding tools </a:t>
            </a:r>
            <a:endParaRPr lang="en-US" sz="3200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 dirty="0" smtClean="0"/>
              <a:t>ore complex - and more efficient </a:t>
            </a:r>
            <a:r>
              <a:rPr lang="en-US" dirty="0"/>
              <a:t>coding tree </a:t>
            </a:r>
            <a:r>
              <a:rPr lang="en-US" dirty="0" smtClean="0"/>
              <a:t>structure: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979" y="2276872"/>
            <a:ext cx="6344509" cy="3852428"/>
          </a:xfrm>
          <a:prstGeom prst="rect">
            <a:avLst/>
          </a:prstGeom>
        </p:spPr>
      </p:pic>
      <p:grpSp>
        <p:nvGrpSpPr>
          <p:cNvPr id="77" name="Groupe 1"/>
          <p:cNvGrpSpPr>
            <a:grpSpLocks/>
          </p:cNvGrpSpPr>
          <p:nvPr/>
        </p:nvGrpSpPr>
        <p:grpSpPr bwMode="auto">
          <a:xfrm>
            <a:off x="395537" y="2776388"/>
            <a:ext cx="1828164" cy="1689208"/>
            <a:chOff x="4932040" y="2996952"/>
            <a:chExt cx="1080000" cy="1080120"/>
          </a:xfrm>
        </p:grpSpPr>
        <p:grpSp>
          <p:nvGrpSpPr>
            <p:cNvPr id="78" name="Groupe 1"/>
            <p:cNvGrpSpPr>
              <a:grpSpLocks/>
            </p:cNvGrpSpPr>
            <p:nvPr/>
          </p:nvGrpSpPr>
          <p:grpSpPr bwMode="auto">
            <a:xfrm>
              <a:off x="4932040" y="2996952"/>
              <a:ext cx="1080000" cy="1080000"/>
              <a:chOff x="4572000" y="3789363"/>
              <a:chExt cx="1439863" cy="1441450"/>
            </a:xfrm>
          </p:grpSpPr>
          <p:sp>
            <p:nvSpPr>
              <p:cNvPr id="80" name="Rectangle 4"/>
              <p:cNvSpPr>
                <a:spLocks noChangeArrowheads="1"/>
              </p:cNvSpPr>
              <p:nvPr/>
            </p:nvSpPr>
            <p:spPr bwMode="auto">
              <a:xfrm>
                <a:off x="4572000" y="3789363"/>
                <a:ext cx="720725" cy="722312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81" name="Rectangle 6"/>
              <p:cNvSpPr>
                <a:spLocks noChangeArrowheads="1"/>
              </p:cNvSpPr>
              <p:nvPr/>
            </p:nvSpPr>
            <p:spPr bwMode="auto">
              <a:xfrm>
                <a:off x="5291138" y="3789363"/>
                <a:ext cx="361950" cy="361950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82" name="Rectangle 7"/>
              <p:cNvSpPr>
                <a:spLocks noChangeArrowheads="1"/>
              </p:cNvSpPr>
              <p:nvPr/>
            </p:nvSpPr>
            <p:spPr bwMode="auto">
              <a:xfrm>
                <a:off x="5651500" y="3789363"/>
                <a:ext cx="360363" cy="360362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83" name="Rectangle 8"/>
              <p:cNvSpPr>
                <a:spLocks noChangeArrowheads="1"/>
              </p:cNvSpPr>
              <p:nvPr/>
            </p:nvSpPr>
            <p:spPr bwMode="auto">
              <a:xfrm>
                <a:off x="5291138" y="4149725"/>
                <a:ext cx="361950" cy="361950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84" name="Rectangle 9"/>
              <p:cNvSpPr>
                <a:spLocks noChangeArrowheads="1"/>
              </p:cNvSpPr>
              <p:nvPr/>
            </p:nvSpPr>
            <p:spPr bwMode="auto">
              <a:xfrm>
                <a:off x="5651500" y="4149725"/>
                <a:ext cx="360363" cy="361950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85" name="Rectangle 10"/>
              <p:cNvSpPr>
                <a:spLocks noChangeArrowheads="1"/>
              </p:cNvSpPr>
              <p:nvPr/>
            </p:nvSpPr>
            <p:spPr bwMode="auto">
              <a:xfrm>
                <a:off x="4573588" y="4510088"/>
                <a:ext cx="179387" cy="180975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86" name="Rectangle 11"/>
              <p:cNvSpPr>
                <a:spLocks noChangeArrowheads="1"/>
              </p:cNvSpPr>
              <p:nvPr/>
            </p:nvSpPr>
            <p:spPr bwMode="auto">
              <a:xfrm>
                <a:off x="4752975" y="4510088"/>
                <a:ext cx="179388" cy="180975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87" name="Rectangle 12"/>
              <p:cNvSpPr>
                <a:spLocks noChangeArrowheads="1"/>
              </p:cNvSpPr>
              <p:nvPr/>
            </p:nvSpPr>
            <p:spPr bwMode="auto">
              <a:xfrm>
                <a:off x="4573588" y="4691063"/>
                <a:ext cx="179387" cy="180975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88" name="Rectangle 13"/>
              <p:cNvSpPr>
                <a:spLocks noChangeArrowheads="1"/>
              </p:cNvSpPr>
              <p:nvPr/>
            </p:nvSpPr>
            <p:spPr bwMode="auto">
              <a:xfrm>
                <a:off x="4752975" y="4691063"/>
                <a:ext cx="179388" cy="180975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89" name="Rectangle 14"/>
              <p:cNvSpPr>
                <a:spLocks noChangeArrowheads="1"/>
              </p:cNvSpPr>
              <p:nvPr/>
            </p:nvSpPr>
            <p:spPr bwMode="auto">
              <a:xfrm>
                <a:off x="4932363" y="4510088"/>
                <a:ext cx="358775" cy="361950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90" name="Rectangle 15"/>
              <p:cNvSpPr>
                <a:spLocks noChangeArrowheads="1"/>
              </p:cNvSpPr>
              <p:nvPr/>
            </p:nvSpPr>
            <p:spPr bwMode="auto">
              <a:xfrm>
                <a:off x="4573588" y="4872038"/>
                <a:ext cx="179387" cy="179387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91" name="Rectangle 16"/>
              <p:cNvSpPr>
                <a:spLocks noChangeArrowheads="1"/>
              </p:cNvSpPr>
              <p:nvPr/>
            </p:nvSpPr>
            <p:spPr bwMode="auto">
              <a:xfrm>
                <a:off x="4752975" y="4872038"/>
                <a:ext cx="179388" cy="179387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92" name="Rectangle 17"/>
              <p:cNvSpPr>
                <a:spLocks noChangeArrowheads="1"/>
              </p:cNvSpPr>
              <p:nvPr/>
            </p:nvSpPr>
            <p:spPr bwMode="auto">
              <a:xfrm>
                <a:off x="4573588" y="5051425"/>
                <a:ext cx="179387" cy="177800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93" name="Rectangle 18"/>
              <p:cNvSpPr>
                <a:spLocks noChangeArrowheads="1"/>
              </p:cNvSpPr>
              <p:nvPr/>
            </p:nvSpPr>
            <p:spPr bwMode="auto">
              <a:xfrm>
                <a:off x="4752975" y="5051425"/>
                <a:ext cx="179388" cy="177800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94" name="Rectangle 19"/>
              <p:cNvSpPr>
                <a:spLocks noChangeArrowheads="1"/>
              </p:cNvSpPr>
              <p:nvPr/>
            </p:nvSpPr>
            <p:spPr bwMode="auto">
              <a:xfrm>
                <a:off x="4932363" y="4872038"/>
                <a:ext cx="358775" cy="358775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sp>
            <p:nvSpPr>
              <p:cNvPr id="95" name="Rectangle 20"/>
              <p:cNvSpPr>
                <a:spLocks noChangeArrowheads="1"/>
              </p:cNvSpPr>
              <p:nvPr/>
            </p:nvSpPr>
            <p:spPr bwMode="auto">
              <a:xfrm>
                <a:off x="5292725" y="4510088"/>
                <a:ext cx="719138" cy="720725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rgbClr val="007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404040"/>
                  </a:solidFill>
                  <a:ea typeface="ヒラギノ角ゴ Pro W3"/>
                  <a:cs typeface="ヒラギノ角ゴ Pro W3"/>
                </a:endParaRPr>
              </a:p>
            </p:txBody>
          </p:sp>
          <p:cxnSp>
            <p:nvCxnSpPr>
              <p:cNvPr id="96" name="Connecteur droit 26"/>
              <p:cNvCxnSpPr>
                <a:cxnSpLocks noChangeShapeType="1"/>
                <a:stCxn id="80" idx="0"/>
                <a:endCxn id="80" idx="2"/>
              </p:cNvCxnSpPr>
              <p:nvPr/>
            </p:nvCxnSpPr>
            <p:spPr bwMode="auto">
              <a:xfrm>
                <a:off x="4932363" y="3789363"/>
                <a:ext cx="0" cy="722312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7" name="Connecteur droit 27"/>
              <p:cNvCxnSpPr>
                <a:cxnSpLocks noChangeShapeType="1"/>
                <a:endCxn id="80" idx="1"/>
              </p:cNvCxnSpPr>
              <p:nvPr/>
            </p:nvCxnSpPr>
            <p:spPr bwMode="auto">
              <a:xfrm flipH="1" flipV="1">
                <a:off x="4572000" y="4151313"/>
                <a:ext cx="719138" cy="0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8" name="Connecteur droit 30"/>
              <p:cNvCxnSpPr>
                <a:cxnSpLocks noChangeShapeType="1"/>
              </p:cNvCxnSpPr>
              <p:nvPr/>
            </p:nvCxnSpPr>
            <p:spPr bwMode="auto">
              <a:xfrm>
                <a:off x="5472113" y="4149725"/>
                <a:ext cx="0" cy="361950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9" name="Connecteur droit 31"/>
              <p:cNvCxnSpPr>
                <a:cxnSpLocks noChangeShapeType="1"/>
              </p:cNvCxnSpPr>
              <p:nvPr/>
            </p:nvCxnSpPr>
            <p:spPr bwMode="auto">
              <a:xfrm flipH="1">
                <a:off x="5292725" y="4330700"/>
                <a:ext cx="360363" cy="0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0" name="Connecteur droit 38"/>
              <p:cNvCxnSpPr>
                <a:cxnSpLocks noChangeShapeType="1"/>
              </p:cNvCxnSpPr>
              <p:nvPr/>
            </p:nvCxnSpPr>
            <p:spPr bwMode="auto">
              <a:xfrm>
                <a:off x="5111750" y="4510088"/>
                <a:ext cx="1588" cy="361950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" name="Connecteur droit 39"/>
              <p:cNvCxnSpPr>
                <a:cxnSpLocks noChangeShapeType="1"/>
              </p:cNvCxnSpPr>
              <p:nvPr/>
            </p:nvCxnSpPr>
            <p:spPr bwMode="auto">
              <a:xfrm flipH="1">
                <a:off x="4932363" y="4691063"/>
                <a:ext cx="360362" cy="0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" name="Connecteur droit 40"/>
              <p:cNvCxnSpPr>
                <a:cxnSpLocks noChangeShapeType="1"/>
              </p:cNvCxnSpPr>
              <p:nvPr/>
            </p:nvCxnSpPr>
            <p:spPr bwMode="auto">
              <a:xfrm>
                <a:off x="5111750" y="3789363"/>
                <a:ext cx="1588" cy="361950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" name="Connecteur droit 41"/>
              <p:cNvCxnSpPr>
                <a:cxnSpLocks noChangeShapeType="1"/>
              </p:cNvCxnSpPr>
              <p:nvPr/>
            </p:nvCxnSpPr>
            <p:spPr bwMode="auto">
              <a:xfrm flipH="1">
                <a:off x="4932363" y="3970338"/>
                <a:ext cx="360362" cy="0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4" name="Rectangle 20"/>
              <p:cNvSpPr>
                <a:spLocks noChangeArrowheads="1"/>
              </p:cNvSpPr>
              <p:nvPr/>
            </p:nvSpPr>
            <p:spPr bwMode="auto">
              <a:xfrm>
                <a:off x="4572000" y="3789363"/>
                <a:ext cx="1439863" cy="1439862"/>
              </a:xfrm>
              <a:prstGeom prst="rect">
                <a:avLst/>
              </a:prstGeom>
              <a:noFill/>
              <a:ln w="19050" algn="ctr">
                <a:solidFill>
                  <a:srgbClr val="02A43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 defTabSz="1161992" eaLnBrk="0" hangingPunct="0"/>
                <a:endParaRPr lang="en-US" altLang="ko-KR" dirty="0">
                  <a:solidFill>
                    <a:srgbClr val="02A43F"/>
                  </a:solidFill>
                  <a:ea typeface="ヒラギノ角ゴ Pro W3"/>
                  <a:cs typeface="ヒラギノ角ゴ Pro W3"/>
                </a:endParaRPr>
              </a:p>
            </p:txBody>
          </p:sp>
        </p:grpSp>
        <p:sp>
          <p:nvSpPr>
            <p:cNvPr id="79" name="Rectangle 20"/>
            <p:cNvSpPr>
              <a:spLocks noChangeArrowheads="1"/>
            </p:cNvSpPr>
            <p:nvPr/>
          </p:nvSpPr>
          <p:spPr bwMode="auto">
            <a:xfrm>
              <a:off x="4932040" y="2997072"/>
              <a:ext cx="1080000" cy="1080000"/>
            </a:xfrm>
            <a:prstGeom prst="rect">
              <a:avLst/>
            </a:prstGeom>
            <a:noFill/>
            <a:ln w="19050" algn="ctr">
              <a:solidFill>
                <a:srgbClr val="02A43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defTabSz="1161992" eaLnBrk="0" hangingPunct="0"/>
              <a:endParaRPr lang="en-US" altLang="ko-KR" dirty="0">
                <a:solidFill>
                  <a:srgbClr val="02A43F"/>
                </a:solidFill>
                <a:ea typeface="ヒラギノ角ゴ Pro W3"/>
                <a:cs typeface="ヒラギノ角ゴ Pro W3"/>
              </a:endParaRPr>
            </a:p>
          </p:txBody>
        </p:sp>
      </p:grpSp>
      <p:grpSp>
        <p:nvGrpSpPr>
          <p:cNvPr id="105" name="Groupe 96"/>
          <p:cNvGrpSpPr>
            <a:grpSpLocks/>
          </p:cNvGrpSpPr>
          <p:nvPr/>
        </p:nvGrpSpPr>
        <p:grpSpPr bwMode="auto">
          <a:xfrm>
            <a:off x="322090" y="4869160"/>
            <a:ext cx="2105352" cy="1130453"/>
            <a:chOff x="4356100" y="2186502"/>
            <a:chExt cx="4891574" cy="2807079"/>
          </a:xfrm>
        </p:grpSpPr>
        <p:cxnSp>
          <p:nvCxnSpPr>
            <p:cNvPr id="106" name="Connecteur droit 45"/>
            <p:cNvCxnSpPr>
              <a:cxnSpLocks noChangeShapeType="1"/>
            </p:cNvCxnSpPr>
            <p:nvPr/>
          </p:nvCxnSpPr>
          <p:spPr bwMode="auto">
            <a:xfrm flipH="1">
              <a:off x="4856163" y="2351088"/>
              <a:ext cx="1587500" cy="1298575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7" name="Connecteur droit 46"/>
            <p:cNvCxnSpPr>
              <a:cxnSpLocks noChangeShapeType="1"/>
            </p:cNvCxnSpPr>
            <p:nvPr/>
          </p:nvCxnSpPr>
          <p:spPr bwMode="auto">
            <a:xfrm>
              <a:off x="6443663" y="2355850"/>
              <a:ext cx="1944687" cy="1292225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8" name="Connecteur droit 51"/>
            <p:cNvCxnSpPr>
              <a:cxnSpLocks noChangeShapeType="1"/>
            </p:cNvCxnSpPr>
            <p:nvPr/>
          </p:nvCxnSpPr>
          <p:spPr bwMode="auto">
            <a:xfrm flipH="1">
              <a:off x="6011863" y="2351088"/>
              <a:ext cx="431800" cy="1298575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9" name="Connecteur droit 53"/>
            <p:cNvCxnSpPr>
              <a:cxnSpLocks noChangeShapeType="1"/>
            </p:cNvCxnSpPr>
            <p:nvPr/>
          </p:nvCxnSpPr>
          <p:spPr bwMode="auto">
            <a:xfrm>
              <a:off x="6443663" y="2351088"/>
              <a:ext cx="1223962" cy="1296987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Connecteur droit 55"/>
            <p:cNvCxnSpPr>
              <a:cxnSpLocks noChangeShapeType="1"/>
            </p:cNvCxnSpPr>
            <p:nvPr/>
          </p:nvCxnSpPr>
          <p:spPr bwMode="auto">
            <a:xfrm flipH="1">
              <a:off x="5580063" y="3649663"/>
              <a:ext cx="431800" cy="503237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1" name="Connecteur droit 58"/>
            <p:cNvCxnSpPr>
              <a:cxnSpLocks noChangeShapeType="1"/>
            </p:cNvCxnSpPr>
            <p:nvPr/>
          </p:nvCxnSpPr>
          <p:spPr bwMode="auto">
            <a:xfrm>
              <a:off x="6011863" y="3649663"/>
              <a:ext cx="214312" cy="503237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" name="Connecteur droit 60"/>
            <p:cNvCxnSpPr>
              <a:cxnSpLocks noChangeShapeType="1"/>
            </p:cNvCxnSpPr>
            <p:nvPr/>
          </p:nvCxnSpPr>
          <p:spPr bwMode="auto">
            <a:xfrm>
              <a:off x="6027738" y="3649663"/>
              <a:ext cx="476250" cy="503237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" name="Connecteur droit 62"/>
            <p:cNvCxnSpPr>
              <a:cxnSpLocks noChangeShapeType="1"/>
            </p:cNvCxnSpPr>
            <p:nvPr/>
          </p:nvCxnSpPr>
          <p:spPr bwMode="auto">
            <a:xfrm flipH="1">
              <a:off x="5919788" y="3649663"/>
              <a:ext cx="107950" cy="503237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4" name="Connecteur droit 66"/>
            <p:cNvCxnSpPr>
              <a:cxnSpLocks noChangeShapeType="1"/>
            </p:cNvCxnSpPr>
            <p:nvPr/>
          </p:nvCxnSpPr>
          <p:spPr bwMode="auto">
            <a:xfrm flipH="1">
              <a:off x="7235825" y="3648075"/>
              <a:ext cx="431800" cy="503238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5" name="Connecteur droit 67"/>
            <p:cNvCxnSpPr>
              <a:cxnSpLocks noChangeShapeType="1"/>
            </p:cNvCxnSpPr>
            <p:nvPr/>
          </p:nvCxnSpPr>
          <p:spPr bwMode="auto">
            <a:xfrm>
              <a:off x="7667625" y="3648075"/>
              <a:ext cx="214313" cy="503238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" name="Connecteur droit 68"/>
            <p:cNvCxnSpPr>
              <a:cxnSpLocks noChangeShapeType="1"/>
            </p:cNvCxnSpPr>
            <p:nvPr/>
          </p:nvCxnSpPr>
          <p:spPr bwMode="auto">
            <a:xfrm>
              <a:off x="7667625" y="3648075"/>
              <a:ext cx="433388" cy="503238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" name="Connecteur droit 69"/>
            <p:cNvCxnSpPr>
              <a:cxnSpLocks noChangeShapeType="1"/>
            </p:cNvCxnSpPr>
            <p:nvPr/>
          </p:nvCxnSpPr>
          <p:spPr bwMode="auto">
            <a:xfrm flipH="1">
              <a:off x="7577138" y="3648075"/>
              <a:ext cx="107950" cy="503238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8" name="Connecteur droit 72"/>
            <p:cNvCxnSpPr>
              <a:cxnSpLocks noChangeShapeType="1"/>
            </p:cNvCxnSpPr>
            <p:nvPr/>
          </p:nvCxnSpPr>
          <p:spPr bwMode="auto">
            <a:xfrm flipH="1">
              <a:off x="6967538" y="4116388"/>
              <a:ext cx="288925" cy="501650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" name="Connecteur droit 73"/>
            <p:cNvCxnSpPr>
              <a:cxnSpLocks noChangeShapeType="1"/>
            </p:cNvCxnSpPr>
            <p:nvPr/>
          </p:nvCxnSpPr>
          <p:spPr bwMode="auto">
            <a:xfrm>
              <a:off x="7256463" y="4116388"/>
              <a:ext cx="106362" cy="539750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0" name="Connecteur droit 74"/>
            <p:cNvCxnSpPr>
              <a:cxnSpLocks noChangeShapeType="1"/>
            </p:cNvCxnSpPr>
            <p:nvPr/>
          </p:nvCxnSpPr>
          <p:spPr bwMode="auto">
            <a:xfrm>
              <a:off x="7251700" y="4116388"/>
              <a:ext cx="344488" cy="501650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1" name="Connecteur droit 75"/>
            <p:cNvCxnSpPr>
              <a:cxnSpLocks noChangeShapeType="1"/>
            </p:cNvCxnSpPr>
            <p:nvPr/>
          </p:nvCxnSpPr>
          <p:spPr bwMode="auto">
            <a:xfrm flipH="1">
              <a:off x="7164388" y="4116388"/>
              <a:ext cx="107950" cy="503237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" name="Connecteur droit 76"/>
            <p:cNvCxnSpPr>
              <a:cxnSpLocks noChangeShapeType="1"/>
            </p:cNvCxnSpPr>
            <p:nvPr/>
          </p:nvCxnSpPr>
          <p:spPr bwMode="auto">
            <a:xfrm flipH="1">
              <a:off x="7685088" y="4151313"/>
              <a:ext cx="215900" cy="504825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" name="Connecteur droit 77"/>
            <p:cNvCxnSpPr>
              <a:cxnSpLocks noChangeShapeType="1"/>
            </p:cNvCxnSpPr>
            <p:nvPr/>
          </p:nvCxnSpPr>
          <p:spPr bwMode="auto">
            <a:xfrm>
              <a:off x="7885113" y="4152900"/>
              <a:ext cx="15875" cy="503238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4" name="Connecteur droit 78"/>
            <p:cNvCxnSpPr>
              <a:cxnSpLocks noChangeShapeType="1"/>
            </p:cNvCxnSpPr>
            <p:nvPr/>
          </p:nvCxnSpPr>
          <p:spPr bwMode="auto">
            <a:xfrm>
              <a:off x="7880350" y="4152900"/>
              <a:ext cx="147638" cy="501650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5" name="Connecteur droit 79"/>
            <p:cNvCxnSpPr>
              <a:cxnSpLocks noChangeShapeType="1"/>
            </p:cNvCxnSpPr>
            <p:nvPr/>
          </p:nvCxnSpPr>
          <p:spPr bwMode="auto">
            <a:xfrm flipH="1">
              <a:off x="7793038" y="4152900"/>
              <a:ext cx="107950" cy="503238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Connecteur droit 88"/>
            <p:cNvCxnSpPr>
              <a:cxnSpLocks noChangeShapeType="1"/>
            </p:cNvCxnSpPr>
            <p:nvPr/>
          </p:nvCxnSpPr>
          <p:spPr bwMode="auto">
            <a:xfrm flipH="1">
              <a:off x="4427538" y="3648075"/>
              <a:ext cx="431800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" name="Connecteur droit 89"/>
            <p:cNvCxnSpPr>
              <a:cxnSpLocks noChangeShapeType="1"/>
            </p:cNvCxnSpPr>
            <p:nvPr/>
          </p:nvCxnSpPr>
          <p:spPr bwMode="auto">
            <a:xfrm>
              <a:off x="4859338" y="3648075"/>
              <a:ext cx="214312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" name="Connecteur droit 90"/>
            <p:cNvCxnSpPr>
              <a:cxnSpLocks noChangeShapeType="1"/>
            </p:cNvCxnSpPr>
            <p:nvPr/>
          </p:nvCxnSpPr>
          <p:spPr bwMode="auto">
            <a:xfrm>
              <a:off x="4859338" y="3648075"/>
              <a:ext cx="433387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" name="Connecteur droit 91"/>
            <p:cNvCxnSpPr>
              <a:cxnSpLocks noChangeShapeType="1"/>
            </p:cNvCxnSpPr>
            <p:nvPr/>
          </p:nvCxnSpPr>
          <p:spPr bwMode="auto">
            <a:xfrm flipH="1">
              <a:off x="4787900" y="3648075"/>
              <a:ext cx="88900" cy="504825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0" name="Connecteur droit 92"/>
            <p:cNvCxnSpPr>
              <a:cxnSpLocks noChangeShapeType="1"/>
            </p:cNvCxnSpPr>
            <p:nvPr/>
          </p:nvCxnSpPr>
          <p:spPr bwMode="auto">
            <a:xfrm flipH="1">
              <a:off x="4356100" y="4152900"/>
              <a:ext cx="431800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1" name="Connecteur droit 93"/>
            <p:cNvCxnSpPr>
              <a:cxnSpLocks noChangeShapeType="1"/>
            </p:cNvCxnSpPr>
            <p:nvPr/>
          </p:nvCxnSpPr>
          <p:spPr bwMode="auto">
            <a:xfrm>
              <a:off x="4787900" y="4152900"/>
              <a:ext cx="214313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2" name="Connecteur droit 94"/>
            <p:cNvCxnSpPr>
              <a:cxnSpLocks noChangeShapeType="1"/>
            </p:cNvCxnSpPr>
            <p:nvPr/>
          </p:nvCxnSpPr>
          <p:spPr bwMode="auto">
            <a:xfrm>
              <a:off x="4783138" y="4152900"/>
              <a:ext cx="436562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" name="Connecteur droit 95"/>
            <p:cNvCxnSpPr>
              <a:cxnSpLocks noChangeShapeType="1"/>
            </p:cNvCxnSpPr>
            <p:nvPr/>
          </p:nvCxnSpPr>
          <p:spPr bwMode="auto">
            <a:xfrm flipH="1">
              <a:off x="4695825" y="4152900"/>
              <a:ext cx="107950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4" name="Connecteur droit 99"/>
            <p:cNvCxnSpPr>
              <a:cxnSpLocks noChangeShapeType="1"/>
            </p:cNvCxnSpPr>
            <p:nvPr/>
          </p:nvCxnSpPr>
          <p:spPr bwMode="auto">
            <a:xfrm flipH="1">
              <a:off x="5795963" y="4152900"/>
              <a:ext cx="431800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" name="Connecteur droit 100"/>
            <p:cNvCxnSpPr>
              <a:cxnSpLocks noChangeShapeType="1"/>
            </p:cNvCxnSpPr>
            <p:nvPr/>
          </p:nvCxnSpPr>
          <p:spPr bwMode="auto">
            <a:xfrm>
              <a:off x="6227763" y="4152900"/>
              <a:ext cx="214312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6" name="Connecteur droit 101"/>
            <p:cNvCxnSpPr>
              <a:cxnSpLocks noChangeShapeType="1"/>
            </p:cNvCxnSpPr>
            <p:nvPr/>
          </p:nvCxnSpPr>
          <p:spPr bwMode="auto">
            <a:xfrm>
              <a:off x="6223000" y="4152900"/>
              <a:ext cx="436563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7" name="Connecteur droit 102"/>
            <p:cNvCxnSpPr>
              <a:cxnSpLocks noChangeShapeType="1"/>
            </p:cNvCxnSpPr>
            <p:nvPr/>
          </p:nvCxnSpPr>
          <p:spPr bwMode="auto">
            <a:xfrm flipH="1">
              <a:off x="6137275" y="4152900"/>
              <a:ext cx="107950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8" name="Connecteur droit 103"/>
            <p:cNvCxnSpPr>
              <a:cxnSpLocks noChangeShapeType="1"/>
            </p:cNvCxnSpPr>
            <p:nvPr/>
          </p:nvCxnSpPr>
          <p:spPr bwMode="auto">
            <a:xfrm flipH="1">
              <a:off x="8096250" y="4152900"/>
              <a:ext cx="4763" cy="50165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9" name="Connecteur droit 104"/>
            <p:cNvCxnSpPr>
              <a:cxnSpLocks noChangeShapeType="1"/>
            </p:cNvCxnSpPr>
            <p:nvPr/>
          </p:nvCxnSpPr>
          <p:spPr bwMode="auto">
            <a:xfrm>
              <a:off x="8101013" y="4152900"/>
              <a:ext cx="212725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0" name="Connecteur droit 105"/>
            <p:cNvCxnSpPr>
              <a:cxnSpLocks noChangeShapeType="1"/>
            </p:cNvCxnSpPr>
            <p:nvPr/>
          </p:nvCxnSpPr>
          <p:spPr bwMode="auto">
            <a:xfrm>
              <a:off x="8101013" y="4151313"/>
              <a:ext cx="431800" cy="504825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1" name="Connecteur droit 106"/>
            <p:cNvCxnSpPr>
              <a:cxnSpLocks noChangeShapeType="1"/>
            </p:cNvCxnSpPr>
            <p:nvPr/>
          </p:nvCxnSpPr>
          <p:spPr bwMode="auto">
            <a:xfrm>
              <a:off x="8116888" y="4152900"/>
              <a:ext cx="90487" cy="50323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2" name="ZoneTexte 118"/>
            <p:cNvSpPr txBox="1">
              <a:spLocks noChangeArrowheads="1"/>
            </p:cNvSpPr>
            <p:nvPr/>
          </p:nvSpPr>
          <p:spPr bwMode="auto">
            <a:xfrm>
              <a:off x="4619625" y="3360739"/>
              <a:ext cx="429204" cy="917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dirty="0">
                <a:solidFill>
                  <a:srgbClr val="404040"/>
                </a:solidFill>
                <a:latin typeface="Century Gothic" pitchFamily="34" charset="0"/>
              </a:endParaRPr>
            </a:p>
          </p:txBody>
        </p:sp>
        <p:sp>
          <p:nvSpPr>
            <p:cNvPr id="143" name="ZoneTexte 119"/>
            <p:cNvSpPr txBox="1">
              <a:spLocks noChangeArrowheads="1"/>
            </p:cNvSpPr>
            <p:nvPr/>
          </p:nvSpPr>
          <p:spPr bwMode="auto">
            <a:xfrm>
              <a:off x="5338763" y="3927475"/>
              <a:ext cx="429204" cy="917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dirty="0">
                <a:solidFill>
                  <a:srgbClr val="404040"/>
                </a:solidFill>
                <a:latin typeface="Century Gothic" pitchFamily="34" charset="0"/>
              </a:endParaRPr>
            </a:p>
          </p:txBody>
        </p:sp>
        <p:sp>
          <p:nvSpPr>
            <p:cNvPr id="144" name="ZoneTexte 120"/>
            <p:cNvSpPr txBox="1">
              <a:spLocks noChangeArrowheads="1"/>
            </p:cNvSpPr>
            <p:nvPr/>
          </p:nvSpPr>
          <p:spPr bwMode="auto">
            <a:xfrm>
              <a:off x="5651500" y="3927475"/>
              <a:ext cx="429204" cy="917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dirty="0">
                <a:solidFill>
                  <a:srgbClr val="404040"/>
                </a:solidFill>
                <a:latin typeface="Century Gothic" pitchFamily="34" charset="0"/>
              </a:endParaRPr>
            </a:p>
          </p:txBody>
        </p:sp>
        <p:sp>
          <p:nvSpPr>
            <p:cNvPr id="145" name="ZoneTexte 121"/>
            <p:cNvSpPr txBox="1">
              <a:spLocks noChangeArrowheads="1"/>
            </p:cNvSpPr>
            <p:nvPr/>
          </p:nvSpPr>
          <p:spPr bwMode="auto">
            <a:xfrm>
              <a:off x="5940426" y="3927475"/>
              <a:ext cx="429204" cy="917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dirty="0">
                <a:solidFill>
                  <a:srgbClr val="404040"/>
                </a:solidFill>
                <a:latin typeface="Century Gothic" pitchFamily="34" charset="0"/>
              </a:endParaRPr>
            </a:p>
          </p:txBody>
        </p:sp>
        <p:sp>
          <p:nvSpPr>
            <p:cNvPr id="146" name="ZoneTexte 122"/>
            <p:cNvSpPr txBox="1">
              <a:spLocks noChangeArrowheads="1"/>
            </p:cNvSpPr>
            <p:nvPr/>
          </p:nvSpPr>
          <p:spPr bwMode="auto">
            <a:xfrm>
              <a:off x="6227761" y="3927475"/>
              <a:ext cx="429204" cy="917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dirty="0">
                <a:solidFill>
                  <a:srgbClr val="404040"/>
                </a:solidFill>
                <a:latin typeface="Century Gothic" pitchFamily="34" charset="0"/>
              </a:endParaRPr>
            </a:p>
          </p:txBody>
        </p:sp>
        <p:sp>
          <p:nvSpPr>
            <p:cNvPr id="147" name="ZoneTexte 132"/>
            <p:cNvSpPr txBox="1">
              <a:spLocks noChangeArrowheads="1"/>
            </p:cNvSpPr>
            <p:nvPr/>
          </p:nvSpPr>
          <p:spPr bwMode="auto">
            <a:xfrm>
              <a:off x="7053263" y="2186502"/>
              <a:ext cx="1024959" cy="840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sz="1600" dirty="0" smtClean="0">
                  <a:solidFill>
                    <a:srgbClr val="0070C0"/>
                  </a:solidFill>
                  <a:latin typeface="Century Gothic" pitchFamily="34" charset="0"/>
                </a:rPr>
                <a:t>PU</a:t>
              </a:r>
              <a:endParaRPr lang="en-US" dirty="0">
                <a:solidFill>
                  <a:srgbClr val="0070C0"/>
                </a:solidFill>
                <a:latin typeface="Century Gothic" pitchFamily="34" charset="0"/>
              </a:endParaRPr>
            </a:p>
          </p:txBody>
        </p:sp>
        <p:sp>
          <p:nvSpPr>
            <p:cNvPr id="148" name="ZoneTexte 133"/>
            <p:cNvSpPr txBox="1">
              <a:spLocks noChangeArrowheads="1"/>
            </p:cNvSpPr>
            <p:nvPr/>
          </p:nvSpPr>
          <p:spPr bwMode="auto">
            <a:xfrm>
              <a:off x="8300926" y="4152902"/>
              <a:ext cx="946748" cy="840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sz="1600" dirty="0" smtClean="0">
                  <a:solidFill>
                    <a:srgbClr val="FF0000"/>
                  </a:solidFill>
                  <a:latin typeface="Century Gothic" pitchFamily="34" charset="0"/>
                </a:rPr>
                <a:t>TU</a:t>
              </a:r>
              <a:endParaRPr lang="en-US" dirty="0">
                <a:solidFill>
                  <a:srgbClr val="FF0000"/>
                </a:solidFill>
                <a:latin typeface="Century Gothic" pitchFamily="34" charset="0"/>
              </a:endParaRPr>
            </a:p>
          </p:txBody>
        </p:sp>
      </p:grpSp>
      <p:cxnSp>
        <p:nvCxnSpPr>
          <p:cNvPr id="9" name="Connecteur droit avec flèche 8"/>
          <p:cNvCxnSpPr/>
          <p:nvPr/>
        </p:nvCxnSpPr>
        <p:spPr>
          <a:xfrm flipV="1">
            <a:off x="7812360" y="2132856"/>
            <a:ext cx="0" cy="5040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Connecteur droit avec flèche 150"/>
          <p:cNvCxnSpPr/>
          <p:nvPr/>
        </p:nvCxnSpPr>
        <p:spPr>
          <a:xfrm flipV="1">
            <a:off x="4932040" y="2132856"/>
            <a:ext cx="0" cy="79208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7452320" y="183553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64x64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55" name="ZoneTexte 154"/>
          <p:cNvSpPr txBox="1"/>
          <p:nvPr/>
        </p:nvSpPr>
        <p:spPr>
          <a:xfrm>
            <a:off x="4644008" y="183553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 8x8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56" name="ZoneTexte 132"/>
          <p:cNvSpPr txBox="1">
            <a:spLocks noChangeArrowheads="1"/>
          </p:cNvSpPr>
          <p:nvPr/>
        </p:nvSpPr>
        <p:spPr bwMode="auto">
          <a:xfrm>
            <a:off x="1043608" y="4458598"/>
            <a:ext cx="4860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600" dirty="0" smtClean="0">
                <a:solidFill>
                  <a:srgbClr val="02A43F"/>
                </a:solidFill>
                <a:latin typeface="Century Gothic" pitchFamily="34" charset="0"/>
              </a:rPr>
              <a:t>CU</a:t>
            </a:r>
            <a:endParaRPr lang="en-US" dirty="0">
              <a:solidFill>
                <a:srgbClr val="02A43F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41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7"/>
          </p:nvPr>
        </p:nvSpPr>
        <p:spPr>
          <a:xfrm>
            <a:off x="179388" y="57150"/>
            <a:ext cx="8964612" cy="646113"/>
          </a:xfrm>
        </p:spPr>
        <p:txBody>
          <a:bodyPr/>
          <a:lstStyle/>
          <a:p>
            <a:r>
              <a:rPr lang="en-US" dirty="0" smtClean="0"/>
              <a:t>Measured HEVC bitrate gains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107950" y="836464"/>
            <a:ext cx="8939213" cy="4176712"/>
          </a:xfrm>
        </p:spPr>
        <p:txBody>
          <a:bodyPr/>
          <a:lstStyle/>
          <a:p>
            <a:r>
              <a:rPr lang="en-US" dirty="0" smtClean="0"/>
              <a:t>Gains are highly dependent on the video sequence and its size, but are always impressive</a:t>
            </a:r>
          </a:p>
          <a:p>
            <a:pPr lvl="1"/>
            <a:r>
              <a:rPr lang="en-US" dirty="0" smtClean="0"/>
              <a:t>Using PSNR, in 720p, the average bitrate gain is 35%. Up to 50%. </a:t>
            </a:r>
          </a:p>
          <a:p>
            <a:pPr lvl="1"/>
            <a:r>
              <a:rPr lang="en-US" dirty="0" smtClean="0"/>
              <a:t>Gains are 15% more important in 4k than in VGA</a:t>
            </a:r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half" idx="2"/>
          </p:nvPr>
        </p:nvSpPr>
        <p:spPr>
          <a:xfrm>
            <a:off x="179512" y="5545624"/>
            <a:ext cx="8784976" cy="461665"/>
          </a:xfrm>
        </p:spPr>
        <p:txBody>
          <a:bodyPr/>
          <a:lstStyle/>
          <a:p>
            <a:r>
              <a:rPr lang="en-US" dirty="0" smtClean="0"/>
              <a:t>These gains are based on TITAN (commercially available)</a:t>
            </a:r>
            <a:endParaRPr lang="en-US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/>
          </p:nvPr>
        </p:nvGraphicFramePr>
        <p:xfrm>
          <a:off x="1475656" y="2276872"/>
          <a:ext cx="6192688" cy="3228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plarbier\Pictures\socc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183" y="3856072"/>
            <a:ext cx="1769195" cy="99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3491880" y="3595549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</a:rPr>
              <a:t>43% gain</a:t>
            </a:r>
            <a:endParaRPr lang="en-US" sz="1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27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7"/>
          </p:nvPr>
        </p:nvSpPr>
        <p:spPr>
          <a:xfrm>
            <a:off x="179512" y="56818"/>
            <a:ext cx="8964488" cy="646331"/>
          </a:xfrm>
        </p:spPr>
        <p:txBody>
          <a:bodyPr/>
          <a:lstStyle/>
          <a:p>
            <a:r>
              <a:rPr lang="en-US" noProof="0" smtClean="0"/>
              <a:t>HEVC vs</a:t>
            </a:r>
            <a:r>
              <a:rPr lang="en-US" noProof="0"/>
              <a:t> </a:t>
            </a:r>
            <a:r>
              <a:rPr lang="en-US" noProof="0" smtClean="0"/>
              <a:t>H.264 </a:t>
            </a:r>
            <a:r>
              <a:rPr lang="en-US" sz="2400" noProof="0" smtClean="0"/>
              <a:t>1080p@25fps </a:t>
            </a:r>
            <a:r>
              <a:rPr lang="en-US" sz="2400" noProof="0"/>
              <a:t>encoded at 2.7 </a:t>
            </a:r>
            <a:r>
              <a:rPr lang="en-US" sz="2400" noProof="0" smtClean="0"/>
              <a:t>Mb/s</a:t>
            </a:r>
            <a:endParaRPr lang="en-US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294967295"/>
          </p:nvPr>
        </p:nvSpPr>
        <p:spPr>
          <a:xfrm>
            <a:off x="0" y="6245225"/>
            <a:ext cx="5972175" cy="407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fr-FR" dirty="0" smtClean="0">
                <a:solidFill>
                  <a:srgbClr val="404040"/>
                </a:solidFill>
              </a:rPr>
              <a:t/>
            </a:r>
            <a:br>
              <a:rPr lang="fr-FR" dirty="0" smtClean="0">
                <a:solidFill>
                  <a:srgbClr val="404040"/>
                </a:solidFill>
              </a:rPr>
            </a:br>
            <a:r>
              <a:rPr lang="fr-FR" dirty="0" smtClean="0">
                <a:solidFill>
                  <a:srgbClr val="404040"/>
                </a:solidFill>
              </a:rPr>
              <a:t> </a:t>
            </a:r>
            <a:endParaRPr lang="fr-FR" dirty="0">
              <a:solidFill>
                <a:srgbClr val="404040"/>
              </a:solidFill>
            </a:endParaRPr>
          </a:p>
        </p:txBody>
      </p:sp>
      <p:pic>
        <p:nvPicPr>
          <p:cNvPr id="5" name="Image 4" descr="Snapshot2.7MpbsHEVC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90164" y="888056"/>
            <a:ext cx="3602747" cy="5349256"/>
          </a:xfrm>
          <a:prstGeom prst="rect">
            <a:avLst/>
          </a:prstGeom>
        </p:spPr>
      </p:pic>
      <p:pic>
        <p:nvPicPr>
          <p:cNvPr id="6" name="Image 5" descr="Snapshot2.7MpbsH264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159" y="884295"/>
            <a:ext cx="3605279" cy="5353016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536436" y="5718662"/>
            <a:ext cx="115524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404040"/>
                </a:solidFill>
              </a:rPr>
              <a:t>H.264</a:t>
            </a:r>
            <a:endParaRPr lang="fr-FR" dirty="0">
              <a:solidFill>
                <a:srgbClr val="40404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7812360" y="5756729"/>
            <a:ext cx="9633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404040"/>
                </a:solidFill>
              </a:rPr>
              <a:t>HEVC</a:t>
            </a:r>
            <a:endParaRPr lang="fr-FR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34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1"/>
          <p:cNvSpPr>
            <a:spLocks noGrp="1"/>
          </p:cNvSpPr>
          <p:nvPr>
            <p:ph type="body" sz="quarter" idx="16"/>
          </p:nvPr>
        </p:nvSpPr>
        <p:spPr>
          <a:xfrm>
            <a:off x="1473549" y="2564904"/>
            <a:ext cx="7560840" cy="720080"/>
          </a:xfrm>
        </p:spPr>
        <p:txBody>
          <a:bodyPr/>
          <a:lstStyle/>
          <a:p>
            <a:r>
              <a:rPr lang="en-US" sz="3200" dirty="0">
                <a:solidFill>
                  <a:schemeClr val="bg1">
                    <a:lumMod val="85000"/>
                  </a:schemeClr>
                </a:solidFill>
              </a:rPr>
              <a:t>HEVC and UHD 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definition</a:t>
            </a:r>
            <a:endParaRPr lang="en-US" sz="3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sz="quarter" idx="17"/>
          </p:nvPr>
        </p:nvSpPr>
        <p:spPr>
          <a:xfrm>
            <a:off x="1473549" y="4076700"/>
            <a:ext cx="7488238" cy="720452"/>
          </a:xfrm>
        </p:spPr>
        <p:txBody>
          <a:bodyPr/>
          <a:lstStyle/>
          <a:p>
            <a:r>
              <a:rPr lang="en-US" sz="3200" dirty="0" smtClean="0">
                <a:solidFill>
                  <a:schemeClr val="accent2"/>
                </a:solidFill>
              </a:rPr>
              <a:t>Market adoption, experiments &amp; perspectives</a:t>
            </a:r>
            <a:endParaRPr lang="en-US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93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Espace réservé du texte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noProof="0" smtClean="0"/>
              <a:t>HEVC market drivers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052736"/>
            <a:ext cx="8939658" cy="5184576"/>
          </a:xfrm>
        </p:spPr>
        <p:txBody>
          <a:bodyPr/>
          <a:lstStyle/>
          <a:p>
            <a:r>
              <a:rPr lang="en-US" noProof="0" dirty="0" smtClean="0"/>
              <a:t>Existing applications and usage scenarios</a:t>
            </a:r>
          </a:p>
          <a:p>
            <a:pPr lvl="1"/>
            <a:r>
              <a:rPr lang="en-US" noProof="0" dirty="0" err="1" smtClean="0"/>
              <a:t>Telcos</a:t>
            </a:r>
            <a:r>
              <a:rPr lang="en-US" noProof="0" dirty="0" smtClean="0"/>
              <a:t>: Bring HD everywhere</a:t>
            </a:r>
          </a:p>
          <a:p>
            <a:pPr lvl="2"/>
            <a:r>
              <a:rPr lang="en-US" noProof="0" dirty="0" smtClean="0"/>
              <a:t>Increase </a:t>
            </a:r>
            <a:r>
              <a:rPr lang="en-US" dirty="0"/>
              <a:t>HD IPTV eligibility </a:t>
            </a:r>
            <a:r>
              <a:rPr lang="en-US" noProof="0" dirty="0" smtClean="0"/>
              <a:t>for DSL clients (20%-80% -&gt;80%-20%)</a:t>
            </a:r>
          </a:p>
          <a:p>
            <a:pPr lvl="2"/>
            <a:r>
              <a:rPr lang="en-US" noProof="0" dirty="0"/>
              <a:t>More customers on the same </a:t>
            </a:r>
            <a:r>
              <a:rPr lang="en-US" noProof="0" dirty="0" smtClean="0"/>
              <a:t>infrastructure + Mobile viewers (4G)</a:t>
            </a:r>
          </a:p>
          <a:p>
            <a:pPr lvl="1"/>
            <a:r>
              <a:rPr lang="en-US" noProof="0" dirty="0" smtClean="0"/>
              <a:t>OTT and multi-screen services: Reduce CDN costs</a:t>
            </a:r>
          </a:p>
          <a:p>
            <a:pPr lvl="2"/>
            <a:r>
              <a:rPr lang="en-US" noProof="0" dirty="0" smtClean="0"/>
              <a:t>Reduced bandwidth &amp; caching</a:t>
            </a:r>
          </a:p>
          <a:p>
            <a:pPr lvl="2"/>
            <a:r>
              <a:rPr lang="en-US" dirty="0" smtClean="0"/>
              <a:t>Preserved picture quality</a:t>
            </a:r>
            <a:endParaRPr lang="en-US" noProof="0" dirty="0" smtClean="0"/>
          </a:p>
          <a:p>
            <a:pPr lvl="1"/>
            <a:r>
              <a:rPr lang="en-US" noProof="0" dirty="0" smtClean="0"/>
              <a:t>Cable/satellite/DTT: attract more customers, reduce churn</a:t>
            </a:r>
          </a:p>
          <a:p>
            <a:pPr lvl="2"/>
            <a:r>
              <a:rPr lang="en-US" noProof="0" dirty="0" smtClean="0"/>
              <a:t>More channels on same infrastructure</a:t>
            </a:r>
          </a:p>
          <a:p>
            <a:pPr lvl="2"/>
            <a:r>
              <a:rPr lang="en-US" noProof="0" dirty="0" smtClean="0"/>
              <a:t>Increase resolutions and frame rates</a:t>
            </a:r>
          </a:p>
          <a:p>
            <a:r>
              <a:rPr lang="en-US" noProof="0" dirty="0" smtClean="0"/>
              <a:t>Future services</a:t>
            </a:r>
          </a:p>
          <a:p>
            <a:pPr lvl="1"/>
            <a:r>
              <a:rPr lang="en-US" noProof="0" dirty="0" smtClean="0"/>
              <a:t>1080p60/50 premium services with bitrates comparable to 1080i </a:t>
            </a:r>
          </a:p>
          <a:p>
            <a:pPr lvl="1"/>
            <a:r>
              <a:rPr lang="en-US" dirty="0" smtClean="0"/>
              <a:t>For OTT, 720P50/60 at the bitrate of current 720P25/30 streams</a:t>
            </a:r>
            <a:endParaRPr lang="en-US" noProof="0" dirty="0" smtClean="0"/>
          </a:p>
          <a:p>
            <a:pPr lvl="1"/>
            <a:r>
              <a:rPr lang="en-US" noProof="0" dirty="0" smtClean="0"/>
              <a:t>Immersive viewing experience: UHDTV</a:t>
            </a:r>
          </a:p>
          <a:p>
            <a:pPr lvl="1"/>
            <a:r>
              <a:rPr lang="en-US" noProof="0" dirty="0" smtClean="0"/>
              <a:t>HD Everywhere…</a:t>
            </a:r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pPr lvl="1"/>
            <a:endParaRPr lang="en-US" noProof="0" dirty="0" smtClean="0"/>
          </a:p>
          <a:p>
            <a:endParaRPr lang="en-US" noProof="0" dirty="0" smtClean="0"/>
          </a:p>
          <a:p>
            <a:endParaRPr lang="en-US" noProof="0" dirty="0" smtClean="0"/>
          </a:p>
          <a:p>
            <a:pPr lvl="1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6362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Espace réservé du texte 1"/>
          <p:cNvSpPr>
            <a:spLocks noGrp="1"/>
          </p:cNvSpPr>
          <p:nvPr>
            <p:ph type="body" sz="quarter" idx="17"/>
          </p:nvPr>
        </p:nvSpPr>
        <p:spPr>
          <a:xfrm>
            <a:off x="179512" y="56818"/>
            <a:ext cx="8964488" cy="646331"/>
          </a:xfrm>
        </p:spPr>
        <p:txBody>
          <a:bodyPr/>
          <a:lstStyle/>
          <a:p>
            <a:r>
              <a:rPr lang="en-US" dirty="0"/>
              <a:t>Market </a:t>
            </a:r>
            <a:r>
              <a:rPr lang="en-US" dirty="0" smtClean="0"/>
              <a:t>trends: screens are booming</a:t>
            </a:r>
            <a:endParaRPr lang="en-US" dirty="0"/>
          </a:p>
        </p:txBody>
      </p:sp>
      <p:pic>
        <p:nvPicPr>
          <p:cNvPr id="4" name="Image 3" descr="spaghetti_long_multiscreen.png"/>
          <p:cNvPicPr>
            <a:picLocks noChangeAspect="1"/>
          </p:cNvPicPr>
          <p:nvPr/>
        </p:nvPicPr>
        <p:blipFill>
          <a:blip r:embed="rId3" cstate="print"/>
          <a:srcRect t="11435" b="5658"/>
          <a:stretch>
            <a:fillRect/>
          </a:stretch>
        </p:blipFill>
        <p:spPr>
          <a:xfrm>
            <a:off x="2538793" y="2022816"/>
            <a:ext cx="776049" cy="1499615"/>
          </a:xfrm>
          <a:prstGeom prst="rect">
            <a:avLst/>
          </a:prstGeom>
        </p:spPr>
      </p:pic>
      <p:pic>
        <p:nvPicPr>
          <p:cNvPr id="5" name="Image 4" descr="spaghetti_court_multiscree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flipV="1">
            <a:off x="2662594" y="3046603"/>
            <a:ext cx="1024175" cy="693289"/>
          </a:xfrm>
          <a:prstGeom prst="rect">
            <a:avLst/>
          </a:prstGeom>
        </p:spPr>
      </p:pic>
      <p:pic>
        <p:nvPicPr>
          <p:cNvPr id="6" name="Image 5" descr="spaghetti_long_multiscreen.png"/>
          <p:cNvPicPr>
            <a:picLocks noChangeAspect="1"/>
          </p:cNvPicPr>
          <p:nvPr/>
        </p:nvPicPr>
        <p:blipFill>
          <a:blip r:embed="rId3" cstate="print"/>
          <a:srcRect t="11435" b="5658"/>
          <a:stretch>
            <a:fillRect/>
          </a:stretch>
        </p:blipFill>
        <p:spPr>
          <a:xfrm flipV="1">
            <a:off x="2547837" y="3995622"/>
            <a:ext cx="776049" cy="1499615"/>
          </a:xfrm>
          <a:prstGeom prst="rect">
            <a:avLst/>
          </a:prstGeom>
        </p:spPr>
      </p:pic>
      <p:pic>
        <p:nvPicPr>
          <p:cNvPr id="7" name="Image 6" descr="spaghetti_court_multiscree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700741" y="3689495"/>
            <a:ext cx="1042163" cy="705465"/>
          </a:xfrm>
          <a:prstGeom prst="rect">
            <a:avLst/>
          </a:prstGeom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708" y="4401739"/>
            <a:ext cx="1801973" cy="91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60" y="3506264"/>
            <a:ext cx="1686270" cy="721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182" y="2942947"/>
            <a:ext cx="1623148" cy="64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"/>
          <p:cNvSpPr txBox="1">
            <a:spLocks/>
          </p:cNvSpPr>
          <p:nvPr/>
        </p:nvSpPr>
        <p:spPr>
          <a:xfrm>
            <a:off x="3545886" y="5287220"/>
            <a:ext cx="1759089" cy="234225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/>
              <a:t>Big Screen TV</a:t>
            </a:r>
          </a:p>
        </p:txBody>
      </p:sp>
      <p:pic>
        <p:nvPicPr>
          <p:cNvPr id="1026" name="Picture 2" descr="http://www.3d-tele.com/img/sony_crttv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43" y="3155591"/>
            <a:ext cx="1189184" cy="118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gizmodo.fr/wp-content/uploads/2013/01/LG-TV-4K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158" y="1568572"/>
            <a:ext cx="1547193" cy="101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img.clubic.com/05095872-photo-logo-4k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86" y="2611234"/>
            <a:ext cx="458708" cy="29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re 1"/>
          <p:cNvSpPr txBox="1">
            <a:spLocks/>
          </p:cNvSpPr>
          <p:nvPr/>
        </p:nvSpPr>
        <p:spPr>
          <a:xfrm>
            <a:off x="5706126" y="4960478"/>
            <a:ext cx="3078341" cy="32674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latin typeface="Century Gothic" panose="020B0502020202020204" pitchFamily="34" charset="0"/>
              </a:rPr>
              <a:t>Audience and revenue Mainstream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941810" y="4206275"/>
            <a:ext cx="108012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2</a:t>
            </a:r>
            <a:r>
              <a:rPr lang="en-US" sz="1350" baseline="30000" dirty="0"/>
              <a:t>nd</a:t>
            </a:r>
            <a:r>
              <a:rPr lang="en-US" sz="1350" dirty="0"/>
              <a:t> Screens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5706126" y="1713656"/>
            <a:ext cx="3078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Technology innovation </a:t>
            </a:r>
          </a:p>
          <a:p>
            <a:pPr algn="ctr"/>
            <a:r>
              <a:rPr lang="en-US" dirty="0">
                <a:latin typeface="Century Gothic" panose="020B0502020202020204" pitchFamily="34" charset="0"/>
              </a:rPr>
              <a:t>for leadership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5706127" y="3273995"/>
            <a:ext cx="30783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entury Gothic" panose="020B0502020202020204" pitchFamily="34" charset="0"/>
              </a:rPr>
              <a:t>SoLoMo</a:t>
            </a:r>
            <a:r>
              <a:rPr lang="en-US" dirty="0" smtClean="0">
                <a:latin typeface="Century Gothic" panose="020B0502020202020204" pitchFamily="34" charset="0"/>
              </a:rPr>
              <a:t> </a:t>
            </a:r>
            <a:endParaRPr lang="en-US" dirty="0">
              <a:latin typeface="Century Gothic" panose="020B0502020202020204" pitchFamily="34" charset="0"/>
            </a:endParaRPr>
          </a:p>
          <a:p>
            <a:pPr algn="ctr"/>
            <a:r>
              <a:rPr lang="en-US" sz="1200" dirty="0" smtClean="0">
                <a:latin typeface="Century Gothic" panose="020B0502020202020204" pitchFamily="34" charset="0"/>
              </a:rPr>
              <a:t>(</a:t>
            </a:r>
            <a:r>
              <a:rPr lang="en-US" sz="1200" b="1" dirty="0">
                <a:latin typeface="Century Gothic" panose="020B0502020202020204" pitchFamily="34" charset="0"/>
              </a:rPr>
              <a:t>So</a:t>
            </a:r>
            <a:r>
              <a:rPr lang="en-US" sz="1200" dirty="0">
                <a:latin typeface="Century Gothic" panose="020B0502020202020204" pitchFamily="34" charset="0"/>
              </a:rPr>
              <a:t>cial </a:t>
            </a:r>
            <a:r>
              <a:rPr lang="en-US" sz="1200" b="1" dirty="0">
                <a:latin typeface="Century Gothic" panose="020B0502020202020204" pitchFamily="34" charset="0"/>
              </a:rPr>
              <a:t>Lo</a:t>
            </a:r>
            <a:r>
              <a:rPr lang="en-US" sz="1200" dirty="0">
                <a:latin typeface="Century Gothic" panose="020B0502020202020204" pitchFamily="34" charset="0"/>
              </a:rPr>
              <a:t>cal </a:t>
            </a:r>
            <a:r>
              <a:rPr lang="en-US" sz="1200" b="1" dirty="0">
                <a:latin typeface="Century Gothic" panose="020B0502020202020204" pitchFamily="34" charset="0"/>
              </a:rPr>
              <a:t>Mo</a:t>
            </a:r>
            <a:r>
              <a:rPr lang="en-US" sz="1200" dirty="0">
                <a:latin typeface="Century Gothic" panose="020B0502020202020204" pitchFamily="34" charset="0"/>
              </a:rPr>
              <a:t>netization</a:t>
            </a:r>
            <a:r>
              <a:rPr lang="en-US" sz="1200" dirty="0" smtClean="0">
                <a:latin typeface="Century Gothic" panose="020B0502020202020204" pitchFamily="34" charset="0"/>
              </a:rPr>
              <a:t>)</a:t>
            </a:r>
          </a:p>
          <a:p>
            <a:pPr algn="ctr"/>
            <a:r>
              <a:rPr lang="en-US" dirty="0">
                <a:latin typeface="Century Gothic" panose="020B0502020202020204" pitchFamily="34" charset="0"/>
              </a:rPr>
              <a:t>For customer retention</a:t>
            </a:r>
          </a:p>
          <a:p>
            <a:pPr algn="ctr"/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74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>
          <a:xfrm>
            <a:off x="107504" y="44624"/>
            <a:ext cx="8928992" cy="576262"/>
          </a:xfrm>
        </p:spPr>
        <p:txBody>
          <a:bodyPr/>
          <a:lstStyle/>
          <a:p>
            <a:r>
              <a:rPr lang="en-US" sz="3600" dirty="0" smtClean="0"/>
              <a:t>Apple embraces HEVC</a:t>
            </a:r>
            <a:endParaRPr lang="en-US" sz="3600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7" y="1052735"/>
            <a:ext cx="7861112" cy="342170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4834285"/>
            <a:ext cx="7010400" cy="1247775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4860032" y="5661248"/>
            <a:ext cx="504056" cy="4208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0381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1"/>
          <p:cNvSpPr>
            <a:spLocks noGrp="1"/>
          </p:cNvSpPr>
          <p:nvPr>
            <p:ph type="body" sz="quarter" idx="16"/>
          </p:nvPr>
        </p:nvSpPr>
        <p:spPr>
          <a:xfrm>
            <a:off x="1475656" y="2492896"/>
            <a:ext cx="7560840" cy="720080"/>
          </a:xfrm>
        </p:spPr>
        <p:txBody>
          <a:bodyPr/>
          <a:lstStyle/>
          <a:p>
            <a:r>
              <a:rPr lang="en-US" sz="3200" dirty="0"/>
              <a:t>HEVC and UHD </a:t>
            </a:r>
            <a:r>
              <a:rPr lang="en-US" sz="3200" dirty="0" smtClean="0"/>
              <a:t>definition &amp; technologies </a:t>
            </a:r>
            <a:endParaRPr lang="en-US" sz="3200" dirty="0"/>
          </a:p>
        </p:txBody>
      </p:sp>
      <p:sp>
        <p:nvSpPr>
          <p:cNvPr id="8" name="Espace réservé du texte 2"/>
          <p:cNvSpPr>
            <a:spLocks noGrp="1"/>
          </p:cNvSpPr>
          <p:nvPr>
            <p:ph type="body" sz="quarter" idx="17"/>
          </p:nvPr>
        </p:nvSpPr>
        <p:spPr>
          <a:xfrm>
            <a:off x="1454005" y="3933056"/>
            <a:ext cx="7488238" cy="720452"/>
          </a:xfrm>
        </p:spPr>
        <p:txBody>
          <a:bodyPr/>
          <a:lstStyle/>
          <a:p>
            <a:r>
              <a:rPr lang="en-US" sz="3200" dirty="0"/>
              <a:t>Market </a:t>
            </a:r>
            <a:r>
              <a:rPr lang="en-US" sz="3200" dirty="0" smtClean="0"/>
              <a:t>adoption, experiments &amp; perspectives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653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Impact on market adoption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19672" y="2879340"/>
            <a:ext cx="158417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EVENTS &amp; FIELD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08520" y="2579767"/>
            <a:ext cx="15121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CONTRIBUTION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2A43F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3419872" y="4306942"/>
            <a:ext cx="1440160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CONTENT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OWNERS &amp;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entury Gothic" pitchFamily="34" charset="0"/>
                <a:cs typeface="Arial" pitchFamily="34" charset="0"/>
              </a:rPr>
              <a:t>BRODCASTERS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861048" y="5676111"/>
            <a:ext cx="223224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CABLE / TELCO / SATELLITE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6300192" y="3443863"/>
            <a:ext cx="223224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TV / VOD / WEB / MOBILE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1908720" y="3938394"/>
            <a:ext cx="15121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DISTRIBUTION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2A43F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3348880" y="5349979"/>
            <a:ext cx="16926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RE-DISTRIBUTION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2A43F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6444208" y="2435751"/>
            <a:ext cx="15121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MULTISCREEN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2A43F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37" name="Image 36" descr="stadium.png"/>
          <p:cNvPicPr>
            <a:picLocks noChangeAspect="1"/>
          </p:cNvPicPr>
          <p:nvPr/>
        </p:nvPicPr>
        <p:blipFill>
          <a:blip r:embed="rId2" cstate="print"/>
          <a:srcRect b="19796"/>
          <a:stretch>
            <a:fillRect/>
          </a:stretch>
        </p:blipFill>
        <p:spPr>
          <a:xfrm>
            <a:off x="1188640" y="1772816"/>
            <a:ext cx="2312817" cy="1166991"/>
          </a:xfrm>
          <a:prstGeom prst="rect">
            <a:avLst/>
          </a:prstGeom>
        </p:spPr>
      </p:pic>
      <p:pic>
        <p:nvPicPr>
          <p:cNvPr id="39" name="Image 38" descr="DSNG_ic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6832" y="2219727"/>
            <a:ext cx="961515" cy="853448"/>
          </a:xfrm>
          <a:prstGeom prst="rect">
            <a:avLst/>
          </a:prstGeom>
        </p:spPr>
      </p:pic>
      <p:pic>
        <p:nvPicPr>
          <p:cNvPr id="40" name="Image 39" descr="satellite_ic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7032" y="2219727"/>
            <a:ext cx="961515" cy="853448"/>
          </a:xfrm>
          <a:prstGeom prst="rect">
            <a:avLst/>
          </a:prstGeom>
        </p:spPr>
      </p:pic>
      <p:pic>
        <p:nvPicPr>
          <p:cNvPr id="41" name="Image 40" descr="Broadcaster.png"/>
          <p:cNvPicPr>
            <a:picLocks noChangeAspect="1"/>
          </p:cNvPicPr>
          <p:nvPr/>
        </p:nvPicPr>
        <p:blipFill>
          <a:blip r:embed="rId5" cstate="print"/>
          <a:srcRect l="25909" t="12355" r="27454" b="13514"/>
          <a:stretch>
            <a:fillRect/>
          </a:stretch>
        </p:blipFill>
        <p:spPr>
          <a:xfrm>
            <a:off x="3492896" y="3194179"/>
            <a:ext cx="1113780" cy="1113780"/>
          </a:xfrm>
          <a:prstGeom prst="rect">
            <a:avLst/>
          </a:prstGeom>
        </p:spPr>
      </p:pic>
      <p:pic>
        <p:nvPicPr>
          <p:cNvPr id="42" name="Image 41" descr="telco.png"/>
          <p:cNvPicPr>
            <a:picLocks noChangeAspect="1"/>
          </p:cNvPicPr>
          <p:nvPr/>
        </p:nvPicPr>
        <p:blipFill>
          <a:blip r:embed="rId6" cstate="print"/>
          <a:srcRect l="18136" r="19682"/>
          <a:stretch>
            <a:fillRect/>
          </a:stretch>
        </p:blipFill>
        <p:spPr>
          <a:xfrm>
            <a:off x="5221088" y="4241929"/>
            <a:ext cx="1414920" cy="1431515"/>
          </a:xfrm>
          <a:prstGeom prst="rect">
            <a:avLst/>
          </a:prstGeom>
        </p:spPr>
      </p:pic>
      <p:pic>
        <p:nvPicPr>
          <p:cNvPr id="43" name="Image 42" descr="web_mobile.png"/>
          <p:cNvPicPr>
            <a:picLocks noChangeAspect="1"/>
          </p:cNvPicPr>
          <p:nvPr/>
        </p:nvPicPr>
        <p:blipFill>
          <a:blip r:embed="rId7" cstate="print"/>
          <a:srcRect l="11909" t="32947" r="12955" b="25869"/>
          <a:stretch>
            <a:fillRect/>
          </a:stretch>
        </p:blipFill>
        <p:spPr>
          <a:xfrm>
            <a:off x="6444208" y="2723783"/>
            <a:ext cx="1814860" cy="625814"/>
          </a:xfrm>
          <a:prstGeom prst="rect">
            <a:avLst/>
          </a:prstGeom>
        </p:spPr>
      </p:pic>
      <p:pic>
        <p:nvPicPr>
          <p:cNvPr id="44" name="Image 43" descr="spaghetti_ver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16832" y="2867799"/>
            <a:ext cx="1238608" cy="994766"/>
          </a:xfrm>
          <a:prstGeom prst="rect">
            <a:avLst/>
          </a:prstGeom>
        </p:spPr>
      </p:pic>
      <p:pic>
        <p:nvPicPr>
          <p:cNvPr id="45" name="Image 44" descr="spaghetti_ver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56992" y="4235951"/>
            <a:ext cx="1238608" cy="994766"/>
          </a:xfrm>
          <a:prstGeom prst="rect">
            <a:avLst/>
          </a:prstGeom>
        </p:spPr>
      </p:pic>
      <p:pic>
        <p:nvPicPr>
          <p:cNvPr id="46" name="Image 45" descr="spaghetti_vert_long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13176" y="3515871"/>
            <a:ext cx="1801108" cy="1801108"/>
          </a:xfrm>
          <a:prstGeom prst="rect">
            <a:avLst/>
          </a:prstGeom>
        </p:spPr>
      </p:pic>
      <p:pic>
        <p:nvPicPr>
          <p:cNvPr id="49" name="Image 48" descr="pointillés_gris.png"/>
          <p:cNvPicPr>
            <a:picLocks noChangeAspect="1"/>
          </p:cNvPicPr>
          <p:nvPr/>
        </p:nvPicPr>
        <p:blipFill>
          <a:blip r:embed="rId10" cstate="print"/>
          <a:srcRect t="5892" r="57476"/>
          <a:stretch>
            <a:fillRect/>
          </a:stretch>
        </p:blipFill>
        <p:spPr>
          <a:xfrm>
            <a:off x="93856" y="4091935"/>
            <a:ext cx="3888432" cy="360040"/>
          </a:xfrm>
          <a:prstGeom prst="rect">
            <a:avLst/>
          </a:prstGeom>
        </p:spPr>
      </p:pic>
      <p:pic>
        <p:nvPicPr>
          <p:cNvPr id="50" name="Image 49" descr="pointillés_gris.png"/>
          <p:cNvPicPr>
            <a:picLocks noChangeAspect="1"/>
          </p:cNvPicPr>
          <p:nvPr/>
        </p:nvPicPr>
        <p:blipFill>
          <a:blip r:embed="rId10" cstate="print"/>
          <a:srcRect r="59838" b="37643"/>
          <a:stretch>
            <a:fillRect/>
          </a:stretch>
        </p:blipFill>
        <p:spPr>
          <a:xfrm>
            <a:off x="36512" y="2701240"/>
            <a:ext cx="3672408" cy="238567"/>
          </a:xfrm>
          <a:prstGeom prst="rect">
            <a:avLst/>
          </a:prstGeom>
        </p:spPr>
      </p:pic>
      <p:pic>
        <p:nvPicPr>
          <p:cNvPr id="52" name="Image 51" descr="pointillés_gris.png"/>
          <p:cNvPicPr>
            <a:picLocks noChangeAspect="1"/>
          </p:cNvPicPr>
          <p:nvPr/>
        </p:nvPicPr>
        <p:blipFill>
          <a:blip r:embed="rId10" cstate="print"/>
          <a:srcRect r="79525" b="24714"/>
          <a:stretch>
            <a:fillRect/>
          </a:stretch>
        </p:blipFill>
        <p:spPr>
          <a:xfrm>
            <a:off x="6300192" y="3227839"/>
            <a:ext cx="1872208" cy="288032"/>
          </a:xfrm>
          <a:prstGeom prst="rect">
            <a:avLst/>
          </a:prstGeom>
        </p:spPr>
      </p:pic>
      <p:pic>
        <p:nvPicPr>
          <p:cNvPr id="56" name="Image 55" descr="pointillés_gris.png"/>
          <p:cNvPicPr>
            <a:picLocks noChangeAspect="1"/>
          </p:cNvPicPr>
          <p:nvPr/>
        </p:nvPicPr>
        <p:blipFill>
          <a:blip r:embed="rId10" cstate="print"/>
          <a:srcRect r="4725" b="5892"/>
          <a:stretch>
            <a:fillRect/>
          </a:stretch>
        </p:blipFill>
        <p:spPr>
          <a:xfrm>
            <a:off x="180528" y="5460087"/>
            <a:ext cx="8711952" cy="360040"/>
          </a:xfrm>
          <a:prstGeom prst="rect">
            <a:avLst/>
          </a:prstGeom>
        </p:spPr>
      </p:pic>
      <p:sp>
        <p:nvSpPr>
          <p:cNvPr id="4" name="Ellipse 3"/>
          <p:cNvSpPr/>
          <p:nvPr/>
        </p:nvSpPr>
        <p:spPr>
          <a:xfrm rot="1786843">
            <a:off x="852872" y="2238797"/>
            <a:ext cx="4573451" cy="25099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/>
          <p:cNvSpPr/>
          <p:nvPr/>
        </p:nvSpPr>
        <p:spPr>
          <a:xfrm rot="8279847">
            <a:off x="3044504" y="1989199"/>
            <a:ext cx="5404779" cy="39659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 bwMode="auto">
          <a:xfrm>
            <a:off x="-108520" y="855575"/>
            <a:ext cx="476801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" tIns="45720" rIns="468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R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fr-FR" sz="2400" kern="0" dirty="0" smtClean="0">
                <a:solidFill>
                  <a:srgbClr val="000000"/>
                </a:solidFill>
                <a:latin typeface="Century Gothic" pitchFamily="34" charset="0"/>
              </a:rPr>
              <a:t>C/D </a:t>
            </a:r>
            <a:r>
              <a:rPr lang="fr-FR" sz="2400" kern="0" dirty="0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UHD in MPEG-4</a:t>
            </a:r>
          </a:p>
          <a:p>
            <a:pPr marR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fr-FR" sz="1400" b="1" kern="0" dirty="0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Open </a:t>
            </a:r>
            <a:r>
              <a:rPr lang="fr-FR" sz="1400" kern="0" dirty="0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solution for </a:t>
            </a:r>
            <a:r>
              <a:rPr lang="fr-FR" sz="1400" b="1" kern="0" dirty="0" err="1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event</a:t>
            </a:r>
            <a:r>
              <a:rPr lang="fr-FR" sz="1400" kern="0" dirty="0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 and </a:t>
            </a:r>
            <a:r>
              <a:rPr lang="fr-FR" sz="1400" kern="0" dirty="0" err="1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regular</a:t>
            </a:r>
            <a:r>
              <a:rPr lang="fr-FR" sz="1400" kern="0" dirty="0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 production</a:t>
            </a:r>
          </a:p>
        </p:txBody>
      </p:sp>
      <p:sp>
        <p:nvSpPr>
          <p:cNvPr id="48" name="ZoneTexte 47"/>
          <p:cNvSpPr txBox="1"/>
          <p:nvPr/>
        </p:nvSpPr>
        <p:spPr bwMode="auto">
          <a:xfrm>
            <a:off x="4522096" y="836712"/>
            <a:ext cx="476801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800" tIns="45720" rIns="468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R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fr-FR" sz="2400" kern="0" dirty="0" smtClean="0">
                <a:solidFill>
                  <a:srgbClr val="000000"/>
                </a:solidFill>
                <a:latin typeface="Century Gothic" pitchFamily="34" charset="0"/>
              </a:rPr>
              <a:t>Broadcast </a:t>
            </a:r>
            <a:r>
              <a:rPr lang="fr-FR" sz="2400" kern="0" dirty="0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 UHD in HEVC</a:t>
            </a:r>
          </a:p>
          <a:p>
            <a:pPr marR="0" algn="ctr" defTabSz="91440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fr-FR" sz="1400" kern="0" dirty="0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Bandwidth efficient solutions for </a:t>
            </a:r>
            <a:r>
              <a:rPr lang="fr-FR" sz="1400" b="1" kern="0" dirty="0" err="1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customer</a:t>
            </a:r>
            <a:r>
              <a:rPr lang="fr-FR" sz="1400" b="1" kern="0" dirty="0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 </a:t>
            </a:r>
            <a:r>
              <a:rPr lang="fr-FR" sz="1400" b="1" kern="0" dirty="0" err="1" smtClean="0">
                <a:solidFill>
                  <a:srgbClr val="000000"/>
                </a:solidFill>
                <a:latin typeface="Century Gothic" pitchFamily="34" charset="0"/>
                <a:sym typeface="Wingdings" panose="05000000000000000000" pitchFamily="2" charset="2"/>
              </a:rPr>
              <a:t>reach</a:t>
            </a:r>
            <a:endParaRPr lang="fr-FR" sz="1400" b="1" kern="0" dirty="0" smtClean="0">
              <a:solidFill>
                <a:srgbClr val="000000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45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3 WC matches were produced in 4K</a:t>
            </a:r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sz="quarter" idx="18"/>
          </p:nvPr>
        </p:nvSpPr>
        <p:spPr>
          <a:xfrm>
            <a:off x="179389" y="836712"/>
            <a:ext cx="4320604" cy="5111750"/>
          </a:xfrm>
        </p:spPr>
        <p:txBody>
          <a:bodyPr>
            <a:normAutofit fontScale="85000" lnSpcReduction="10000"/>
          </a:bodyPr>
          <a:lstStyle/>
          <a:p>
            <a:r>
              <a:rPr lang="en-US" sz="2000" dirty="0" smtClean="0"/>
              <a:t>HBS has communicated instructions to FIFA right holders regarding the 4K matches</a:t>
            </a:r>
          </a:p>
          <a:p>
            <a:endParaRPr lang="en-US" sz="2000" dirty="0" smtClean="0"/>
          </a:p>
          <a:p>
            <a:r>
              <a:rPr lang="en-US" sz="2000" dirty="0" smtClean="0"/>
              <a:t>This document was broadly communicated and names ATEME </a:t>
            </a:r>
            <a:r>
              <a:rPr lang="en-US" sz="2000" b="1" dirty="0" err="1" smtClean="0"/>
              <a:t>Kyrion</a:t>
            </a:r>
            <a:r>
              <a:rPr lang="en-US" sz="2000" dirty="0" smtClean="0"/>
              <a:t> </a:t>
            </a:r>
            <a:r>
              <a:rPr lang="en-US" sz="2000" b="1" dirty="0" smtClean="0"/>
              <a:t>DR5000</a:t>
            </a:r>
            <a:r>
              <a:rPr lang="en-US" sz="2000" dirty="0" smtClean="0"/>
              <a:t> as one of two solutions that can be used to receive those feeds</a:t>
            </a:r>
          </a:p>
          <a:p>
            <a:endParaRPr lang="en-US" sz="2000" dirty="0"/>
          </a:p>
          <a:p>
            <a:r>
              <a:rPr lang="en-US" sz="2000" dirty="0"/>
              <a:t>HBS has selected the </a:t>
            </a:r>
            <a:r>
              <a:rPr lang="en-US" sz="2000" b="1" dirty="0"/>
              <a:t>EBU</a:t>
            </a:r>
            <a:r>
              <a:rPr lang="en-US" sz="2000" dirty="0"/>
              <a:t> for the international distribution of all 64 games of the FIFA WC, </a:t>
            </a:r>
            <a:r>
              <a:rPr lang="en-US" sz="2000" u="sng" dirty="0"/>
              <a:t>as well as the 4K production (3 matches</a:t>
            </a:r>
            <a:r>
              <a:rPr lang="en-US" sz="2000" u="sng" dirty="0" smtClean="0"/>
              <a:t>)</a:t>
            </a:r>
          </a:p>
          <a:p>
            <a:endParaRPr lang="en-US" sz="2000" dirty="0"/>
          </a:p>
          <a:p>
            <a:r>
              <a:rPr lang="en-US" sz="2000" dirty="0" smtClean="0"/>
              <a:t>As </a:t>
            </a:r>
            <a:r>
              <a:rPr lang="en-US" sz="2000" dirty="0"/>
              <a:t>a result, </a:t>
            </a:r>
            <a:r>
              <a:rPr lang="en-US" sz="2000" b="1" dirty="0"/>
              <a:t>Broadcasters</a:t>
            </a:r>
            <a:r>
              <a:rPr lang="en-US" sz="2000" dirty="0"/>
              <a:t> around the world have received streams encoded by ATEME, and in many cases </a:t>
            </a:r>
            <a:r>
              <a:rPr lang="en-US" sz="2000" b="1" dirty="0"/>
              <a:t>DR5000</a:t>
            </a:r>
            <a:r>
              <a:rPr lang="en-US" sz="2000" dirty="0"/>
              <a:t> receivers loaned or sold by EBU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80878"/>
            <a:ext cx="3528392" cy="4970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\\Serveur-main\libre-echange\ATEME\icono\LOGOS_EBU_EUROVISION_EURORADIO_EN\EBU_Tagline_logo_eurovision_RGB_Blue-1200DPI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368"/>
          <a:stretch>
            <a:fillRect/>
          </a:stretch>
        </p:blipFill>
        <p:spPr bwMode="auto">
          <a:xfrm>
            <a:off x="1979713" y="5691155"/>
            <a:ext cx="2520280" cy="390870"/>
          </a:xfrm>
          <a:prstGeom prst="rect">
            <a:avLst/>
          </a:prstGeom>
          <a:noFill/>
        </p:spPr>
      </p:pic>
      <p:pic>
        <p:nvPicPr>
          <p:cNvPr id="6" name="Image 5" descr="kyrion_logo.png"/>
          <p:cNvPicPr>
            <a:picLocks noChangeAspect="1"/>
          </p:cNvPicPr>
          <p:nvPr/>
        </p:nvPicPr>
        <p:blipFill>
          <a:blip r:embed="rId4" cstate="print"/>
          <a:srcRect l="4308" r="8517"/>
          <a:stretch>
            <a:fillRect/>
          </a:stretch>
        </p:blipFill>
        <p:spPr>
          <a:xfrm>
            <a:off x="7545285" y="780174"/>
            <a:ext cx="1598715" cy="42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5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Connecteur droit avec flèche 75"/>
          <p:cNvCxnSpPr/>
          <p:nvPr/>
        </p:nvCxnSpPr>
        <p:spPr>
          <a:xfrm flipV="1">
            <a:off x="7571184" y="3068960"/>
            <a:ext cx="0" cy="10440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avec flèche 77"/>
          <p:cNvCxnSpPr/>
          <p:nvPr/>
        </p:nvCxnSpPr>
        <p:spPr>
          <a:xfrm flipV="1">
            <a:off x="7723584" y="3068960"/>
            <a:ext cx="0" cy="10440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avec flèche 78"/>
          <p:cNvCxnSpPr/>
          <p:nvPr/>
        </p:nvCxnSpPr>
        <p:spPr>
          <a:xfrm flipV="1">
            <a:off x="7875984" y="3068960"/>
            <a:ext cx="0" cy="10440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 flipV="1">
            <a:off x="8028384" y="3068960"/>
            <a:ext cx="0" cy="10440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/>
          <p:cNvSpPr/>
          <p:nvPr/>
        </p:nvSpPr>
        <p:spPr>
          <a:xfrm>
            <a:off x="6612556" y="4120335"/>
            <a:ext cx="2362328" cy="17551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4K contribution in H.264 solution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76" b="46120"/>
          <a:stretch/>
        </p:blipFill>
        <p:spPr>
          <a:xfrm>
            <a:off x="647056" y="4301573"/>
            <a:ext cx="2232248" cy="22982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142" y="4129582"/>
            <a:ext cx="2304256" cy="33181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142" y="4411028"/>
            <a:ext cx="2304256" cy="331813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142" y="4699060"/>
            <a:ext cx="2304256" cy="33181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142" y="4987092"/>
            <a:ext cx="2304256" cy="33181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38" b="38510"/>
          <a:stretch/>
        </p:blipFill>
        <p:spPr>
          <a:xfrm rot="16200000">
            <a:off x="2096610" y="4662528"/>
            <a:ext cx="2573503" cy="288032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701916" y="396793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CM5000 -2 HD-10</a:t>
            </a:r>
            <a:endParaRPr lang="en-US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76" b="46120"/>
          <a:stretch/>
        </p:blipFill>
        <p:spPr>
          <a:xfrm>
            <a:off x="636660" y="4877637"/>
            <a:ext cx="2232248" cy="229829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691520" y="454400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CM5000 -2 HD-10</a:t>
            </a:r>
            <a:endParaRPr lang="en-US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2303241" y="2964234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MC3100 Multiplexer</a:t>
            </a:r>
            <a:endParaRPr lang="en-US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6612556" y="3595298"/>
            <a:ext cx="2387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DR5000 1080p50/60</a:t>
            </a:r>
            <a:endParaRPr lang="en-US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0" name="Connecteur droit avec flèche 19"/>
          <p:cNvCxnSpPr/>
          <p:nvPr/>
        </p:nvCxnSpPr>
        <p:spPr>
          <a:xfrm>
            <a:off x="2807345" y="4351144"/>
            <a:ext cx="43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en angle 23"/>
          <p:cNvCxnSpPr>
            <a:endCxn id="14" idx="1"/>
          </p:cNvCxnSpPr>
          <p:nvPr/>
        </p:nvCxnSpPr>
        <p:spPr>
          <a:xfrm rot="16200000" flipH="1">
            <a:off x="-1119637" y="3236255"/>
            <a:ext cx="3162950" cy="349644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en angle 30"/>
          <p:cNvCxnSpPr/>
          <p:nvPr/>
        </p:nvCxnSpPr>
        <p:spPr>
          <a:xfrm rot="16200000" flipH="1">
            <a:off x="-1042796" y="3241817"/>
            <a:ext cx="3091670" cy="267242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en angle 39"/>
          <p:cNvCxnSpPr/>
          <p:nvPr/>
        </p:nvCxnSpPr>
        <p:spPr>
          <a:xfrm rot="16200000" flipH="1">
            <a:off x="-778328" y="2974171"/>
            <a:ext cx="2700000" cy="260488"/>
          </a:xfrm>
          <a:prstGeom prst="bent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en angle 50"/>
          <p:cNvCxnSpPr/>
          <p:nvPr/>
        </p:nvCxnSpPr>
        <p:spPr>
          <a:xfrm rot="16200000" flipH="1">
            <a:off x="-699586" y="3001386"/>
            <a:ext cx="2592000" cy="180000"/>
          </a:xfrm>
          <a:prstGeom prst="bentConnector3">
            <a:avLst>
              <a:gd name="adj1" fmla="val 99917"/>
            </a:avLst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>
            <a:off x="2807296" y="4503544"/>
            <a:ext cx="43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>
            <a:off x="2807296" y="4920320"/>
            <a:ext cx="43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>
            <a:off x="2807296" y="5061336"/>
            <a:ext cx="432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lèche droite 61"/>
          <p:cNvSpPr/>
          <p:nvPr/>
        </p:nvSpPr>
        <p:spPr>
          <a:xfrm>
            <a:off x="3815408" y="4351144"/>
            <a:ext cx="2664296" cy="6414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MPTS</a:t>
            </a:r>
            <a:endParaRPr lang="en-US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4031432" y="409006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IP 80 Mbps</a:t>
            </a:r>
            <a:endParaRPr lang="en-US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5" name="ZoneTexte 64"/>
          <p:cNvSpPr txBox="1"/>
          <p:nvPr/>
        </p:nvSpPr>
        <p:spPr>
          <a:xfrm>
            <a:off x="179512" y="90872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4K Live Uncompressed</a:t>
            </a:r>
            <a:endParaRPr lang="en-US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7" name="ZoneTexte 66"/>
          <p:cNvSpPr txBox="1"/>
          <p:nvPr/>
        </p:nvSpPr>
        <p:spPr>
          <a:xfrm>
            <a:off x="3743400" y="4810142"/>
            <a:ext cx="2736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4x 20Mbps services</a:t>
            </a:r>
            <a:endParaRPr lang="en-US" i="1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8" name="ZoneTexte 67"/>
          <p:cNvSpPr txBox="1"/>
          <p:nvPr/>
        </p:nvSpPr>
        <p:spPr>
          <a:xfrm>
            <a:off x="6726149" y="908720"/>
            <a:ext cx="2160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4K Decoded</a:t>
            </a:r>
            <a:endParaRPr lang="en-US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70" name="ZoneTexte 69"/>
          <p:cNvSpPr txBox="1"/>
          <p:nvPr/>
        </p:nvSpPr>
        <p:spPr>
          <a:xfrm>
            <a:off x="6479702" y="5287487"/>
            <a:ext cx="2736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UHD-Lock</a:t>
            </a:r>
            <a:r>
              <a:rPr lang="en-US" i="1" baseline="300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®</a:t>
            </a:r>
            <a:r>
              <a:rPr lang="en-US" i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Synchronization</a:t>
            </a:r>
          </a:p>
        </p:txBody>
      </p:sp>
      <p:sp>
        <p:nvSpPr>
          <p:cNvPr id="73" name="ZoneTexte 72"/>
          <p:cNvSpPr txBox="1"/>
          <p:nvPr/>
        </p:nvSpPr>
        <p:spPr>
          <a:xfrm>
            <a:off x="461837" y="3411076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4 x 3G  SDI (1080p50/60)  </a:t>
            </a:r>
            <a:r>
              <a:rPr lang="en-US" sz="1200" i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Source - </a:t>
            </a:r>
            <a:r>
              <a:rPr lang="en-US" sz="12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r>
              <a:rPr lang="en-US" sz="1200" i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Synchronized </a:t>
            </a:r>
            <a:endParaRPr lang="en-US" sz="12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74" name="ZoneTexte 73"/>
          <p:cNvSpPr txBox="1"/>
          <p:nvPr/>
        </p:nvSpPr>
        <p:spPr>
          <a:xfrm>
            <a:off x="6739850" y="3336381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4 x 3G  SDI (1080p50/60)</a:t>
            </a:r>
            <a:endParaRPr lang="en-US" sz="20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36" y="1480914"/>
            <a:ext cx="2340572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518" y="1480914"/>
            <a:ext cx="2340572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16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>
          <a:xfrm>
            <a:off x="107504" y="44624"/>
            <a:ext cx="8928992" cy="576262"/>
          </a:xfrm>
        </p:spPr>
        <p:txBody>
          <a:bodyPr tIns="0" bIns="0" anchor="ctr" anchorCtr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en-US" sz="3200" dirty="0"/>
              <a:t>French Open ’14 experiments – </a:t>
            </a:r>
            <a:r>
              <a:rPr lang="en-US" sz="3200" dirty="0" smtClean="0"/>
              <a:t>1/2</a:t>
            </a:r>
            <a:endParaRPr lang="en-US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02" y="3429000"/>
            <a:ext cx="7056784" cy="2685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Espace réservé du contenu 4"/>
          <p:cNvSpPr txBox="1">
            <a:spLocks/>
          </p:cNvSpPr>
          <p:nvPr/>
        </p:nvSpPr>
        <p:spPr>
          <a:xfrm>
            <a:off x="107504" y="908720"/>
            <a:ext cx="9036496" cy="266429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000" dirty="0" smtClean="0">
                <a:latin typeface="Century Gothic" panose="020B0502020202020204" pitchFamily="34" charset="0"/>
              </a:rPr>
              <a:t>France Televisions organized a large-scale HEVC UHDTV broadcast experiment during the French Open ’14</a:t>
            </a:r>
          </a:p>
          <a:p>
            <a:pPr lvl="1"/>
            <a:r>
              <a:rPr lang="en-US" sz="1600" dirty="0" smtClean="0">
                <a:latin typeface="Century Gothic" panose="020B0502020202020204" pitchFamily="34" charset="0"/>
              </a:rPr>
              <a:t>Two weeks </a:t>
            </a:r>
            <a:r>
              <a:rPr lang="en-US" sz="1600" dirty="0">
                <a:latin typeface="Century Gothic" panose="020B0502020202020204" pitchFamily="34" charset="0"/>
              </a:rPr>
              <a:t>broadcast</a:t>
            </a:r>
          </a:p>
          <a:p>
            <a:pPr lvl="1"/>
            <a:r>
              <a:rPr lang="en-US" sz="1600" dirty="0">
                <a:latin typeface="Century Gothic" panose="020B0502020202020204" pitchFamily="34" charset="0"/>
              </a:rPr>
              <a:t>Two days dedicated to </a:t>
            </a:r>
            <a:r>
              <a:rPr lang="en-US" sz="1600" dirty="0" smtClean="0">
                <a:latin typeface="Century Gothic" panose="020B0502020202020204" pitchFamily="34" charset="0"/>
              </a:rPr>
              <a:t>a mix </a:t>
            </a:r>
            <a:r>
              <a:rPr lang="en-US" sz="1600" dirty="0">
                <a:latin typeface="Century Gothic" panose="020B0502020202020204" pitchFamily="34" charset="0"/>
              </a:rPr>
              <a:t>of HD and UHD </a:t>
            </a:r>
            <a:r>
              <a:rPr lang="en-US" sz="1600" dirty="0" smtClean="0">
                <a:latin typeface="Century Gothic" panose="020B0502020202020204" pitchFamily="34" charset="0"/>
              </a:rPr>
              <a:t>production (2 HD &amp; 4 UHD cameras)</a:t>
            </a:r>
            <a:endParaRPr lang="en-US" sz="1600" dirty="0">
              <a:latin typeface="Century Gothic" panose="020B0502020202020204" pitchFamily="34" charset="0"/>
            </a:endParaRPr>
          </a:p>
          <a:p>
            <a:pPr lvl="1">
              <a:spcAft>
                <a:spcPts val="1200"/>
              </a:spcAft>
            </a:pPr>
            <a:r>
              <a:rPr lang="en-US" sz="1600" dirty="0" smtClean="0">
                <a:latin typeface="Century Gothic" panose="020B0502020202020204" pitchFamily="34" charset="0"/>
              </a:rPr>
              <a:t>Using available or “soon-to-be-available” products including cameras, production facilities, encoders, STB, transmission links and TVs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HEVC streams </a:t>
            </a:r>
            <a:r>
              <a:rPr lang="en-US" sz="2000" dirty="0" smtClean="0">
                <a:latin typeface="Century Gothic" panose="020B0502020202020204" pitchFamily="34" charset="0"/>
              </a:rPr>
              <a:t>were made </a:t>
            </a:r>
            <a:r>
              <a:rPr lang="en-US" sz="2000" dirty="0">
                <a:latin typeface="Century Gothic" panose="020B0502020202020204" pitchFamily="34" charset="0"/>
              </a:rPr>
              <a:t>available on satellite, DTT and IP</a:t>
            </a:r>
          </a:p>
          <a:p>
            <a:pPr marL="0" indent="0">
              <a:buFont typeface="Arial" pitchFamily="34" charset="0"/>
              <a:buNone/>
            </a:pPr>
            <a:endParaRPr lang="en-US" sz="2400" dirty="0" smtClean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49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7"/>
          </p:nvPr>
        </p:nvSpPr>
        <p:spPr>
          <a:xfrm>
            <a:off x="107504" y="44624"/>
            <a:ext cx="8964488" cy="584775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sz="3200" dirty="0"/>
              <a:t>French Open ’14 </a:t>
            </a:r>
            <a:r>
              <a:rPr lang="en-US" sz="3200" dirty="0" smtClean="0"/>
              <a:t>experiments – 2/2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925" y="3685609"/>
            <a:ext cx="2753022" cy="1217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66" y="3785866"/>
            <a:ext cx="2123086" cy="1555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020107" y="3717032"/>
            <a:ext cx="1327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Century Gothic" panose="020B0502020202020204" pitchFamily="34" charset="0"/>
              </a:rPr>
              <a:t>4 x 1080p50</a:t>
            </a:r>
          </a:p>
          <a:p>
            <a:pPr algn="ctr"/>
            <a:r>
              <a:rPr lang="en-US" sz="1100" dirty="0" smtClean="0">
                <a:latin typeface="Century Gothic" panose="020B0502020202020204" pitchFamily="34" charset="0"/>
              </a:rPr>
              <a:t>3G-SDI inputs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376747" y="4080952"/>
            <a:ext cx="2520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Century Gothic" panose="020B0502020202020204" pitchFamily="34" charset="0"/>
              </a:rPr>
              <a:t>UHDp50 </a:t>
            </a:r>
          </a:p>
          <a:p>
            <a:pPr algn="ctr"/>
            <a:r>
              <a:rPr lang="en-US" sz="1100" dirty="0" smtClean="0">
                <a:latin typeface="Century Gothic" panose="020B0502020202020204" pitchFamily="34" charset="0"/>
              </a:rPr>
              <a:t>@28Mbps 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524345" y="4523216"/>
            <a:ext cx="25202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Century Gothic" panose="020B0502020202020204" pitchFamily="34" charset="0"/>
              </a:rPr>
              <a:t>Transport Stream  </a:t>
            </a:r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961524" y="1957207"/>
            <a:ext cx="1567697" cy="215444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 algn="ctr"/>
            <a:r>
              <a:rPr lang="fr-FR" sz="800" b="1" dirty="0" smtClean="0">
                <a:solidFill>
                  <a:srgbClr val="000000"/>
                </a:solidFill>
                <a:latin typeface="Century Gothic" pitchFamily="34" charset="0"/>
              </a:rPr>
              <a:t>DVB-S2</a:t>
            </a:r>
            <a:endParaRPr lang="fr-FR" sz="800" b="1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pic>
        <p:nvPicPr>
          <p:cNvPr id="9" name="Image 8" descr="parabole_ic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05833" y="4509834"/>
            <a:ext cx="468045" cy="349407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5658382" y="1629456"/>
            <a:ext cx="2785282" cy="307777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 algn="ctr"/>
            <a:r>
              <a:rPr lang="fr-FR" sz="1400" b="1" dirty="0">
                <a:solidFill>
                  <a:schemeClr val="bg2"/>
                </a:solidFill>
                <a:latin typeface="Century Gothic" pitchFamily="34" charset="0"/>
              </a:rPr>
              <a:t>Eutelsat </a:t>
            </a:r>
            <a:r>
              <a:rPr lang="fr-FR" sz="1400" b="1" dirty="0" smtClean="0">
                <a:solidFill>
                  <a:schemeClr val="bg2"/>
                </a:solidFill>
                <a:latin typeface="Century Gothic" pitchFamily="34" charset="0"/>
              </a:rPr>
              <a:t>5WA</a:t>
            </a:r>
            <a:endParaRPr lang="fr-FR" sz="1400" b="1" dirty="0">
              <a:solidFill>
                <a:schemeClr val="bg2"/>
              </a:solidFill>
              <a:latin typeface="Century Gothic" pitchFamily="34" charset="0"/>
            </a:endParaRPr>
          </a:p>
        </p:txBody>
      </p:sp>
      <p:pic>
        <p:nvPicPr>
          <p:cNvPr id="12" name="Image 11" descr="TITAN_logo_blan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05833" y="3671982"/>
            <a:ext cx="833485" cy="338489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6037602" y="2412763"/>
            <a:ext cx="2078623" cy="430875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 algn="ctr"/>
            <a:r>
              <a:rPr lang="en-US" sz="1100" dirty="0" smtClean="0">
                <a:latin typeface="Century Gothic" panose="020B0502020202020204" pitchFamily="34" charset="0"/>
              </a:rPr>
              <a:t>UHDp50 </a:t>
            </a:r>
            <a:endParaRPr lang="en-US" sz="1100" dirty="0">
              <a:latin typeface="Century Gothic" panose="020B0502020202020204" pitchFamily="34" charset="0"/>
            </a:endParaRPr>
          </a:p>
          <a:p>
            <a:pPr algn="ctr"/>
            <a:r>
              <a:rPr lang="en-US" sz="1100" dirty="0">
                <a:latin typeface="Century Gothic" panose="020B0502020202020204" pitchFamily="34" charset="0"/>
              </a:rPr>
              <a:t>@28Mbps</a:t>
            </a:r>
            <a:endParaRPr lang="fr-FR" sz="1100" dirty="0">
              <a:latin typeface="Century Gothic" panose="020B0502020202020204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453874" y="2099282"/>
            <a:ext cx="17324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err="1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Eutelsat</a:t>
            </a:r>
            <a:r>
              <a:rPr lang="en-US" sz="1400" b="1" dirty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 Teleport </a:t>
            </a:r>
            <a:endParaRPr lang="en-US" sz="1400" b="1" dirty="0">
              <a:solidFill>
                <a:srgbClr val="02A43F"/>
              </a:solidFill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15" name="Image 14" descr="spaghetti_court_multiscree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5533994" y="2370623"/>
            <a:ext cx="532260" cy="360299"/>
          </a:xfrm>
          <a:prstGeom prst="rect">
            <a:avLst/>
          </a:prstGeom>
        </p:spPr>
      </p:pic>
      <p:pic>
        <p:nvPicPr>
          <p:cNvPr id="16" name="Image 15" descr="spaghetti_court_multiscree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flipH="1">
            <a:off x="4381866" y="2370623"/>
            <a:ext cx="510043" cy="360299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038" y="1937233"/>
            <a:ext cx="497665" cy="421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Connecteur droit 17"/>
          <p:cNvCxnSpPr/>
          <p:nvPr/>
        </p:nvCxnSpPr>
        <p:spPr>
          <a:xfrm>
            <a:off x="5101947" y="3180687"/>
            <a:ext cx="0" cy="1375615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 flipH="1">
            <a:off x="5538394" y="2253170"/>
            <a:ext cx="1270077" cy="678966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>
            <a:stCxn id="9" idx="0"/>
          </p:cNvCxnSpPr>
          <p:nvPr/>
        </p:nvCxnSpPr>
        <p:spPr>
          <a:xfrm flipV="1">
            <a:off x="6039856" y="2891956"/>
            <a:ext cx="921668" cy="1617878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>
            <a:stCxn id="13" idx="2"/>
          </p:cNvCxnSpPr>
          <p:nvPr/>
        </p:nvCxnSpPr>
        <p:spPr>
          <a:xfrm flipH="1">
            <a:off x="7055568" y="2843638"/>
            <a:ext cx="21346" cy="1617878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 25" descr="parabole_ic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029938" y="2625128"/>
            <a:ext cx="508456" cy="441672"/>
          </a:xfrm>
          <a:prstGeom prst="rect">
            <a:avLst/>
          </a:prstGeom>
        </p:spPr>
      </p:pic>
      <p:sp>
        <p:nvSpPr>
          <p:cNvPr id="31" name="ZoneTexte 30"/>
          <p:cNvSpPr txBox="1"/>
          <p:nvPr/>
        </p:nvSpPr>
        <p:spPr>
          <a:xfrm>
            <a:off x="4159196" y="3180687"/>
            <a:ext cx="12505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Century Gothic" panose="020B0502020202020204" pitchFamily="34" charset="0"/>
              </a:rPr>
              <a:t>Fiber (IP) </a:t>
            </a:r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4597890" y="4985321"/>
            <a:ext cx="2185673" cy="400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RG Lab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1000" b="1" dirty="0">
              <a:solidFill>
                <a:srgbClr val="02A43F"/>
              </a:solidFill>
              <a:latin typeface="Century Gothic" pitchFamily="34" charset="0"/>
              <a:ea typeface="Calibri" pitchFamily="34" charset="0"/>
              <a:cs typeface="Century Gothic" pitchFamily="34" charset="0"/>
            </a:endParaRPr>
          </a:p>
        </p:txBody>
      </p:sp>
      <p:pic>
        <p:nvPicPr>
          <p:cNvPr id="35" name="Image 34" descr="spaghetti_court_multiscree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flipH="1" flipV="1">
            <a:off x="5193582" y="5050922"/>
            <a:ext cx="268404" cy="189603"/>
          </a:xfrm>
          <a:prstGeom prst="rect">
            <a:avLst/>
          </a:prstGeom>
        </p:spPr>
      </p:pic>
      <p:pic>
        <p:nvPicPr>
          <p:cNvPr id="36" name="Image 35" descr="spaghetti_court_multiscree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flipV="1">
            <a:off x="5894034" y="5062225"/>
            <a:ext cx="268404" cy="189603"/>
          </a:xfrm>
          <a:prstGeom prst="rect">
            <a:avLst/>
          </a:prstGeom>
        </p:spPr>
      </p:pic>
      <p:pic>
        <p:nvPicPr>
          <p:cNvPr id="41" name="Image 40" descr="parabole_ic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9367" y="4523216"/>
            <a:ext cx="468045" cy="349407"/>
          </a:xfrm>
          <a:prstGeom prst="rect">
            <a:avLst/>
          </a:prstGeom>
        </p:spPr>
      </p:pic>
      <p:pic>
        <p:nvPicPr>
          <p:cNvPr id="42" name="Image 41" descr="parabole_ic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5430" y="4490686"/>
            <a:ext cx="468045" cy="349407"/>
          </a:xfrm>
          <a:prstGeom prst="rect">
            <a:avLst/>
          </a:prstGeom>
        </p:spPr>
      </p:pic>
      <p:cxnSp>
        <p:nvCxnSpPr>
          <p:cNvPr id="43" name="Connecteur droit 42"/>
          <p:cNvCxnSpPr/>
          <p:nvPr/>
        </p:nvCxnSpPr>
        <p:spPr>
          <a:xfrm>
            <a:off x="7363703" y="2891956"/>
            <a:ext cx="655749" cy="1533608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1"/>
          <p:cNvSpPr>
            <a:spLocks noChangeArrowheads="1"/>
          </p:cNvSpPr>
          <p:nvPr/>
        </p:nvSpPr>
        <p:spPr bwMode="auto">
          <a:xfrm>
            <a:off x="6012617" y="4985321"/>
            <a:ext cx="2185673" cy="400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Eiffel Tower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Champ-de-Mars </a:t>
            </a:r>
            <a:endParaRPr lang="en-US" sz="1000" b="1" dirty="0">
              <a:solidFill>
                <a:srgbClr val="02A43F"/>
              </a:solidFill>
              <a:latin typeface="Century Gothic" pitchFamily="34" charset="0"/>
              <a:ea typeface="Calibri" pitchFamily="34" charset="0"/>
              <a:cs typeface="Century Gothic" pitchFamily="34" charset="0"/>
            </a:endParaRPr>
          </a:p>
        </p:txBody>
      </p:sp>
      <p:pic>
        <p:nvPicPr>
          <p:cNvPr id="52" name="Image 51" descr="spaghetti_court_multiscree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flipH="1" flipV="1">
            <a:off x="6254074" y="5073714"/>
            <a:ext cx="268404" cy="189603"/>
          </a:xfrm>
          <a:prstGeom prst="rect">
            <a:avLst/>
          </a:prstGeom>
        </p:spPr>
      </p:pic>
      <p:pic>
        <p:nvPicPr>
          <p:cNvPr id="53" name="Image 52" descr="spaghetti_court_multiscree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flipV="1">
            <a:off x="7641854" y="5085017"/>
            <a:ext cx="268404" cy="189603"/>
          </a:xfrm>
          <a:prstGeom prst="rect">
            <a:avLst/>
          </a:prstGeom>
        </p:spPr>
      </p:pic>
      <p:pic>
        <p:nvPicPr>
          <p:cNvPr id="206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903" y="5251828"/>
            <a:ext cx="1099863" cy="87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7313481" y="5002561"/>
            <a:ext cx="2185673" cy="400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Europe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1000" b="1" dirty="0">
              <a:solidFill>
                <a:srgbClr val="02A43F"/>
              </a:solidFill>
              <a:latin typeface="Century Gothic" pitchFamily="34" charset="0"/>
              <a:ea typeface="Calibri" pitchFamily="34" charset="0"/>
              <a:cs typeface="Century Gothic" pitchFamily="34" charset="0"/>
            </a:endParaRPr>
          </a:p>
        </p:txBody>
      </p:sp>
      <p:pic>
        <p:nvPicPr>
          <p:cNvPr id="56" name="Image 55" descr="spaghetti_court_multiscree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flipH="1" flipV="1">
            <a:off x="7910258" y="5096506"/>
            <a:ext cx="268404" cy="189603"/>
          </a:xfrm>
          <a:prstGeom prst="rect">
            <a:avLst/>
          </a:prstGeom>
        </p:spPr>
      </p:pic>
      <p:pic>
        <p:nvPicPr>
          <p:cNvPr id="57" name="Image 56" descr="spaghetti_court_multiscree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flipV="1">
            <a:off x="8610710" y="5107809"/>
            <a:ext cx="268404" cy="189603"/>
          </a:xfrm>
          <a:prstGeom prst="rect">
            <a:avLst/>
          </a:prstGeom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101" y="5550039"/>
            <a:ext cx="604202" cy="33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Image 39" descr="Télé_icon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160094" y="5268919"/>
            <a:ext cx="949964" cy="838245"/>
          </a:xfrm>
          <a:prstGeom prst="rect">
            <a:avLst/>
          </a:prstGeom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261" y="5550039"/>
            <a:ext cx="604202" cy="33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Image 45" descr="Télé_icon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00254" y="5268919"/>
            <a:ext cx="949964" cy="838245"/>
          </a:xfrm>
          <a:prstGeom prst="rect">
            <a:avLst/>
          </a:prstGeom>
        </p:spPr>
      </p:pic>
      <p:sp>
        <p:nvSpPr>
          <p:cNvPr id="47" name="ZoneTexte 46"/>
          <p:cNvSpPr txBox="1"/>
          <p:nvPr/>
        </p:nvSpPr>
        <p:spPr>
          <a:xfrm>
            <a:off x="5265064" y="5988999"/>
            <a:ext cx="803324" cy="200043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 algn="ctr"/>
            <a:r>
              <a:rPr lang="fr-FR" sz="700" dirty="0" smtClean="0">
                <a:latin typeface="Century Gothic" pitchFamily="34" charset="0"/>
              </a:rPr>
              <a:t>UHD </a:t>
            </a:r>
            <a:r>
              <a:rPr lang="fr-FR" sz="700" dirty="0" err="1" smtClean="0">
                <a:latin typeface="Century Gothic" pitchFamily="34" charset="0"/>
              </a:rPr>
              <a:t>TVs</a:t>
            </a:r>
            <a:endParaRPr lang="fr-FR" sz="700" dirty="0">
              <a:latin typeface="Century Gothic" pitchFamily="34" charset="0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6694700" y="6007142"/>
            <a:ext cx="803324" cy="200043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 algn="ctr"/>
            <a:r>
              <a:rPr lang="fr-FR" sz="700" dirty="0" smtClean="0">
                <a:latin typeface="Century Gothic" pitchFamily="34" charset="0"/>
              </a:rPr>
              <a:t>UHD </a:t>
            </a:r>
            <a:r>
              <a:rPr lang="fr-FR" sz="700" dirty="0" err="1" smtClean="0">
                <a:latin typeface="Century Gothic" pitchFamily="34" charset="0"/>
              </a:rPr>
              <a:t>TVs</a:t>
            </a:r>
            <a:endParaRPr lang="fr-FR" sz="700" dirty="0">
              <a:latin typeface="Century Gothic" pitchFamily="34" charset="0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65" y="1308957"/>
            <a:ext cx="2960580" cy="188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74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447328" y="116632"/>
            <a:ext cx="7467600" cy="82782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rPr>
              <a:t>HEVC in Korean UHDTV </a:t>
            </a:r>
            <a:r>
              <a:rPr lang="en-US" sz="320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rPr>
              <a:t>Channel</a:t>
            </a:r>
            <a:endParaRPr lang="en-US" sz="3200" dirty="0">
              <a:solidFill>
                <a:schemeClr val="bg1"/>
              </a:solidFill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124047" y="836712"/>
            <a:ext cx="8867553" cy="4065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Font typeface="Arial" pitchFamily="34" charset="0"/>
            </a:pPr>
            <a:r>
              <a:rPr lang="en-US" sz="1600" dirty="0" err="1">
                <a:latin typeface="Century Gothic" panose="020B0502020202020204" pitchFamily="34" charset="0"/>
              </a:rPr>
              <a:t>Umax</a:t>
            </a:r>
            <a:r>
              <a:rPr lang="en-US" sz="1600" dirty="0">
                <a:latin typeface="Century Gothic" panose="020B0502020202020204" pitchFamily="34" charset="0"/>
              </a:rPr>
              <a:t>, a demonstration cable channel </a:t>
            </a:r>
            <a:r>
              <a:rPr lang="en-US" sz="1600" dirty="0" smtClean="0">
                <a:latin typeface="Century Gothic" panose="020B0502020202020204" pitchFamily="34" charset="0"/>
              </a:rPr>
              <a:t>has been launched, April </a:t>
            </a:r>
            <a:r>
              <a:rPr lang="en-US" sz="1600" dirty="0">
                <a:latin typeface="Century Gothic" panose="020B0502020202020204" pitchFamily="34" charset="0"/>
              </a:rPr>
              <a:t>10, 2014 by </a:t>
            </a:r>
            <a:r>
              <a:rPr lang="en-US" sz="1600" dirty="0" err="1">
                <a:latin typeface="Century Gothic" panose="020B0502020202020204" pitchFamily="34" charset="0"/>
              </a:rPr>
              <a:t>Homechoice</a:t>
            </a:r>
            <a:r>
              <a:rPr lang="en-US" sz="1600" dirty="0">
                <a:latin typeface="Century Gothic" panose="020B0502020202020204" pitchFamily="34" charset="0"/>
              </a:rPr>
              <a:t>, a leading content aggregator in South -Korea</a:t>
            </a:r>
          </a:p>
          <a:p>
            <a:pPr lvl="1" defTabSz="914400">
              <a:buFont typeface="Arial" pitchFamily="34" charset="0"/>
            </a:pPr>
            <a:r>
              <a:rPr lang="en-US" sz="1600" dirty="0" smtClean="0">
                <a:latin typeface="Century Gothic" panose="020B0502020202020204" pitchFamily="34" charset="0"/>
              </a:rPr>
              <a:t>4Kp60 </a:t>
            </a:r>
            <a:r>
              <a:rPr lang="en-US" sz="1600" dirty="0">
                <a:latin typeface="Century Gothic" panose="020B0502020202020204" pitchFamily="34" charset="0"/>
              </a:rPr>
              <a:t>HEVC Main profile, TS @ 32 Mbps, 30.5 Mbps video</a:t>
            </a:r>
          </a:p>
          <a:p>
            <a:pPr lvl="1" defTabSz="914400">
              <a:buFont typeface="Arial" pitchFamily="34" charset="0"/>
            </a:pPr>
            <a:r>
              <a:rPr lang="en-US" sz="1600" dirty="0">
                <a:latin typeface="Century Gothic" panose="020B0502020202020204" pitchFamily="34" charset="0"/>
              </a:rPr>
              <a:t>Dolby stereo audio</a:t>
            </a:r>
          </a:p>
          <a:p>
            <a:pPr lvl="1" defTabSz="914400">
              <a:buFont typeface="Arial" pitchFamily="34" charset="0"/>
            </a:pPr>
            <a:r>
              <a:rPr lang="en-US" sz="1600" dirty="0">
                <a:latin typeface="Century Gothic" panose="020B0502020202020204" pitchFamily="34" charset="0"/>
              </a:rPr>
              <a:t>Running from 6 AM to 2 AM, </a:t>
            </a:r>
          </a:p>
          <a:p>
            <a:pPr marL="457200" lvl="1" indent="0" defTabSz="914400">
              <a:buFont typeface="Arial" pitchFamily="34" charset="0"/>
              <a:buNone/>
            </a:pPr>
            <a:r>
              <a:rPr lang="en-US" sz="1600" dirty="0">
                <a:latin typeface="Century Gothic" panose="020B0502020202020204" pitchFamily="34" charset="0"/>
              </a:rPr>
              <a:t>	with 40 original programs at launch, in loop, </a:t>
            </a:r>
          </a:p>
          <a:p>
            <a:pPr marL="457200" lvl="1" indent="0" defTabSz="914400">
              <a:buFont typeface="Arial" pitchFamily="34" charset="0"/>
              <a:buNone/>
            </a:pPr>
            <a:r>
              <a:rPr lang="en-US" sz="1600" dirty="0">
                <a:latin typeface="Century Gothic" panose="020B0502020202020204" pitchFamily="34" charset="0"/>
              </a:rPr>
              <a:t>	planning to ramp up to 100 programs in 2014</a:t>
            </a:r>
          </a:p>
          <a:p>
            <a:pPr marL="457200" lvl="1" indent="0" defTabSz="914400">
              <a:buFont typeface="Arial" pitchFamily="34" charset="0"/>
              <a:buNone/>
            </a:pPr>
            <a:r>
              <a:rPr lang="en-US" sz="1600" dirty="0">
                <a:latin typeface="Century Gothic" panose="020B0502020202020204" pitchFamily="34" charset="0"/>
              </a:rPr>
              <a:t>	</a:t>
            </a:r>
            <a:r>
              <a:rPr lang="en-US" sz="1600" dirty="0" smtClean="0">
                <a:latin typeface="Century Gothic" panose="020B0502020202020204" pitchFamily="34" charset="0"/>
              </a:rPr>
              <a:t>Mix </a:t>
            </a:r>
            <a:r>
              <a:rPr lang="en-US" sz="1600" dirty="0">
                <a:latin typeface="Century Gothic" panose="020B0502020202020204" pitchFamily="34" charset="0"/>
              </a:rPr>
              <a:t>of films, documentaries, and sports (some up-converted from 30 to 60 fps); </a:t>
            </a:r>
          </a:p>
          <a:p>
            <a:pPr lvl="1" defTabSz="914400">
              <a:buFont typeface="Arial" pitchFamily="34" charset="0"/>
            </a:pPr>
            <a:r>
              <a:rPr lang="en-US" sz="1600" dirty="0">
                <a:latin typeface="Century Gothic" panose="020B0502020202020204" pitchFamily="34" charset="0"/>
              </a:rPr>
              <a:t>Funded &amp; distributed free of charge by all South-Korean MSOs (CJ </a:t>
            </a:r>
            <a:r>
              <a:rPr lang="en-US" sz="1600" dirty="0" err="1">
                <a:latin typeface="Century Gothic" panose="020B0502020202020204" pitchFamily="34" charset="0"/>
              </a:rPr>
              <a:t>Hellovision</a:t>
            </a:r>
            <a:r>
              <a:rPr lang="en-US" sz="1600" dirty="0">
                <a:latin typeface="Century Gothic" panose="020B0502020202020204" pitchFamily="34" charset="0"/>
              </a:rPr>
              <a:t>, C&amp;M, T-Broad, HCN)</a:t>
            </a:r>
          </a:p>
          <a:p>
            <a:pPr defTabSz="914400">
              <a:buFont typeface="Arial" pitchFamily="34" charset="0"/>
            </a:pPr>
            <a:r>
              <a:rPr lang="en-US" sz="1600" dirty="0">
                <a:latin typeface="Century Gothic" panose="020B0502020202020204" pitchFamily="34" charset="0"/>
              </a:rPr>
              <a:t>3 free to air experimental licenses have just been granted to KBS, MBC and SBS</a:t>
            </a:r>
          </a:p>
          <a:p>
            <a:pPr lvl="1" defTabSz="914400">
              <a:buFont typeface="Arial" pitchFamily="34" charset="0"/>
            </a:pPr>
            <a:r>
              <a:rPr lang="en-US" sz="1600" dirty="0">
                <a:latin typeface="Century Gothic" panose="020B0502020202020204" pitchFamily="34" charset="0"/>
              </a:rPr>
              <a:t>Licenses from May to Dec 2014, coverage on metro Seoul (&gt;25% of the population of South-Korea)</a:t>
            </a:r>
          </a:p>
          <a:p>
            <a:pPr lvl="1" defTabSz="914400">
              <a:buFont typeface="Arial" pitchFamily="34" charset="0"/>
            </a:pPr>
            <a:r>
              <a:rPr lang="en-US" sz="1600" dirty="0">
                <a:latin typeface="Century Gothic" panose="020B0502020202020204" pitchFamily="34" charset="0"/>
              </a:rPr>
              <a:t>Planning to experiment live 4KP60 broadcasting using DVB-T2, looking at 25 to 27 Mbps for video</a:t>
            </a:r>
          </a:p>
          <a:p>
            <a:pPr lvl="1" defTabSz="914400">
              <a:buFont typeface="Arial" pitchFamily="34" charset="0"/>
            </a:pPr>
            <a:r>
              <a:rPr lang="en-US" sz="1600" dirty="0">
                <a:latin typeface="Century Gothic" panose="020B0502020202020204" pitchFamily="34" charset="0"/>
              </a:rPr>
              <a:t>South-Korea hosted Asian games in Sept.2014 </a:t>
            </a:r>
            <a:r>
              <a:rPr lang="en-US" sz="1600" dirty="0" smtClean="0">
                <a:latin typeface="Century Gothic" panose="020B0502020202020204" pitchFamily="34" charset="0"/>
              </a:rPr>
              <a:t>was </a:t>
            </a:r>
            <a:r>
              <a:rPr lang="en-US" sz="1600" dirty="0">
                <a:latin typeface="Century Gothic" panose="020B0502020202020204" pitchFamily="34" charset="0"/>
              </a:rPr>
              <a:t>a major highlight for KBS and MBC</a:t>
            </a:r>
          </a:p>
          <a:p>
            <a:pPr lvl="1" defTabSz="914400">
              <a:buFont typeface="Arial" pitchFamily="34" charset="0"/>
            </a:pPr>
            <a:r>
              <a:rPr lang="en-US" sz="1600" dirty="0" err="1">
                <a:latin typeface="Century Gothic" panose="020B0502020202020204" pitchFamily="34" charset="0"/>
              </a:rPr>
              <a:t>Fifa</a:t>
            </a:r>
            <a:r>
              <a:rPr lang="en-US" sz="1600" dirty="0">
                <a:latin typeface="Century Gothic" panose="020B0502020202020204" pitchFamily="34" charset="0"/>
              </a:rPr>
              <a:t> WC for SBS</a:t>
            </a:r>
          </a:p>
          <a:p>
            <a:pPr defTabSz="914400">
              <a:buFont typeface="Arial" pitchFamily="34" charset="0"/>
            </a:pPr>
            <a:r>
              <a:rPr lang="en-US" sz="1600" dirty="0">
                <a:latin typeface="Century Gothic" panose="020B0502020202020204" pitchFamily="34" charset="0"/>
              </a:rPr>
              <a:t>In both cases, viewing is primarily on Samsung and LG HEVC capable UHDTVs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255" y="1993305"/>
            <a:ext cx="1864242" cy="643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079" y="1990220"/>
            <a:ext cx="744279" cy="637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24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200" dirty="0" smtClean="0"/>
              <a:t>UHDTV/HEVC perspectives</a:t>
            </a:r>
            <a:endParaRPr lang="en-US" sz="3200" b="0" dirty="0"/>
          </a:p>
        </p:txBody>
      </p:sp>
      <p:sp>
        <p:nvSpPr>
          <p:cNvPr id="4" name="AutoShape 2" descr="data:image/jpeg;base64,/9j/4AAQSkZJRgABAQAAAQABAAD/2wCEAAkGBxQTDxIUEBQVFhQUGRkWFRUQFRYUFBYXFhcaGxgVFhQdHCkiGBsqHRQYJDEhJSkrLi4yGB80ODMsNyowLi4BCgoKDg0OGxAQGjIkICQsNDQsNzQwLCwsLCwsMC00LCwsNCwsLCwsLCwsLCwsLCwsLCwsLCwsLCwsLCwsLCwsLP/AABEIALcBEwMBEQACEQEDEQH/xAAcAAEAAwEBAQEBAAAAAAAAAAAABQYHBAMCCAH/xABMEAABAwIDAwYJBgoKAwEAAAABAAIDBBEFEiEGBzETIkFRYXEyNHJzgZGxsrMUIzVCYqEVJDNSY4KSwdHwJTZDU3SDoqPCw5O00hf/xAAbAQEAAgMBAQAAAAAAAAAAAAAABAUCAwYBB//EADkRAAIBAwEEBwcDBAIDAQAAAAABAgMEERIFITFxMzRBUYGxwRMiMmGh0fAUkeEjQnKyJGJDUvEV/9oADAMBAAIRAxEAPwDcUAQBAEAQBAEAQBAEAQBAEAQBAEAQBAEAQBAEAQBAEAQBAEAQBAEAQBAEAQBAEAQBAEAQBAEAQBAEAQBAEAQBAEAQBAEAQBAEAQBAEAQBAEAQBAEAQBAEAQBAEAQBAEAQBAEAQBAEAQBAEAQBAEAQBAEAQBAEAQBAEAQBAEAQBAEAQBAEAQBAEAQBAEAQBAEAQEbjeLtpxGXNc7lH5AGWuOa519SOhhW2lSdTOHwRqq1VTxu4s6aCvjmbmjcCOBHAtPU5vEHvWE4Sg8MyhOM+B0rEzCAICj7xsQlimoOSkey7pichIDi1gLczeDhfoOi3Ukmnkl20VKMsruJvZjaNlU3KbNmaOezoI/PZ1t+8cD0E4Sjg01aThyJ1YGoIAgCA+JpQxpc42A4krGc1BapcAVuqxN75YS0lreVYA0G1wTrntxv1cAqipcyqVIYeFqX4/sYNss6uTMIAgP4SgI/8MMMrGNu7McuYWy3sT6eHEKH+tpuooR35eM9hJ/STUHN7sfuSKmEYIAgCAIAgCAIAgCAICF2vdalPlxjQ20zhaLl4psnbOWa/g/IrFPjU0XgSEj82b5wesnN/qUGNzOPbktp2dGpxjjlu/j6ErSbat4Txub9qL5xveW6O9ADlJheRfxLBCqbIn/45Z57n9vIsFBikMw+Zka+3ENPOHe3iPSFKjOMuDK6rb1aPSRa8v34HYsjSEBVN4LrR0x/Tf9MqmWfGXL1RDu3jRz9GVKOudG8PjcWuH1m9XURwI7DopmhNYaIznh5XEtmB7ZseQyptG/gH/wBm49p+oe/Tt6FDq2ko74b19f5JFK7i9093l/BawVDJp/UBnG919pKA/am9xq30eDJ1nwl4FE/CTo3NkY8sew3a5psQf39RHAgkHRbdOdxL0Z3Gr7D7aR1zCwkNqGC72Dg4f3kd/q9Y4g9lidFSk4civuLeVJ57C1rURggPKqqGxsL3mzRxJ/nUrXUqxpxc5vCQbwUvEMaM7+pg8Fv/ACPWfYuZrbR/UT3bkuC9X8/I15yfNPJeWDzrPas6U81If5IPsL2unNgQHDiWKxwjnnXoaNXH0dA7SotzeUrdZm9/d2s30LapWeIrx7Cr1uMvmNjoz8wcP1j9b2KhrX867w9y7vv3+RcUbOFLet77/t3H3hcl6iDyz7jlnbSzXp8/RnlwsUZ8vVFzXSlCEAQBAEAQBAEAQBAEBA7am1GfLj+IFHuuiZYbM6wuT8mZ9UVQHT6lUnSwptkBiG0AaSGDMesnQfxWShksKNk3vk8ERLjEriDexHAt0I7jxCzUccCZG1ppYxknMI3h1sFgZBK0fVnGY/tizvWSt8a049uSvuNhWdbeo6X8t304fQ2TZfF/ldHFUZcnKB123vYtcWnXqu1T6c9cdRxN9a/pbiVHOceqT9SE3lutBTn9N/1SKxsVmUuXqilv3iMX8/RmcVtblGnE8P4q0hTyVNWvp5kS+ZxNyT61IUUiE5yfFmi7p8Tlc6WF7y6NjA5jXa5dbWaeIHZwVVtGnFJSS3lzsqrOWYN7lwNIVUXJmG+x1vkJ+1N7rVJt+0sLD+7wMerqgud2Dh/FTYrCLaEcIse6o/0zSd8nwXrXX6Nmi96GX52n6NVaUAQFc268Wb5we65U+2+rrn9zXU4FEBXKZNJK4TLeaDzjParC0nmtTX/ZGaecGkrszecWMzuZTyuYbOa0kHjYqNeVJU6E5R4pG+2gp1YxlwbM2klLnFziSTxJNyfSuIlOU5apPLOqjFRWEsI/schCRk0eOOSXwF96mHyj7jlZ2Es3EOfoyHeLFCfL1Rfl1pzYQBAEAQBAEAQBAEAQFa3huth7z9uL4jVHuuiZabHWbpcn5MxnGK63MaePhH9yrYo7i2o/3MhVmTgvQEBve6/6Ipv8340in23Rrx8z53t3r9Tw/wBUcu9M2poPPD4cittn/HLl6o5jaTxCPP0Zk00mZxKu0sI52ctTyfC9MS+7ofGZ/Nj3lW7T+CPMuNkfHLkamqYvTKt/DrMoj9qX3WKVareyy2csuXgY2pxblr3V/TNJ3yfBetNfo2Rb3oZfnafo5VpQBAVzbrxZvnB7rlT7b6uuf3NdTgURcoaTuwQ/jMPnGe8pVj1iHNHseJqC7kkkdtD4pN5JUPaHVp8iTZ9PDmZuuJOpCAlNmz+Nw+Ufdcp+zH/yYfnYyJfL+hLl6o0VdmcwEAQBAEAQBAEAQBAEBVt5j7YZKep0R/3WqPddE/ztLbYizeRXyfkzBZHkkk8TqoCPoSWFhHyvTIIAgN73X/RFN/m/GkU+26NePmfO9u9fqeH+qODe2fxOHzw+G9XGzekfL1Ryu1uiXP0ZlCujnggL7uh8Zn82PeVbtP4I8y42R8cuRqapi9Mo39/k6LypfYxS7Xiyy2b8UjHVNLcte6v6ZpO+T4L1pr9GyLe9DL87T9HKtKAICubdeLN84PdcqfbfV1z+5rqcCiLlDSduCeMwecZ7wUqx6xDmj1cUaiu5JJHbQ+KTeSVD2h1afIk2fTw5mbriTqQgJPZrxyHvPulTtmdah+djIt91eX52mjLtDlwgCAIAgCAIAgCAIAgKlvU+iZu+P4jVouejfh5lxsHr0PHyZg6gH0IIAgCA3vdh9EU3+b8aRT7bo14+Z87271+p4f6o4N7nicPnh8N6uNm9I+XqjldrdEufozKFdHPBAX3dD4zP5se8q3afwR5lxsj45cjU1TF6ZRv8/J0XlS+xil2vFlls34pGOqaW5a91f0zSd8nwXrTX6NkW96GX52n6OVaUAQFc268Wb5we65U+2+rrn9zXU4FEXKGk7cF8Zg84z3gpVj1iHNHq4o1FdySSO2h8Um8kqHtDq0+RJs+nhzM3XEnUhASezXjkPefdKnbM61D87GRb7q8vztNGXaHLhAEAQBAEAQBAEAQBAVveDEH4fI0/Wcwet4Wi56NlnseWm7jLuT8jAHtIJB4g2PeFXn0ZNNZR8r09CA+4Yy5waOLiAPSvDGUlFZZ+gN37LYdEBwDpgPRPIFY2/Ro+dbYebuT+Uf8AVEVvYZekiH6W/qikP7lbbOeKj5eqOZ2qs0lz9GZMrs50IDQd0bPnpj1st6nN/wDpVe0n7qRc7JW+TNPVQXhlG/sfN0XlS+xil2vFlls34pGOqaW5bN1Y/pmk75PhPWmv0bIt70MvztP0aq0oAgK5t14s3zg91yp9t9XXP7mupwKIuUNJ24IPxmHzjPeCl2K/5EOaPVxNRXcEkj8eF6WUdbVEv1m2mvkSbPp48zNlxB1IQEpsy38aiP2vax38FYbMX/Jg/n6MiXz/AKEl8vVGirsjmAgCAIAgCAIAgCAIAgK/t0fxJ3lx/EatFz0bLLZXWVyfkzFtpaGz+Vb4LvC7HdfpVcmdzZVsx0Ps4EGsieEBP7M0PO5V3AaM7T0n+f3LFsrr2tu9mvE2XYL6Pj8uf/2JFY2/Ro4ja/W5co/6xOHeR+Rp79M1vXFIrSx+KXL1Rz9/8MefozIJWZXEHoNlep5WTmpR0vB8r0xNL3Xx5ZCOnkiT6XtKqL95XiX+zY6d3yNFVWWxmG+2PM2jHXy9u8RtI9ik23aWFg8OT5GKqeXJdd0sf9Jwu6nEeuKQ/wDFR7h+6Qr5/wBNr87D9CKvKMICv7atvTDyr+priqrbCzQ8fRmFTgUFciaCRwJvz0R/Sxj71OsF/Vi/+yPYmmrtSScOOeLS937wot70E+RItOmjzM4nbZx/niuJqLEmdTF5R5rE9JnZttp4e15P+hys9mrFaHP0ZBveiny9UaAuvObCAIAgCAIAgCAIAgCAre8F1qB5+3H8Rqj3XRMs9jrN0uT8mZi+UEEGxB4g8FV5OsUWnlEPUYO0m7HWHU7X1FZKRNhdNL3kf2mwdoN3uzdg0HpKOR5O6bXurBOUTHyHJAxzyNLRNLsvYbaN9NkjGUuCyQKso01qqSxz/N/gansfQvhoo45RleDI4i4Ns8r3gEjS9nDgrWhBxgkzkdo1oVrmU4PK3fRJehEbzTanp/Pf9Uis7D4pcvVFFf8Awx5+jMxxGC5zN49I/erenLG5lJXp5epHhSUxLgXCwHX09iznLC3GulSbeXwNE3buvUy9kYv2XcLew+pVV8sQXMu7F5m+RoSrCzM13xHn0HlTe41SKHBk+y4S8DFaqHI9zeo6d3R9ynReUXEXlZL1uujy1tJ1ue93+zJb7vao9d5TIN48xl+dpvSglMEBB7W/kWeX/wAHKs2p0S5+jMZGfyMsSOpcjKOl4I/AlcIZZ9P2ysP3qxs1pnT/AMkZrsNHXYG84Md8Wl8lRb7q8+RItOmjzM+qG31HFcdUWrejpovB4sjJK1Ri2zNsmcDP41APtH3HK0sX/wAiC+foyDd9BPl6ovq6w5wIAgCAIAgCAIAgCAICrby3Ww2Q/bi+K1R7romW2xFm8jyfkzKKGOSZ2WFj5DwtG0ut3kaN9KrIwlLckdfVlTpLNSSXPd/9LZhewFVJYzOZC3qJ5ST9lpyj9r0KTC0m/i3FPX23bQ3U05P9l9d/0LZhuwlLHYyB0zv0x5v/AIxZpHeCpULWnHislRW2zc1PhelfLj+73/tgskMLWNDWNDWjg1oAA7gOC3pYKuUpSeZPLPRemJSt6jrUsHnh8ORT9n/HLl6ortpPEI8/RmaiZW2kp9ZctndiJZbPqbxR8Qz+1d3/AJg79ewKBXvIx3Q3v6fyWNCynP3p7l9f4/OBomH0EcLAyFgY0dDek9ZPEntOqq5zlN5k8lrTpxgsRWDpWJmZjvqdY0HlTe41SbftLCx/u8DMaiNjiC8cOm/R2qQm1wLBNrcjVt3Ox72OZV1ILXAHkYjoWhzSM8g6DYmzei+uugjVan9qK25rp+5HxNGUcghAceK0Amjyk2IN2nqI7OkalR7m3VeGl7u7meNZKHXURZJllbZw9RHQQekLla1BwnpqLevz9jU1v3npQu+fg86z2rOg/wCtT/yQ7jRF15uCAgcV2cY+7orMf1fUPo+r3j1Kpu9lwqZlT91/R/bwLG32hOG6e9fX+SpVlO+J2WRpae3ge0HpC52tSqUZaaiw/wA4F1SqQqLVB5OnZ5343D5R9xy37OebqHP0ZqvV/Qny9UaEuxOZCAIAgCAIAgCAIAgCA8K2jjlYWTMa9htdrwHNNjcXB7QvJRUlhmdOrOlLVB4fyPuCBrGhrGhrRwa0BoHcAiSXA8nKU3mTyz0XpiEAQBAVvbnApKyCKOEtBbIHEvJAy5XA2sDc84KVaV40ZOUu4h3tvKvBRj3n1s1shBSAOtykvTI8cPIb9Uff2pXu51d3BdwtrKnR38X3/buLEopMCAIDLd+R5tDbjmltbU6tZwCk23aWNh/cdO7zYLk8lTWt+c0dFC7hH0h7x0v6h9Xv4eVaud0TG5us+5Dh395pKjkAIAgCA4sVw1k7MrtCPBcOLT+8dijXNrCvDTLwfceNZKWykfFWQskGvKMsRwcM3EFc1ChUoXUIT/8AZcmasYeDQV1xuCAIDwq6RkjcsjQ4dvtB6CtVWjCrHTNZRsp1Z05aoPDIGl2aMVVHIxwMbSSQ7whzSLcLHj2KppbKdG5jUg/dXfx4fUsam0FVoOElvf7FlV2VQQBAEAQBAEAQBAEAQBAEAQBAEAQBAEAQBAEBz1NDHI5jpI2PdGc0bntDiw9bSRzT3L1No9UmtyZ0Lw8CAIAgCAIDzlga4tLmtJabtLgCWnrHUVhKEZNOSzjgMHoswEAQBAEAQBAEAQBAEAQBAEAQBAEAQBAEAQBAEAQBAEAQBAEAQBAEAQBAEAQBAEAQBAEAQBAEAQBAeNZUCOJ8juDGucbcbNBJ9i9istI8bwslV2JxytrDy0scLKVwdkyFxlzNdbW5sRo7Ww4KVc0aVL3U3q+hGt6tSp7zSwXBRCUEAQBAEAQBAEAQBAEBTq7bjk8UbQ8je7mN5TlLflGg3yZejN1qZG11Ufa5IkrnFb2eC4qGSyrbX4tUsmpaehA5WZxL3PYXMZG3i53VxJ/Vt0qVb06bjKdTgvMj1qk1KMYcWWUXDdTcgam1rkDjZRu039hRt3O2M9dLM2dsQDGtcOSa5puXW1u4qdd2sKKTjkh2lxKq3qL29wAJPAalQCaVfYnE6qq5aacBkBc5tOzJleWhx5ziezTtN1JuYU6eIx49pHoTnPMpcOwtSjEgICH2txCWCillpmZ5W5MrS1z75ntaea03OhJ9C3UIRnUUZPCNVaUowbit54bE4rPU0vKVcfJyZ3Nyhjo+aLWOVxJ6TqvbmnCnPEHlHlCc5wzNYZPrQbj+IClbO7R1s2JSwTwhkDTLlk5KRt8j7M55OU3GunFTa1ClGkpRe/d2oiUqtSVRxktxdlCJYQBAEAQBAEAQFe25oZZaN/IzmHIHPfZublGCN14zqLXuNexSLacY1FqWTTXjKUHh4K9unw2YU0UxqCYHNka2my81juVIzZ766tceH1lIv5w1uOnfu3+BHsoS0KWd3cR2EzV9dPW08dS6KOOd+aXwntbmc1kUYFvzSTqOA9OyoqNGMZuOW1w9TCDq1ZSinhJ8SfxaCto8ObFTSSVNQ+TLyzmlzmNdc5iCXaCwFz1qPB0qtXVNaVjgbpqrTp4i8vvPOo2PqGxuf+E6rlGtLrl1orgX8C+g9K9VzBvHs1j6h0JpZ1vJ0bIY7LU4Q+aQ/OsbK0vAAJLGktdYaXsR6QsbijGnX0rhuMqFSU6Wp8SC2Qpq7EKRr5q2WKNpc0GLSWU3uXOf0AXygdhW+4dKhPEYJv6I0UFVqwy5YR37N1FTTYs6hnndURui5WN0vht6tb36HAi/QDosK0adSj7WMcPODOk5wq+zk8rGT+VFbVYhiE9PTTmnp6azZJIxeR79QQD0ahw4/VvrewKFOjSU5rLfDuDlOrUcYvCR84phlfQcnNS1FRVszASQTDlHFp4lp4jhbS1rjikKlGtmM4qPcxOFWliUW38jv21xycS0tHREMmqdS9wuY2DpsenRx/VPSsLalDTKpU4L6mdepLMYQ4s56vZCrZGXw4lUumaLgSG8biBwyXNr9t17G5pN4lTWPqYyoVEsqbyTGxOOuraBsrrCTnMfl4Z29IHRcFpt0XWq5oqjU09htoVfa089pkuIYdUtxhkL6jNU54wJ9dHFrS08OgED0K2hOm7fUo+73FXOE/1GM7+80DbDaGfDsPgjLxJVSXbyrhcc3w5LHiec0AHr7LKvt6Ma9VvGIr8wTritKjTS4shKbZ7F5KcVHyx4e5vKNiMkgJBFwCAModbo4Le61tGWjQaVSuHHXqJzdrtZJWQzR1BBliAOcADOxwNiQNMwI17wtF5bqlJOPBm60uHUi1LiiubkvGKnzbfeKk7S+GPMj7O4yPSqx2uxLEJKehl5GKPNYtJbzWENL3PAzEkkWA6x2leRo0qFJTqLLZ66tWtUcIPCR5YnXYjhM8JnqDURSXNnuc8ODbZm3dqx1iLEH18F7CFC5i9McNHk51reS1PKZJ7zsVqYfk1RSTvbDM21m2y5rZmm3a0n9larKnTnqhNb0bbupOGJQe5kztltMWYQ2ohdlfOIxGRxBeA427Q0OWm3oaq+iXBcTbXraaOpdpDsr6tmzstTJPIZnlj2PJGZjDKxgA06Rc/rLdopu6UEty+xq11FbObe/wDk6dlto5hgdRVSuMssZkymTXgGht7dAJusa9CP6hQW5PBlRrS9g5veyu7OxYhiLXyDEeTcHECPlHNJ0BvkZYNbrxseBUis6NB6fZ5NFL2tZateC2bvK+vL5YcQZJZgvHLIwtvZ1i3PYZuIIPHQ8VEu4UcKVN+BJtpVcuNRERsbjtTLjVRDLM90TTPlY4jKMklm9HQFuuKMI28ZJb9xroVZyryi3uOfF9oK2vxJ9JQSclGwuaXNOUnIbPkc8C9r6ADrCyp0aVGkqlRZbMJ1qlWr7Om8I58b/CeFGOV1UZo3Oy2e5z23tfK5rtRcA6g9HQsqX6e5zHThmNR17fEnLKJvb/aWT8G0dTSyOi5ZzScpF7GNxLSewj7lotKEfbShNZwbrmtJUlOLxkhnUGLT0QrPlZa0R52xskexxYxvhHKLFxDc2p6ejgt+u2hU9np7TVpuJQ16uwm93O1M01FVOqCZHUwzBx8JzS1xDSek3Yde1aLy3jCpHTuybrSvKcG5dhWsBqa7E5JD8v5AttZgeWXzX0YxpF2i3E3PDipNWNG3SWjJHpSq123rwWfYmqxGKsfTVzZJIucGzOaS0ObqCJbc5pF+PTZRbmNCUFOnufcSbd1ozcZ713mgKATSP2g8TqfNSe4VnS+OPMwqfA+RB7rPoin75fjPUi+6eXh5Giz6FfnaR+7H8vin+Kd7z1svfhp/4mNrxnzOveLjU0DaWKmeI31MvJmUgHILtGl9B4Y16ge9YWlKM3KUlnCMrqpKKSjuyzwrNiKdsT5a2pqZwxpc8zzODNBroNQOy69jdzbSpxS5I8dtFJucm/E492/0HP3z+4FnedYXgYWnQPxJTdN9Ew+VJ8Ry133Tvw8jZZ9Ejkn/AKzR/wCFPtesl1R/5GL6yuR5bvniPEcVgfpIZeUaDxcwuebj0Paf1gvbv3qVOS4YPLbdUnF8clo2o2hjooOWlDnAuDQ1lszib8ASOgE+hRaNGVWWmJIq1VTjqZR9t6QSYzQGV8kEc0WQSRuyPa8GQ5Q7oN5GA+Up1tLTbzwstP7EO4jqrxbeE0Tc2wrGtc51fXhrQS4mo0AAuSeatKu23hQj+xudql/e/wBzs3dUtOyiJo3yvifI52acAOzWa02AA05ntWF5KcqnvpJ47DK1jCMPc4FE2imazaZrnuDWtkgJc4gNA5NmpJ4BTqKbs8LuZCqtK6TfyO3fQM7KKaMh8Z5Roc0hzbuyFtiONw137Kw2bucovju9TPaG9Ra4HzR7GUr6Zs/4ReI8mY85vN01aRm0I4WSV1UU9Hs957G3g46tbwSO7OgpGyVD6OeWUiMNeJYuTAzEkWPSeYVrvZ1WoqaS3mdpCmsuDyRO5Lxip8233it20vhjzNOzuMiu7L4IyWtlp6id1O5uZocCBme11iy5I14n0KRXquNNTjHJooUk6jjJ4JraDZigpnNbUV8pJBIDWCUgdZsTlv8AfYrTSr1p74wXkb6tClFpSmy9bT4AJcG5Bl3OiiY6IuFnF0TRbToJaCP1lBo1tNfU+17/ABJdalqo6e5bvAyeKtfWQ0FA292SPbfiLSOBa79UF/oVs4KlKdV93l9ysUnVjCkjVd49O2PBJmMFmsELWjqDZYwB6gqqzbdwm/n5MsrtJUGl8vMr+xVeyDAJpJozLGJHtfGLc5ryxp49HOW+5g53KUXh4NNtNRt8tZRG4bsbQ1sPLUs76c3IMUzmSGOx06Q61tdSeK2Tuq1KWmaya4W1KrHVB4Ondpi87MQko3TGaECQAlxe0GM6PYTwaerhqF5e0oOkqiWH9zK0qSVR028o59gf6wVXfU/FWV11WPh5Hlt1mXieWwtQ2mxyoZOQwu5aMF5sMxkDhqesN067jrXt0nUtouO/h5GNu1C4lq+ZO75MTiNJFC17XSGQPytIJDWtcLkDhq4fetGzqctbljdg3X81oUe3JC7YU7mYBhrXCxzg2PEZmSOH3OC3W7TuZtGq4WLaKZdsH+gGf4Q/CKhVesv/AC9SbDoPAp26esENLiUrml4jbG8tba7g1shIF+xTL+OqcI5xn+CHYy0wmzywvZrD8REklNI+lc11uSkcx4AIBDmtvcNuSOPQV7OvXoYUlq+Z5CjRrZcXgbIV89Ji7aNtQZ4S4xmxLmeBmzMBJyEHQ26iEuIQqUPaacMUJzp1vZ5yjYlTlqeNXTiSN8br5Xtc0242cLG3rXsXhpo8aysHNgeEspadkEObIzNbObu5zi43NutxWVWpKpJylxMadNQjpR44JgEVK6d0Wa87zI/OQecSTzdNBzisqlaVTCfYeQpqGcdo2j2fhrYeSqAbA5muYbOabWuD3HgQQlGtKlLVEVaUakcSISm3fQhzeWnqqhjSCIqiXNFpwu0AX7uC3SvJf2xS5LeaVax7W2SOEbIwU3ygQ8oGzghzC+7W3v4Atoed28AtdS4nUxq7DZChCGdPad2AYPHSQNhhzZGkkZzc84knWw6SsKtSVSWqXEzp01COlHw/AYjWir53KhnJjUZMuv1bcdete+1l7P2fYeezjr19pxbQ7IU9XI2R2eOZuglp3ZJLdpsQfVdZ0rmdNYW9dzMKtCNR5e5nJQbBQMlZLNLUVL2G7PlUmdrT1hthf06aLOd5Nx0xSjyMY2sVLU23zJnHsChrIuTqGZm3uCDZzT1td0LRSqzpS1RZtqUo1FiRXf8A85iIyyVVbJH/AHT5hkI6iMvDuspP62XFRSfI0fpI8HJ45ltoKNkMTYomhrGCzWjgB/PSokpOTy+JJjFRWEQW0GxFLVy8rMHh9gC6N+W4HC4II9K30rqpSjpjwNNW2p1HmR3HZyA0baR7c8LQGgPPOFuBzC1j2ha/bT9p7RPebPZRcND4FWdulpM1+VqLdWaP1XyXUv8A/Sq44L6/ci/oKfey3YJgcNLDyVOzK06k3u5xOmZzjxKh1KsqktUiVTpRpx0xODZrY+nonvdAZLvAa7lHBwsDfTQLZWuZ1UlIxpW8KXwnNtHsFS1khkeHxyHwnwkDNbhmaQQT22usqN5UpLC3owq2tOo8vicuDbs6OCRrzykpaQWiYtyAjgcrWi/puFnUvqs1jgYwsqcXniXNQiWVnCNhqWmqflEQfnGawc4Frc975RbTQkBSal3UnDQ+BHhbU4S1riTGOYUyqp3wS5sj8t8hs7muDhY262haadR05KUeJtqU1UjpZz4Ns5BT0zqdgLonlxc2Uh184sQdOGiyqV5znrfExhRjCOlcCsVW6ejc67XzsH5rXMcB3FzSfWSpUdo1Ut6TI7sKed2Sf2Z2RpqLMYGuL3CzpJDmeR1cAANOgDgFHrXM63xG6lbwpfCfOFbHU9PVvqYzJyj85dmcC35x2Z1hbrXs7mc4KD4L0ELeEJua4nntLsRS1r88ocyS1jJEQ1xA4ZgQQe+117Ru6lJYXA8q20Kjy+JG4Vuvo4Xh7uUlsbhspbkuOtrWi/cdFsnf1ZLC3GuFlTi88Sf2k2chrY2Rz58rHZxyZDTexHUdLErRRrypPMTfVoxqLEjop8JYykFM3NyYj5LU87KW5eNuNisHUbnr7c5MlBKOnsOLZvZWCiEogzkS5cwkcHeDe3QPzitla4nVw5dhhSoQpZ09pBYjuso5HlzDLFfXLG5pYO4OaSO69lvhtCrFYeGaZWNNvK3Ers1sRS0T88Qc+S1g+UhxAPHKAAB32utVa7qVVh8DZStoU3lcSyqMSAgCAIAgCAIAgCAIAgCAIAgCAIAgCAIAgCAIAgCAIAgCAIAgCAIAgCAIAgCAIAgCAIAgCAIAgCAIAgCAIAgCAIAgCAIAgCAIAgCAIAgCAIAgCAIAgCAIAgCAIAgCAIAgCAIAgCAIAgCAIAgCAIAgCAIAgCAIAgCAIAgCAIAgCAIAgCAID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DxIUEBQVFhQUGRkWFRUQFRYUFBYXFhcaGxgVFhQdHCkiGBsqHRQYJDEhJSkrLi4yGB80ODMsNyowLi4BCgoKDg0OGxAQGjIkICQsNDQsNzQwLCwsLCwsMC00LCwsNCwsLCwsLCwsLCwsLCwsLCwsLCwsLCwsLCwsLCwsLP/AABEIALcBEwMBEQACEQEDEQH/xAAcAAEAAwEBAQEBAAAAAAAAAAAABQYHBAMCCAH/xABMEAABAwIDAwYJBgoKAwEAAAABAAIDBBEFEiEGBzETIkFRYXEyNHJzgZGxsrMUIzVCYqEVJDNSY4KSwdHwJTZDU3SDoqPCw5O00hf/xAAbAQEAAgMBAQAAAAAAAAAAAAAABAUCAwYBB//EADkRAAIBAwEEBwcDBAIDAQAAAAABAgMEERIFITFxMzRBUYGxwRMiMmGh0fAUkeEjQnKyJGJDUvEV/9oADAMBAAIRAxEAPwDcUAQBAEAQBAEAQBAEAQBAEAQBAEAQBAEAQBAEAQBAEAQBAEAQBAEAQBAEAQBAEAQBAEAQBAEAQBAEAQBAEAQBAEAQBAEAQBAEAQBAEAQBAEAQBAEAQBAEAQBAEAQBAEAQBAEAQBAEAQBAEAQBAEAQBAEAQBAEAQBAEAQBAEAQBAEAQBAEAQBAEAQBAEAQBAEAQEbjeLtpxGXNc7lH5AGWuOa519SOhhW2lSdTOHwRqq1VTxu4s6aCvjmbmjcCOBHAtPU5vEHvWE4Sg8MyhOM+B0rEzCAICj7xsQlimoOSkey7pichIDi1gLczeDhfoOi3Ukmnkl20VKMsruJvZjaNlU3KbNmaOezoI/PZ1t+8cD0E4Sjg01aThyJ1YGoIAgCA+JpQxpc42A4krGc1BapcAVuqxN75YS0lreVYA0G1wTrntxv1cAqipcyqVIYeFqX4/sYNss6uTMIAgP4SgI/8MMMrGNu7McuYWy3sT6eHEKH+tpuooR35eM9hJ/STUHN7sfuSKmEYIAgCAIAgCAIAgCAICF2vdalPlxjQ20zhaLl4psnbOWa/g/IrFPjU0XgSEj82b5wesnN/qUGNzOPbktp2dGpxjjlu/j6ErSbat4Txub9qL5xveW6O9ADlJheRfxLBCqbIn/45Z57n9vIsFBikMw+Zka+3ENPOHe3iPSFKjOMuDK6rb1aPSRa8v34HYsjSEBVN4LrR0x/Tf9MqmWfGXL1RDu3jRz9GVKOudG8PjcWuH1m9XURwI7DopmhNYaIznh5XEtmB7ZseQyptG/gH/wBm49p+oe/Tt6FDq2ko74b19f5JFK7i9093l/BawVDJp/UBnG919pKA/am9xq30eDJ1nwl4FE/CTo3NkY8sew3a5psQf39RHAgkHRbdOdxL0Z3Gr7D7aR1zCwkNqGC72Dg4f3kd/q9Y4g9lidFSk4civuLeVJ57C1rURggPKqqGxsL3mzRxJ/nUrXUqxpxc5vCQbwUvEMaM7+pg8Fv/ACPWfYuZrbR/UT3bkuC9X8/I15yfNPJeWDzrPas6U81If5IPsL2unNgQHDiWKxwjnnXoaNXH0dA7SotzeUrdZm9/d2s30LapWeIrx7Cr1uMvmNjoz8wcP1j9b2KhrX867w9y7vv3+RcUbOFLet77/t3H3hcl6iDyz7jlnbSzXp8/RnlwsUZ8vVFzXSlCEAQBAEAQBAEAQBAEBA7am1GfLj+IFHuuiZYbM6wuT8mZ9UVQHT6lUnSwptkBiG0AaSGDMesnQfxWShksKNk3vk8ERLjEriDexHAt0I7jxCzUccCZG1ppYxknMI3h1sFgZBK0fVnGY/tizvWSt8a049uSvuNhWdbeo6X8t304fQ2TZfF/ldHFUZcnKB123vYtcWnXqu1T6c9cdRxN9a/pbiVHOceqT9SE3lutBTn9N/1SKxsVmUuXqilv3iMX8/RmcVtblGnE8P4q0hTyVNWvp5kS+ZxNyT61IUUiE5yfFmi7p8Tlc6WF7y6NjA5jXa5dbWaeIHZwVVtGnFJSS3lzsqrOWYN7lwNIVUXJmG+x1vkJ+1N7rVJt+0sLD+7wMerqgud2Dh/FTYrCLaEcIse6o/0zSd8nwXrXX6Nmi96GX52n6NVaUAQFc268Wb5we65U+2+rrn9zXU4FEBXKZNJK4TLeaDzjParC0nmtTX/ZGaecGkrszecWMzuZTyuYbOa0kHjYqNeVJU6E5R4pG+2gp1YxlwbM2klLnFziSTxJNyfSuIlOU5apPLOqjFRWEsI/schCRk0eOOSXwF96mHyj7jlZ2Es3EOfoyHeLFCfL1Rfl1pzYQBAEAQBAEAQBAEAQFa3huth7z9uL4jVHuuiZabHWbpcn5MxnGK63MaePhH9yrYo7i2o/3MhVmTgvQEBve6/6Ipv8340in23Rrx8z53t3r9Tw/wBUcu9M2poPPD4cittn/HLl6o5jaTxCPP0Zk00mZxKu0sI52ctTyfC9MS+7ofGZ/Nj3lW7T+CPMuNkfHLkamqYvTKt/DrMoj9qX3WKVareyy2csuXgY2pxblr3V/TNJ3yfBetNfo2Rb3oZfnafo5VpQBAVzbrxZvnB7rlT7b6uuf3NdTgURcoaTuwQ/jMPnGe8pVj1iHNHseJqC7kkkdtD4pN5JUPaHVp8iTZ9PDmZuuJOpCAlNmz+Nw+Ufdcp+zH/yYfnYyJfL+hLl6o0VdmcwEAQBAEAQBAEAQBAEBVt5j7YZKep0R/3WqPddE/ztLbYizeRXyfkzBZHkkk8TqoCPoSWFhHyvTIIAgN73X/RFN/m/GkU+26NePmfO9u9fqeH+qODe2fxOHzw+G9XGzekfL1Ryu1uiXP0ZlCujnggL7uh8Zn82PeVbtP4I8y42R8cuRqapi9Mo39/k6LypfYxS7Xiyy2b8UjHVNLcte6v6ZpO+T4L1pr9GyLe9DL87T9HKtKAICubdeLN84PdcqfbfV1z+5rqcCiLlDSduCeMwecZ7wUqx6xDmj1cUaiu5JJHbQ+KTeSVD2h1afIk2fTw5mbriTqQgJPZrxyHvPulTtmdah+djIt91eX52mjLtDlwgCAIAgCAIAgCAIAgKlvU+iZu+P4jVouejfh5lxsHr0PHyZg6gH0IIAgCA3vdh9EU3+b8aRT7bo14+Z87271+p4f6o4N7nicPnh8N6uNm9I+XqjldrdEufozKFdHPBAX3dD4zP5se8q3afwR5lxsj45cjU1TF6ZRv8/J0XlS+xil2vFlls34pGOqaW5a91f0zSd8nwXrTX6NkW96GX52n6OVaUAQFc268Wb5we65U+2+rrn9zXU4FEXKGk7cF8Zg84z3gpVj1iHNHq4o1FdySSO2h8Um8kqHtDq0+RJs+nhzM3XEnUhASezXjkPefdKnbM61D87GRb7q8vztNGXaHLhAEAQBAEAQBAEAQBAVveDEH4fI0/Wcwet4Wi56NlnseWm7jLuT8jAHtIJB4g2PeFXn0ZNNZR8r09CA+4Yy5waOLiAPSvDGUlFZZ+gN37LYdEBwDpgPRPIFY2/Ro+dbYebuT+Uf8AVEVvYZekiH6W/qikP7lbbOeKj5eqOZ2qs0lz9GZMrs50IDQd0bPnpj1st6nN/wDpVe0n7qRc7JW+TNPVQXhlG/sfN0XlS+xil2vFlls34pGOqaW5bN1Y/pmk75PhPWmv0bIt70MvztP0aq0oAgK5t14s3zg91yp9t9XXP7mupwKIuUNJ24IPxmHzjPeCl2K/5EOaPVxNRXcEkj8eF6WUdbVEv1m2mvkSbPp48zNlxB1IQEpsy38aiP2vax38FYbMX/Jg/n6MiXz/AKEl8vVGirsjmAgCAIAgCAIAgCAIAgK/t0fxJ3lx/EatFz0bLLZXWVyfkzFtpaGz+Vb4LvC7HdfpVcmdzZVsx0Ps4EGsieEBP7M0PO5V3AaM7T0n+f3LFsrr2tu9mvE2XYL6Pj8uf/2JFY2/Ro4ja/W5co/6xOHeR+Rp79M1vXFIrSx+KXL1Rz9/8MefozIJWZXEHoNlep5WTmpR0vB8r0xNL3Xx5ZCOnkiT6XtKqL95XiX+zY6d3yNFVWWxmG+2PM2jHXy9u8RtI9ik23aWFg8OT5GKqeXJdd0sf9Jwu6nEeuKQ/wDFR7h+6Qr5/wBNr87D9CKvKMICv7atvTDyr+priqrbCzQ8fRmFTgUFciaCRwJvz0R/Sxj71OsF/Vi/+yPYmmrtSScOOeLS937wot70E+RItOmjzM4nbZx/niuJqLEmdTF5R5rE9JnZttp4e15P+hys9mrFaHP0ZBveiny9UaAuvObCAIAgCAIAgCAIAgCAre8F1qB5+3H8Rqj3XRMs9jrN0uT8mZi+UEEGxB4g8FV5OsUWnlEPUYO0m7HWHU7X1FZKRNhdNL3kf2mwdoN3uzdg0HpKOR5O6bXurBOUTHyHJAxzyNLRNLsvYbaN9NkjGUuCyQKso01qqSxz/N/gansfQvhoo45RleDI4i4Ns8r3gEjS9nDgrWhBxgkzkdo1oVrmU4PK3fRJehEbzTanp/Pf9Uis7D4pcvVFFf8Awx5+jMxxGC5zN49I/erenLG5lJXp5epHhSUxLgXCwHX09iznLC3GulSbeXwNE3buvUy9kYv2XcLew+pVV8sQXMu7F5m+RoSrCzM13xHn0HlTe41SKHBk+y4S8DFaqHI9zeo6d3R9ynReUXEXlZL1uujy1tJ1ue93+zJb7vao9d5TIN48xl+dpvSglMEBB7W/kWeX/wAHKs2p0S5+jMZGfyMsSOpcjKOl4I/AlcIZZ9P2ysP3qxs1pnT/AMkZrsNHXYG84Md8Wl8lRb7q8+RItOmjzM+qG31HFcdUWrejpovB4sjJK1Ri2zNsmcDP41APtH3HK0sX/wAiC+foyDd9BPl6ovq6w5wIAgCAIAgCAIAgCAICrby3Ww2Q/bi+K1R7romW2xFm8jyfkzKKGOSZ2WFj5DwtG0ut3kaN9KrIwlLckdfVlTpLNSSXPd/9LZhewFVJYzOZC3qJ5ST9lpyj9r0KTC0m/i3FPX23bQ3U05P9l9d/0LZhuwlLHYyB0zv0x5v/AIxZpHeCpULWnHislRW2zc1PhelfLj+73/tgskMLWNDWNDWjg1oAA7gOC3pYKuUpSeZPLPRemJSt6jrUsHnh8ORT9n/HLl6ortpPEI8/RmaiZW2kp9ZctndiJZbPqbxR8Qz+1d3/AJg79ewKBXvIx3Q3v6fyWNCynP3p7l9f4/OBomH0EcLAyFgY0dDek9ZPEntOqq5zlN5k8lrTpxgsRWDpWJmZjvqdY0HlTe41SbftLCx/u8DMaiNjiC8cOm/R2qQm1wLBNrcjVt3Ox72OZV1ILXAHkYjoWhzSM8g6DYmzei+uugjVan9qK25rp+5HxNGUcghAceK0Amjyk2IN2nqI7OkalR7m3VeGl7u7meNZKHXURZJllbZw9RHQQekLla1BwnpqLevz9jU1v3npQu+fg86z2rOg/wCtT/yQ7jRF15uCAgcV2cY+7orMf1fUPo+r3j1Kpu9lwqZlT91/R/bwLG32hOG6e9fX+SpVlO+J2WRpae3ge0HpC52tSqUZaaiw/wA4F1SqQqLVB5OnZ5343D5R9xy37OebqHP0ZqvV/Qny9UaEuxOZCAIAgCAIAgCAIAgCA8K2jjlYWTMa9htdrwHNNjcXB7QvJRUlhmdOrOlLVB4fyPuCBrGhrGhrRwa0BoHcAiSXA8nKU3mTyz0XpiEAQBAVvbnApKyCKOEtBbIHEvJAy5XA2sDc84KVaV40ZOUu4h3tvKvBRj3n1s1shBSAOtykvTI8cPIb9Uff2pXu51d3BdwtrKnR38X3/buLEopMCAIDLd+R5tDbjmltbU6tZwCk23aWNh/cdO7zYLk8lTWt+c0dFC7hH0h7x0v6h9Xv4eVaud0TG5us+5Dh395pKjkAIAgCA4sVw1k7MrtCPBcOLT+8dijXNrCvDTLwfceNZKWykfFWQskGvKMsRwcM3EFc1ChUoXUIT/8AZcmasYeDQV1xuCAIDwq6RkjcsjQ4dvtB6CtVWjCrHTNZRsp1Z05aoPDIGl2aMVVHIxwMbSSQ7whzSLcLHj2KppbKdG5jUg/dXfx4fUsam0FVoOElvf7FlV2VQQBAEAQBAEAQBAEAQBAEAQBAEAQBAEAQBAEBz1NDHI5jpI2PdGc0bntDiw9bSRzT3L1No9UmtyZ0Lw8CAIAgCAIDzlga4tLmtJabtLgCWnrHUVhKEZNOSzjgMHoswEAQBAEAQBAEAQBAEAQBAEAQBAEAQBAEAQBAEAQBAEAQBAEAQBAEAQBAEAQBAEAQBAEAQBAEAQBAeNZUCOJ8juDGucbcbNBJ9i9istI8bwslV2JxytrDy0scLKVwdkyFxlzNdbW5sRo7Ww4KVc0aVL3U3q+hGt6tSp7zSwXBRCUEAQBAEAQBAEAQBAEBTq7bjk8UbQ8je7mN5TlLflGg3yZejN1qZG11Ufa5IkrnFb2eC4qGSyrbX4tUsmpaehA5WZxL3PYXMZG3i53VxJ/Vt0qVb06bjKdTgvMj1qk1KMYcWWUXDdTcgam1rkDjZRu039hRt3O2M9dLM2dsQDGtcOSa5puXW1u4qdd2sKKTjkh2lxKq3qL29wAJPAalQCaVfYnE6qq5aacBkBc5tOzJleWhx5ziezTtN1JuYU6eIx49pHoTnPMpcOwtSjEgICH2txCWCillpmZ5W5MrS1z75ntaea03OhJ9C3UIRnUUZPCNVaUowbit54bE4rPU0vKVcfJyZ3Nyhjo+aLWOVxJ6TqvbmnCnPEHlHlCc5wzNYZPrQbj+IClbO7R1s2JSwTwhkDTLlk5KRt8j7M55OU3GunFTa1ClGkpRe/d2oiUqtSVRxktxdlCJYQBAEAQBAEAQFe25oZZaN/IzmHIHPfZublGCN14zqLXuNexSLacY1FqWTTXjKUHh4K9unw2YU0UxqCYHNka2my81juVIzZ766tceH1lIv5w1uOnfu3+BHsoS0KWd3cR2EzV9dPW08dS6KOOd+aXwntbmc1kUYFvzSTqOA9OyoqNGMZuOW1w9TCDq1ZSinhJ8SfxaCto8ObFTSSVNQ+TLyzmlzmNdc5iCXaCwFz1qPB0qtXVNaVjgbpqrTp4i8vvPOo2PqGxuf+E6rlGtLrl1orgX8C+g9K9VzBvHs1j6h0JpZ1vJ0bIY7LU4Q+aQ/OsbK0vAAJLGktdYaXsR6QsbijGnX0rhuMqFSU6Wp8SC2Qpq7EKRr5q2WKNpc0GLSWU3uXOf0AXygdhW+4dKhPEYJv6I0UFVqwy5YR37N1FTTYs6hnndURui5WN0vht6tb36HAi/QDosK0adSj7WMcPODOk5wq+zk8rGT+VFbVYhiE9PTTmnp6azZJIxeR79QQD0ahw4/VvrewKFOjSU5rLfDuDlOrUcYvCR84phlfQcnNS1FRVszASQTDlHFp4lp4jhbS1rjikKlGtmM4qPcxOFWliUW38jv21xycS0tHREMmqdS9wuY2DpsenRx/VPSsLalDTKpU4L6mdepLMYQ4s56vZCrZGXw4lUumaLgSG8biBwyXNr9t17G5pN4lTWPqYyoVEsqbyTGxOOuraBsrrCTnMfl4Z29IHRcFpt0XWq5oqjU09htoVfa089pkuIYdUtxhkL6jNU54wJ9dHFrS08OgED0K2hOm7fUo+73FXOE/1GM7+80DbDaGfDsPgjLxJVSXbyrhcc3w5LHiec0AHr7LKvt6Ma9VvGIr8wTritKjTS4shKbZ7F5KcVHyx4e5vKNiMkgJBFwCAModbo4Le61tGWjQaVSuHHXqJzdrtZJWQzR1BBliAOcADOxwNiQNMwI17wtF5bqlJOPBm60uHUi1LiiubkvGKnzbfeKk7S+GPMj7O4yPSqx2uxLEJKehl5GKPNYtJbzWENL3PAzEkkWA6x2leRo0qFJTqLLZ66tWtUcIPCR5YnXYjhM8JnqDURSXNnuc8ODbZm3dqx1iLEH18F7CFC5i9McNHk51reS1PKZJ7zsVqYfk1RSTvbDM21m2y5rZmm3a0n9larKnTnqhNb0bbupOGJQe5kztltMWYQ2ohdlfOIxGRxBeA427Q0OWm3oaq+iXBcTbXraaOpdpDsr6tmzstTJPIZnlj2PJGZjDKxgA06Rc/rLdopu6UEty+xq11FbObe/wDk6dlto5hgdRVSuMssZkymTXgGht7dAJusa9CP6hQW5PBlRrS9g5veyu7OxYhiLXyDEeTcHECPlHNJ0BvkZYNbrxseBUis6NB6fZ5NFL2tZateC2bvK+vL5YcQZJZgvHLIwtvZ1i3PYZuIIPHQ8VEu4UcKVN+BJtpVcuNRERsbjtTLjVRDLM90TTPlY4jKMklm9HQFuuKMI28ZJb9xroVZyryi3uOfF9oK2vxJ9JQSclGwuaXNOUnIbPkc8C9r6ADrCyp0aVGkqlRZbMJ1qlWr7Om8I58b/CeFGOV1UZo3Oy2e5z23tfK5rtRcA6g9HQsqX6e5zHThmNR17fEnLKJvb/aWT8G0dTSyOi5ZzScpF7GNxLSewj7lotKEfbShNZwbrmtJUlOLxkhnUGLT0QrPlZa0R52xskexxYxvhHKLFxDc2p6ejgt+u2hU9np7TVpuJQ16uwm93O1M01FVOqCZHUwzBx8JzS1xDSek3Yde1aLy3jCpHTuybrSvKcG5dhWsBqa7E5JD8v5AttZgeWXzX0YxpF2i3E3PDipNWNG3SWjJHpSq123rwWfYmqxGKsfTVzZJIucGzOaS0ObqCJbc5pF+PTZRbmNCUFOnufcSbd1ozcZ713mgKATSP2g8TqfNSe4VnS+OPMwqfA+RB7rPoin75fjPUi+6eXh5Giz6FfnaR+7H8vin+Kd7z1svfhp/4mNrxnzOveLjU0DaWKmeI31MvJmUgHILtGl9B4Y16ge9YWlKM3KUlnCMrqpKKSjuyzwrNiKdsT5a2pqZwxpc8zzODNBroNQOy69jdzbSpxS5I8dtFJucm/E492/0HP3z+4FnedYXgYWnQPxJTdN9Ew+VJ8Ry133Tvw8jZZ9Ejkn/AKzR/wCFPtesl1R/5GL6yuR5bvniPEcVgfpIZeUaDxcwuebj0Paf1gvbv3qVOS4YPLbdUnF8clo2o2hjooOWlDnAuDQ1lszib8ASOgE+hRaNGVWWmJIq1VTjqZR9t6QSYzQGV8kEc0WQSRuyPa8GQ5Q7oN5GA+Up1tLTbzwstP7EO4jqrxbeE0Tc2wrGtc51fXhrQS4mo0AAuSeatKu23hQj+xudql/e/wBzs3dUtOyiJo3yvifI52acAOzWa02AA05ntWF5KcqnvpJ47DK1jCMPc4FE2imazaZrnuDWtkgJc4gNA5NmpJ4BTqKbs8LuZCqtK6TfyO3fQM7KKaMh8Z5Roc0hzbuyFtiONw137Kw2bucovju9TPaG9Ra4HzR7GUr6Zs/4ReI8mY85vN01aRm0I4WSV1UU9Hs957G3g46tbwSO7OgpGyVD6OeWUiMNeJYuTAzEkWPSeYVrvZ1WoqaS3mdpCmsuDyRO5Lxip8233it20vhjzNOzuMiu7L4IyWtlp6id1O5uZocCBme11iy5I14n0KRXquNNTjHJooUk6jjJ4JraDZigpnNbUV8pJBIDWCUgdZsTlv8AfYrTSr1p74wXkb6tClFpSmy9bT4AJcG5Bl3OiiY6IuFnF0TRbToJaCP1lBo1tNfU+17/ABJdalqo6e5bvAyeKtfWQ0FA292SPbfiLSOBa79UF/oVs4KlKdV93l9ysUnVjCkjVd49O2PBJmMFmsELWjqDZYwB6gqqzbdwm/n5MsrtJUGl8vMr+xVeyDAJpJozLGJHtfGLc5ryxp49HOW+5g53KUXh4NNtNRt8tZRG4bsbQ1sPLUs76c3IMUzmSGOx06Q61tdSeK2Tuq1KWmaya4W1KrHVB4Ondpi87MQko3TGaECQAlxe0GM6PYTwaerhqF5e0oOkqiWH9zK0qSVR028o59gf6wVXfU/FWV11WPh5Hlt1mXieWwtQ2mxyoZOQwu5aMF5sMxkDhqesN067jrXt0nUtouO/h5GNu1C4lq+ZO75MTiNJFC17XSGQPytIJDWtcLkDhq4fetGzqctbljdg3X81oUe3JC7YU7mYBhrXCxzg2PEZmSOH3OC3W7TuZtGq4WLaKZdsH+gGf4Q/CKhVesv/AC9SbDoPAp26esENLiUrml4jbG8tba7g1shIF+xTL+OqcI5xn+CHYy0wmzywvZrD8REklNI+lc11uSkcx4AIBDmtvcNuSOPQV7OvXoYUlq+Z5CjRrZcXgbIV89Ji7aNtQZ4S4xmxLmeBmzMBJyEHQ26iEuIQqUPaacMUJzp1vZ5yjYlTlqeNXTiSN8br5Xtc0242cLG3rXsXhpo8aysHNgeEspadkEObIzNbObu5zi43NutxWVWpKpJylxMadNQjpR44JgEVK6d0Wa87zI/OQecSTzdNBzisqlaVTCfYeQpqGcdo2j2fhrYeSqAbA5muYbOabWuD3HgQQlGtKlLVEVaUakcSISm3fQhzeWnqqhjSCIqiXNFpwu0AX7uC3SvJf2xS5LeaVax7W2SOEbIwU3ygQ8oGzghzC+7W3v4Atoed28AtdS4nUxq7DZChCGdPad2AYPHSQNhhzZGkkZzc84knWw6SsKtSVSWqXEzp01COlHw/AYjWir53KhnJjUZMuv1bcdete+1l7P2fYeezjr19pxbQ7IU9XI2R2eOZuglp3ZJLdpsQfVdZ0rmdNYW9dzMKtCNR5e5nJQbBQMlZLNLUVL2G7PlUmdrT1hthf06aLOd5Nx0xSjyMY2sVLU23zJnHsChrIuTqGZm3uCDZzT1td0LRSqzpS1RZtqUo1FiRXf8A85iIyyVVbJH/AHT5hkI6iMvDuspP62XFRSfI0fpI8HJ45ltoKNkMTYomhrGCzWjgB/PSokpOTy+JJjFRWEQW0GxFLVy8rMHh9gC6N+W4HC4II9K30rqpSjpjwNNW2p1HmR3HZyA0baR7c8LQGgPPOFuBzC1j2ha/bT9p7RPebPZRcND4FWdulpM1+VqLdWaP1XyXUv8A/Sq44L6/ci/oKfey3YJgcNLDyVOzK06k3u5xOmZzjxKh1KsqktUiVTpRpx0xODZrY+nonvdAZLvAa7lHBwsDfTQLZWuZ1UlIxpW8KXwnNtHsFS1khkeHxyHwnwkDNbhmaQQT22usqN5UpLC3owq2tOo8vicuDbs6OCRrzykpaQWiYtyAjgcrWi/puFnUvqs1jgYwsqcXniXNQiWVnCNhqWmqflEQfnGawc4Frc975RbTQkBSal3UnDQ+BHhbU4S1riTGOYUyqp3wS5sj8t8hs7muDhY262haadR05KUeJtqU1UjpZz4Ns5BT0zqdgLonlxc2Uh184sQdOGiyqV5znrfExhRjCOlcCsVW6ejc67XzsH5rXMcB3FzSfWSpUdo1Ut6TI7sKed2Sf2Z2RpqLMYGuL3CzpJDmeR1cAANOgDgFHrXM63xG6lbwpfCfOFbHU9PVvqYzJyj85dmcC35x2Z1hbrXs7mc4KD4L0ELeEJua4nntLsRS1r88ocyS1jJEQ1xA4ZgQQe+117Ru6lJYXA8q20Kjy+JG4Vuvo4Xh7uUlsbhspbkuOtrWi/cdFsnf1ZLC3GuFlTi88Sf2k2chrY2Rz58rHZxyZDTexHUdLErRRrypPMTfVoxqLEjop8JYykFM3NyYj5LU87KW5eNuNisHUbnr7c5MlBKOnsOLZvZWCiEogzkS5cwkcHeDe3QPzitla4nVw5dhhSoQpZ09pBYjuso5HlzDLFfXLG5pYO4OaSO69lvhtCrFYeGaZWNNvK3Ers1sRS0T88Qc+S1g+UhxAPHKAAB32utVa7qVVh8DZStoU3lcSyqMSAgCAIAgCAIAgCAIAgCAIAgCAIAgCAIAgCAIAgCAIAgCAIAgCAIAgCAIAgCAIAgCAIAgCAIAgCAIAgCAIAgCAIAgCAIAgCAIAgCAIAgCAIAgCAIAgCAIAgCAIAgCAIAgCAIAgCAIAgCAIAgCAIAgCAIAgCAIAgCAIAgCAIAgCAIAgCAID//Z"/>
          <p:cNvSpPr>
            <a:spLocks noChangeAspect="1" noChangeArrowheads="1"/>
          </p:cNvSpPr>
          <p:nvPr/>
        </p:nvSpPr>
        <p:spPr bwMode="auto">
          <a:xfrm>
            <a:off x="307975" y="-6778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6" descr="data:image/jpeg;base64,/9j/4AAQSkZJRgABAQAAAQABAAD/2wCEAAkGBxQTDxIUEBQVFhQUGRkWFRUQFRYUFBYXFhcaGxgVFhQdHCkiGBsqHRQYJDEhJSkrLi4yGB80ODMsNyowLi4BCgoKDg0OGxAQGjIkICQsNDQsNzQwLCwsLCwsMC00LCwsNCwsLCwsLCwsLCwsLCwsLCwsLCwsLCwsLCwsLCwsLP/AABEIALcBEwMBEQACEQEDEQH/xAAcAAEAAwEBAQEBAAAAAAAAAAAABQYHBAMCCAH/xABMEAABAwIDAwYJBgoKAwEAAAABAAIDBBEFEiEGBzETIkFRYXEyNHJzgZGxsrMUIzVCYqEVJDNSY4KSwdHwJTZDU3SDoqPCw5O00hf/xAAbAQEAAgMBAQAAAAAAAAAAAAAABAUCAwYBB//EADkRAAIBAwEEBwcDBAIDAQAAAAABAgMEERIFITFxMzRBUYGxwRMiMmGh0fAUkeEjQnKyJGJDUvEV/9oADAMBAAIRAxEAPwDcUAQBAEAQBAEAQBAEAQBAEAQBAEAQBAEAQBAEAQBAEAQBAEAQBAEAQBAEAQBAEAQBAEAQBAEAQBAEAQBAEAQBAEAQBAEAQBAEAQBAEAQBAEAQBAEAQBAEAQBAEAQBAEAQBAEAQBAEAQBAEAQBAEAQBAEAQBAEAQBAEAQBAEAQBAEAQBAEAQBAEAQBAEAQBAEAQEbjeLtpxGXNc7lH5AGWuOa519SOhhW2lSdTOHwRqq1VTxu4s6aCvjmbmjcCOBHAtPU5vEHvWE4Sg8MyhOM+B0rEzCAICj7xsQlimoOSkey7pichIDi1gLczeDhfoOi3Ukmnkl20VKMsruJvZjaNlU3KbNmaOezoI/PZ1t+8cD0E4Sjg01aThyJ1YGoIAgCA+JpQxpc42A4krGc1BapcAVuqxN75YS0lreVYA0G1wTrntxv1cAqipcyqVIYeFqX4/sYNss6uTMIAgP4SgI/8MMMrGNu7McuYWy3sT6eHEKH+tpuooR35eM9hJ/STUHN7sfuSKmEYIAgCAIAgCAIAgCAICF2vdalPlxjQ20zhaLl4psnbOWa/g/IrFPjU0XgSEj82b5wesnN/qUGNzOPbktp2dGpxjjlu/j6ErSbat4Txub9qL5xveW6O9ADlJheRfxLBCqbIn/45Z57n9vIsFBikMw+Zka+3ENPOHe3iPSFKjOMuDK6rb1aPSRa8v34HYsjSEBVN4LrR0x/Tf9MqmWfGXL1RDu3jRz9GVKOudG8PjcWuH1m9XURwI7DopmhNYaIznh5XEtmB7ZseQyptG/gH/wBm49p+oe/Tt6FDq2ko74b19f5JFK7i9093l/BawVDJp/UBnG919pKA/am9xq30eDJ1nwl4FE/CTo3NkY8sew3a5psQf39RHAgkHRbdOdxL0Z3Gr7D7aR1zCwkNqGC72Dg4f3kd/q9Y4g9lidFSk4civuLeVJ57C1rURggPKqqGxsL3mzRxJ/nUrXUqxpxc5vCQbwUvEMaM7+pg8Fv/ACPWfYuZrbR/UT3bkuC9X8/I15yfNPJeWDzrPas6U81If5IPsL2unNgQHDiWKxwjnnXoaNXH0dA7SotzeUrdZm9/d2s30LapWeIrx7Cr1uMvmNjoz8wcP1j9b2KhrX867w9y7vv3+RcUbOFLet77/t3H3hcl6iDyz7jlnbSzXp8/RnlwsUZ8vVFzXSlCEAQBAEAQBAEAQBAEBA7am1GfLj+IFHuuiZYbM6wuT8mZ9UVQHT6lUnSwptkBiG0AaSGDMesnQfxWShksKNk3vk8ERLjEriDexHAt0I7jxCzUccCZG1ppYxknMI3h1sFgZBK0fVnGY/tizvWSt8a049uSvuNhWdbeo6X8t304fQ2TZfF/ldHFUZcnKB123vYtcWnXqu1T6c9cdRxN9a/pbiVHOceqT9SE3lutBTn9N/1SKxsVmUuXqilv3iMX8/RmcVtblGnE8P4q0hTyVNWvp5kS+ZxNyT61IUUiE5yfFmi7p8Tlc6WF7y6NjA5jXa5dbWaeIHZwVVtGnFJSS3lzsqrOWYN7lwNIVUXJmG+x1vkJ+1N7rVJt+0sLD+7wMerqgud2Dh/FTYrCLaEcIse6o/0zSd8nwXrXX6Nmi96GX52n6NVaUAQFc268Wb5we65U+2+rrn9zXU4FEBXKZNJK4TLeaDzjParC0nmtTX/ZGaecGkrszecWMzuZTyuYbOa0kHjYqNeVJU6E5R4pG+2gp1YxlwbM2klLnFziSTxJNyfSuIlOU5apPLOqjFRWEsI/schCRk0eOOSXwF96mHyj7jlZ2Es3EOfoyHeLFCfL1Rfl1pzYQBAEAQBAEAQBAEAQFa3huth7z9uL4jVHuuiZabHWbpcn5MxnGK63MaePhH9yrYo7i2o/3MhVmTgvQEBve6/6Ipv8340in23Rrx8z53t3r9Tw/wBUcu9M2poPPD4cittn/HLl6o5jaTxCPP0Zk00mZxKu0sI52ctTyfC9MS+7ofGZ/Nj3lW7T+CPMuNkfHLkamqYvTKt/DrMoj9qX3WKVareyy2csuXgY2pxblr3V/TNJ3yfBetNfo2Rb3oZfnafo5VpQBAVzbrxZvnB7rlT7b6uuf3NdTgURcoaTuwQ/jMPnGe8pVj1iHNHseJqC7kkkdtD4pN5JUPaHVp8iTZ9PDmZuuJOpCAlNmz+Nw+Ufdcp+zH/yYfnYyJfL+hLl6o0VdmcwEAQBAEAQBAEAQBAEBVt5j7YZKep0R/3WqPddE/ztLbYizeRXyfkzBZHkkk8TqoCPoSWFhHyvTIIAgN73X/RFN/m/GkU+26NePmfO9u9fqeH+qODe2fxOHzw+G9XGzekfL1Ryu1uiXP0ZlCujnggL7uh8Zn82PeVbtP4I8y42R8cuRqapi9Mo39/k6LypfYxS7Xiyy2b8UjHVNLcte6v6ZpO+T4L1pr9GyLe9DL87T9HKtKAICubdeLN84PdcqfbfV1z+5rqcCiLlDSduCeMwecZ7wUqx6xDmj1cUaiu5JJHbQ+KTeSVD2h1afIk2fTw5mbriTqQgJPZrxyHvPulTtmdah+djIt91eX52mjLtDlwgCAIAgCAIAgCAIAgKlvU+iZu+P4jVouejfh5lxsHr0PHyZg6gH0IIAgCA3vdh9EU3+b8aRT7bo14+Z87271+p4f6o4N7nicPnh8N6uNm9I+XqjldrdEufozKFdHPBAX3dD4zP5se8q3afwR5lxsj45cjU1TF6ZRv8/J0XlS+xil2vFlls34pGOqaW5a91f0zSd8nwXrTX6NkW96GX52n6OVaUAQFc268Wb5we65U+2+rrn9zXU4FEXKGk7cF8Zg84z3gpVj1iHNHq4o1FdySSO2h8Um8kqHtDq0+RJs+nhzM3XEnUhASezXjkPefdKnbM61D87GRb7q8vztNGXaHLhAEAQBAEAQBAEAQBAVveDEH4fI0/Wcwet4Wi56NlnseWm7jLuT8jAHtIJB4g2PeFXn0ZNNZR8r09CA+4Yy5waOLiAPSvDGUlFZZ+gN37LYdEBwDpgPRPIFY2/Ro+dbYebuT+Uf8AVEVvYZekiH6W/qikP7lbbOeKj5eqOZ2qs0lz9GZMrs50IDQd0bPnpj1st6nN/wDpVe0n7qRc7JW+TNPVQXhlG/sfN0XlS+xil2vFlls34pGOqaW5bN1Y/pmk75PhPWmv0bIt70MvztP0aq0oAgK5t14s3zg91yp9t9XXP7mupwKIuUNJ24IPxmHzjPeCl2K/5EOaPVxNRXcEkj8eF6WUdbVEv1m2mvkSbPp48zNlxB1IQEpsy38aiP2vax38FYbMX/Jg/n6MiXz/AKEl8vVGirsjmAgCAIAgCAIAgCAIAgK/t0fxJ3lx/EatFz0bLLZXWVyfkzFtpaGz+Vb4LvC7HdfpVcmdzZVsx0Ps4EGsieEBP7M0PO5V3AaM7T0n+f3LFsrr2tu9mvE2XYL6Pj8uf/2JFY2/Ro4ja/W5co/6xOHeR+Rp79M1vXFIrSx+KXL1Rz9/8MefozIJWZXEHoNlep5WTmpR0vB8r0xNL3Xx5ZCOnkiT6XtKqL95XiX+zY6d3yNFVWWxmG+2PM2jHXy9u8RtI9ik23aWFg8OT5GKqeXJdd0sf9Jwu6nEeuKQ/wDFR7h+6Qr5/wBNr87D9CKvKMICv7atvTDyr+priqrbCzQ8fRmFTgUFciaCRwJvz0R/Sxj71OsF/Vi/+yPYmmrtSScOOeLS937wot70E+RItOmjzM4nbZx/niuJqLEmdTF5R5rE9JnZttp4e15P+hys9mrFaHP0ZBveiny9UaAuvObCAIAgCAIAgCAIAgCAre8F1qB5+3H8Rqj3XRMs9jrN0uT8mZi+UEEGxB4g8FV5OsUWnlEPUYO0m7HWHU7X1FZKRNhdNL3kf2mwdoN3uzdg0HpKOR5O6bXurBOUTHyHJAxzyNLRNLsvYbaN9NkjGUuCyQKso01qqSxz/N/gansfQvhoo45RleDI4i4Ns8r3gEjS9nDgrWhBxgkzkdo1oVrmU4PK3fRJehEbzTanp/Pf9Uis7D4pcvVFFf8Awx5+jMxxGC5zN49I/erenLG5lJXp5epHhSUxLgXCwHX09iznLC3GulSbeXwNE3buvUy9kYv2XcLew+pVV8sQXMu7F5m+RoSrCzM13xHn0HlTe41SKHBk+y4S8DFaqHI9zeo6d3R9ynReUXEXlZL1uujy1tJ1ue93+zJb7vao9d5TIN48xl+dpvSglMEBB7W/kWeX/wAHKs2p0S5+jMZGfyMsSOpcjKOl4I/AlcIZZ9P2ysP3qxs1pnT/AMkZrsNHXYG84Md8Wl8lRb7q8+RItOmjzM+qG31HFcdUWrejpovB4sjJK1Ri2zNsmcDP41APtH3HK0sX/wAiC+foyDd9BPl6ovq6w5wIAgCAIAgCAIAgCAICrby3Ww2Q/bi+K1R7romW2xFm8jyfkzKKGOSZ2WFj5DwtG0ut3kaN9KrIwlLckdfVlTpLNSSXPd/9LZhewFVJYzOZC3qJ5ST9lpyj9r0KTC0m/i3FPX23bQ3U05P9l9d/0LZhuwlLHYyB0zv0x5v/AIxZpHeCpULWnHislRW2zc1PhelfLj+73/tgskMLWNDWNDWjg1oAA7gOC3pYKuUpSeZPLPRemJSt6jrUsHnh8ORT9n/HLl6ortpPEI8/RmaiZW2kp9ZctndiJZbPqbxR8Qz+1d3/AJg79ewKBXvIx3Q3v6fyWNCynP3p7l9f4/OBomH0EcLAyFgY0dDek9ZPEntOqq5zlN5k8lrTpxgsRWDpWJmZjvqdY0HlTe41SbftLCx/u8DMaiNjiC8cOm/R2qQm1wLBNrcjVt3Ox72OZV1ILXAHkYjoWhzSM8g6DYmzei+uugjVan9qK25rp+5HxNGUcghAceK0Amjyk2IN2nqI7OkalR7m3VeGl7u7meNZKHXURZJllbZw9RHQQekLla1BwnpqLevz9jU1v3npQu+fg86z2rOg/wCtT/yQ7jRF15uCAgcV2cY+7orMf1fUPo+r3j1Kpu9lwqZlT91/R/bwLG32hOG6e9fX+SpVlO+J2WRpae3ge0HpC52tSqUZaaiw/wA4F1SqQqLVB5OnZ5343D5R9xy37OebqHP0ZqvV/Qny9UaEuxOZCAIAgCAIAgCAIAgCA8K2jjlYWTMa9htdrwHNNjcXB7QvJRUlhmdOrOlLVB4fyPuCBrGhrGhrRwa0BoHcAiSXA8nKU3mTyz0XpiEAQBAVvbnApKyCKOEtBbIHEvJAy5XA2sDc84KVaV40ZOUu4h3tvKvBRj3n1s1shBSAOtykvTI8cPIb9Uff2pXu51d3BdwtrKnR38X3/buLEopMCAIDLd+R5tDbjmltbU6tZwCk23aWNh/cdO7zYLk8lTWt+c0dFC7hH0h7x0v6h9Xv4eVaud0TG5us+5Dh395pKjkAIAgCA4sVw1k7MrtCPBcOLT+8dijXNrCvDTLwfceNZKWykfFWQskGvKMsRwcM3EFc1ChUoXUIT/8AZcmasYeDQV1xuCAIDwq6RkjcsjQ4dvtB6CtVWjCrHTNZRsp1Z05aoPDIGl2aMVVHIxwMbSSQ7whzSLcLHj2KppbKdG5jUg/dXfx4fUsam0FVoOElvf7FlV2VQQBAEAQBAEAQBAEAQBAEAQBAEAQBAEAQBAEBz1NDHI5jpI2PdGc0bntDiw9bSRzT3L1No9UmtyZ0Lw8CAIAgCAIDzlga4tLmtJabtLgCWnrHUVhKEZNOSzjgMHoswEAQBAEAQBAEAQBAEAQBAEAQBAEAQBAEAQBAEAQBAEAQBAEAQBAEAQBAEAQBAEAQBAEAQBAEAQBAeNZUCOJ8juDGucbcbNBJ9i9istI8bwslV2JxytrDy0scLKVwdkyFxlzNdbW5sRo7Ww4KVc0aVL3U3q+hGt6tSp7zSwXBRCUEAQBAEAQBAEAQBAEBTq7bjk8UbQ8je7mN5TlLflGg3yZejN1qZG11Ufa5IkrnFb2eC4qGSyrbX4tUsmpaehA5WZxL3PYXMZG3i53VxJ/Vt0qVb06bjKdTgvMj1qk1KMYcWWUXDdTcgam1rkDjZRu039hRt3O2M9dLM2dsQDGtcOSa5puXW1u4qdd2sKKTjkh2lxKq3qL29wAJPAalQCaVfYnE6qq5aacBkBc5tOzJleWhx5ziezTtN1JuYU6eIx49pHoTnPMpcOwtSjEgICH2txCWCillpmZ5W5MrS1z75ntaea03OhJ9C3UIRnUUZPCNVaUowbit54bE4rPU0vKVcfJyZ3Nyhjo+aLWOVxJ6TqvbmnCnPEHlHlCc5wzNYZPrQbj+IClbO7R1s2JSwTwhkDTLlk5KRt8j7M55OU3GunFTa1ClGkpRe/d2oiUqtSVRxktxdlCJYQBAEAQBAEAQFe25oZZaN/IzmHIHPfZublGCN14zqLXuNexSLacY1FqWTTXjKUHh4K9unw2YU0UxqCYHNka2my81juVIzZ766tceH1lIv5w1uOnfu3+BHsoS0KWd3cR2EzV9dPW08dS6KOOd+aXwntbmc1kUYFvzSTqOA9OyoqNGMZuOW1w9TCDq1ZSinhJ8SfxaCto8ObFTSSVNQ+TLyzmlzmNdc5iCXaCwFz1qPB0qtXVNaVjgbpqrTp4i8vvPOo2PqGxuf+E6rlGtLrl1orgX8C+g9K9VzBvHs1j6h0JpZ1vJ0bIY7LU4Q+aQ/OsbK0vAAJLGktdYaXsR6QsbijGnX0rhuMqFSU6Wp8SC2Qpq7EKRr5q2WKNpc0GLSWU3uXOf0AXygdhW+4dKhPEYJv6I0UFVqwy5YR37N1FTTYs6hnndURui5WN0vht6tb36HAi/QDosK0adSj7WMcPODOk5wq+zk8rGT+VFbVYhiE9PTTmnp6azZJIxeR79QQD0ahw4/VvrewKFOjSU5rLfDuDlOrUcYvCR84phlfQcnNS1FRVszASQTDlHFp4lp4jhbS1rjikKlGtmM4qPcxOFWliUW38jv21xycS0tHREMmqdS9wuY2DpsenRx/VPSsLalDTKpU4L6mdepLMYQ4s56vZCrZGXw4lUumaLgSG8biBwyXNr9t17G5pN4lTWPqYyoVEsqbyTGxOOuraBsrrCTnMfl4Z29IHRcFpt0XWq5oqjU09htoVfa089pkuIYdUtxhkL6jNU54wJ9dHFrS08OgED0K2hOm7fUo+73FXOE/1GM7+80DbDaGfDsPgjLxJVSXbyrhcc3w5LHiec0AHr7LKvt6Ma9VvGIr8wTritKjTS4shKbZ7F5KcVHyx4e5vKNiMkgJBFwCAModbo4Le61tGWjQaVSuHHXqJzdrtZJWQzR1BBliAOcADOxwNiQNMwI17wtF5bqlJOPBm60uHUi1LiiubkvGKnzbfeKk7S+GPMj7O4yPSqx2uxLEJKehl5GKPNYtJbzWENL3PAzEkkWA6x2leRo0qFJTqLLZ66tWtUcIPCR5YnXYjhM8JnqDURSXNnuc8ODbZm3dqx1iLEH18F7CFC5i9McNHk51reS1PKZJ7zsVqYfk1RSTvbDM21m2y5rZmm3a0n9larKnTnqhNb0bbupOGJQe5kztltMWYQ2ohdlfOIxGRxBeA427Q0OWm3oaq+iXBcTbXraaOpdpDsr6tmzstTJPIZnlj2PJGZjDKxgA06Rc/rLdopu6UEty+xq11FbObe/wDk6dlto5hgdRVSuMssZkymTXgGht7dAJusa9CP6hQW5PBlRrS9g5veyu7OxYhiLXyDEeTcHECPlHNJ0BvkZYNbrxseBUis6NB6fZ5NFL2tZateC2bvK+vL5YcQZJZgvHLIwtvZ1i3PYZuIIPHQ8VEu4UcKVN+BJtpVcuNRERsbjtTLjVRDLM90TTPlY4jKMklm9HQFuuKMI28ZJb9xroVZyryi3uOfF9oK2vxJ9JQSclGwuaXNOUnIbPkc8C9r6ADrCyp0aVGkqlRZbMJ1qlWr7Om8I58b/CeFGOV1UZo3Oy2e5z23tfK5rtRcA6g9HQsqX6e5zHThmNR17fEnLKJvb/aWT8G0dTSyOi5ZzScpF7GNxLSewj7lotKEfbShNZwbrmtJUlOLxkhnUGLT0QrPlZa0R52xskexxYxvhHKLFxDc2p6ejgt+u2hU9np7TVpuJQ16uwm93O1M01FVOqCZHUwzBx8JzS1xDSek3Yde1aLy3jCpHTuybrSvKcG5dhWsBqa7E5JD8v5AttZgeWXzX0YxpF2i3E3PDipNWNG3SWjJHpSq123rwWfYmqxGKsfTVzZJIucGzOaS0ObqCJbc5pF+PTZRbmNCUFOnufcSbd1ozcZ713mgKATSP2g8TqfNSe4VnS+OPMwqfA+RB7rPoin75fjPUi+6eXh5Giz6FfnaR+7H8vin+Kd7z1svfhp/4mNrxnzOveLjU0DaWKmeI31MvJmUgHILtGl9B4Y16ge9YWlKM3KUlnCMrqpKKSjuyzwrNiKdsT5a2pqZwxpc8zzODNBroNQOy69jdzbSpxS5I8dtFJucm/E492/0HP3z+4FnedYXgYWnQPxJTdN9Ew+VJ8Ry133Tvw8jZZ9Ejkn/AKzR/wCFPtesl1R/5GL6yuR5bvniPEcVgfpIZeUaDxcwuebj0Paf1gvbv3qVOS4YPLbdUnF8clo2o2hjooOWlDnAuDQ1lszib8ASOgE+hRaNGVWWmJIq1VTjqZR9t6QSYzQGV8kEc0WQSRuyPa8GQ5Q7oN5GA+Up1tLTbzwstP7EO4jqrxbeE0Tc2wrGtc51fXhrQS4mo0AAuSeatKu23hQj+xudql/e/wBzs3dUtOyiJo3yvifI52acAOzWa02AA05ntWF5KcqnvpJ47DK1jCMPc4FE2imazaZrnuDWtkgJc4gNA5NmpJ4BTqKbs8LuZCqtK6TfyO3fQM7KKaMh8Z5Roc0hzbuyFtiONw137Kw2bucovju9TPaG9Ra4HzR7GUr6Zs/4ReI8mY85vN01aRm0I4WSV1UU9Hs957G3g46tbwSO7OgpGyVD6OeWUiMNeJYuTAzEkWPSeYVrvZ1WoqaS3mdpCmsuDyRO5Lxip8233it20vhjzNOzuMiu7L4IyWtlp6id1O5uZocCBme11iy5I14n0KRXquNNTjHJooUk6jjJ4JraDZigpnNbUV8pJBIDWCUgdZsTlv8AfYrTSr1p74wXkb6tClFpSmy9bT4AJcG5Bl3OiiY6IuFnF0TRbToJaCP1lBo1tNfU+17/ABJdalqo6e5bvAyeKtfWQ0FA292SPbfiLSOBa79UF/oVs4KlKdV93l9ysUnVjCkjVd49O2PBJmMFmsELWjqDZYwB6gqqzbdwm/n5MsrtJUGl8vMr+xVeyDAJpJozLGJHtfGLc5ryxp49HOW+5g53KUXh4NNtNRt8tZRG4bsbQ1sPLUs76c3IMUzmSGOx06Q61tdSeK2Tuq1KWmaya4W1KrHVB4Ondpi87MQko3TGaECQAlxe0GM6PYTwaerhqF5e0oOkqiWH9zK0qSVR028o59gf6wVXfU/FWV11WPh5Hlt1mXieWwtQ2mxyoZOQwu5aMF5sMxkDhqesN067jrXt0nUtouO/h5GNu1C4lq+ZO75MTiNJFC17XSGQPytIJDWtcLkDhq4fetGzqctbljdg3X81oUe3JC7YU7mYBhrXCxzg2PEZmSOH3OC3W7TuZtGq4WLaKZdsH+gGf4Q/CKhVesv/AC9SbDoPAp26esENLiUrml4jbG8tba7g1shIF+xTL+OqcI5xn+CHYy0wmzywvZrD8REklNI+lc11uSkcx4AIBDmtvcNuSOPQV7OvXoYUlq+Z5CjRrZcXgbIV89Ji7aNtQZ4S4xmxLmeBmzMBJyEHQ26iEuIQqUPaacMUJzp1vZ5yjYlTlqeNXTiSN8br5Xtc0242cLG3rXsXhpo8aysHNgeEspadkEObIzNbObu5zi43NutxWVWpKpJylxMadNQjpR44JgEVK6d0Wa87zI/OQecSTzdNBzisqlaVTCfYeQpqGcdo2j2fhrYeSqAbA5muYbOabWuD3HgQQlGtKlLVEVaUakcSISm3fQhzeWnqqhjSCIqiXNFpwu0AX7uC3SvJf2xS5LeaVax7W2SOEbIwU3ygQ8oGzghzC+7W3v4Atoed28AtdS4nUxq7DZChCGdPad2AYPHSQNhhzZGkkZzc84knWw6SsKtSVSWqXEzp01COlHw/AYjWir53KhnJjUZMuv1bcdete+1l7P2fYeezjr19pxbQ7IU9XI2R2eOZuglp3ZJLdpsQfVdZ0rmdNYW9dzMKtCNR5e5nJQbBQMlZLNLUVL2G7PlUmdrT1hthf06aLOd5Nx0xSjyMY2sVLU23zJnHsChrIuTqGZm3uCDZzT1td0LRSqzpS1RZtqUo1FiRXf8A85iIyyVVbJH/AHT5hkI6iMvDuspP62XFRSfI0fpI8HJ45ltoKNkMTYomhrGCzWjgB/PSokpOTy+JJjFRWEQW0GxFLVy8rMHh9gC6N+W4HC4II9K30rqpSjpjwNNW2p1HmR3HZyA0baR7c8LQGgPPOFuBzC1j2ha/bT9p7RPebPZRcND4FWdulpM1+VqLdWaP1XyXUv8A/Sq44L6/ci/oKfey3YJgcNLDyVOzK06k3u5xOmZzjxKh1KsqktUiVTpRpx0xODZrY+nonvdAZLvAa7lHBwsDfTQLZWuZ1UlIxpW8KXwnNtHsFS1khkeHxyHwnwkDNbhmaQQT22usqN5UpLC3owq2tOo8vicuDbs6OCRrzykpaQWiYtyAjgcrWi/puFnUvqs1jgYwsqcXniXNQiWVnCNhqWmqflEQfnGawc4Frc975RbTQkBSal3UnDQ+BHhbU4S1riTGOYUyqp3wS5sj8t8hs7muDhY262haadR05KUeJtqU1UjpZz4Ns5BT0zqdgLonlxc2Uh184sQdOGiyqV5znrfExhRjCOlcCsVW6ejc67XzsH5rXMcB3FzSfWSpUdo1Ut6TI7sKed2Sf2Z2RpqLMYGuL3CzpJDmeR1cAANOgDgFHrXM63xG6lbwpfCfOFbHU9PVvqYzJyj85dmcC35x2Z1hbrXs7mc4KD4L0ELeEJua4nntLsRS1r88ocyS1jJEQ1xA4ZgQQe+117Ru6lJYXA8q20Kjy+JG4Vuvo4Xh7uUlsbhspbkuOtrWi/cdFsnf1ZLC3GuFlTi88Sf2k2chrY2Rz58rHZxyZDTexHUdLErRRrypPMTfVoxqLEjop8JYykFM3NyYj5LU87KW5eNuNisHUbnr7c5MlBKOnsOLZvZWCiEogzkS5cwkcHeDe3QPzitla4nVw5dhhSoQpZ09pBYjuso5HlzDLFfXLG5pYO4OaSO69lvhtCrFYeGaZWNNvK3Ers1sRS0T88Qc+S1g+UhxAPHKAAB32utVa7qVVh8DZStoU3lcSyqMSAgCAIAgCAIAgCAIAgCAIAgCAIAgCAIAgCAIAgCAIAgCAIAgCAIAgCAIAgCAIAgCAIAgCAIAgCAIAgCAIAgCAIAgCAIAgCAIAgCAIAgCAIAgCAIAgCAIAgCAIAgCAIAgCAIAgCAIAgCAIAgCAIAgCAIAgCAIAgCAIAgCAIAgCAIAgCAID//Z"/>
          <p:cNvSpPr>
            <a:spLocks noChangeAspect="1" noChangeArrowheads="1"/>
          </p:cNvSpPr>
          <p:nvPr/>
        </p:nvSpPr>
        <p:spPr bwMode="auto">
          <a:xfrm>
            <a:off x="460375" y="-5254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Espace réservé du contenu 4"/>
          <p:cNvSpPr txBox="1">
            <a:spLocks/>
          </p:cNvSpPr>
          <p:nvPr/>
        </p:nvSpPr>
        <p:spPr>
          <a:xfrm>
            <a:off x="155574" y="908720"/>
            <a:ext cx="8988425" cy="51845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 smtClean="0">
                <a:latin typeface="Century Gothic" panose="020B0502020202020204" pitchFamily="34" charset="0"/>
              </a:rPr>
              <a:t>Good news:</a:t>
            </a:r>
            <a:endParaRPr lang="en-US" sz="2400" dirty="0">
              <a:latin typeface="Century Gothic" panose="020B0502020202020204" pitchFamily="34" charset="0"/>
            </a:endParaRPr>
          </a:p>
          <a:p>
            <a:pPr lvl="1"/>
            <a:r>
              <a:rPr lang="en-US" sz="1800" dirty="0">
                <a:latin typeface="Century Gothic" panose="020B0502020202020204" pitchFamily="34" charset="0"/>
              </a:rPr>
              <a:t>With HEVC, broadcast UHDTV quality at bitrates </a:t>
            </a:r>
            <a:r>
              <a:rPr lang="en-US" sz="1800" dirty="0" smtClean="0">
                <a:latin typeface="Century Gothic" panose="020B0502020202020204" pitchFamily="34" charset="0"/>
              </a:rPr>
              <a:t>down to </a:t>
            </a:r>
            <a:r>
              <a:rPr lang="en-US" sz="1800" dirty="0">
                <a:latin typeface="Century Gothic" panose="020B0502020202020204" pitchFamily="34" charset="0"/>
              </a:rPr>
              <a:t>11Mbps </a:t>
            </a:r>
            <a:r>
              <a:rPr lang="en-US" sz="1800" dirty="0" smtClean="0">
                <a:latin typeface="Century Gothic" panose="020B0502020202020204" pitchFamily="34" charset="0"/>
              </a:rPr>
              <a:t>or 18Mbps upon the content complexity</a:t>
            </a:r>
            <a:endParaRPr lang="en-US" sz="1800" dirty="0">
              <a:latin typeface="Century Gothic" panose="020B0502020202020204" pitchFamily="34" charset="0"/>
            </a:endParaRPr>
          </a:p>
          <a:p>
            <a:pPr lvl="1"/>
            <a:r>
              <a:rPr lang="en-US" sz="1800" dirty="0" smtClean="0">
                <a:latin typeface="Century Gothic" panose="020B0502020202020204" pitchFamily="34" charset="0"/>
              </a:rPr>
              <a:t>Interoperability seems to be much easier to achieve than with H.264/AVC</a:t>
            </a:r>
            <a:endParaRPr lang="en-US" sz="1800" dirty="0">
              <a:latin typeface="Century Gothic" panose="020B0502020202020204" pitchFamily="34" charset="0"/>
            </a:endParaRPr>
          </a:p>
          <a:p>
            <a:pPr lvl="1"/>
            <a:r>
              <a:rPr lang="en-US" sz="1800" dirty="0" smtClean="0">
                <a:latin typeface="Century Gothic" panose="020B0502020202020204" pitchFamily="34" charset="0"/>
              </a:rPr>
              <a:t>Broadcast delivery needs little/no modification</a:t>
            </a:r>
          </a:p>
          <a:p>
            <a:pPr lvl="1"/>
            <a:r>
              <a:rPr lang="en-US" sz="1800" dirty="0" smtClean="0">
                <a:latin typeface="Century Gothic" panose="020B0502020202020204" pitchFamily="34" charset="0"/>
              </a:rPr>
              <a:t>UHDp50/60 user experience is very promising!</a:t>
            </a:r>
            <a:endParaRPr lang="en-US" sz="2400" dirty="0" smtClean="0">
              <a:latin typeface="Century Gothic" panose="020B0502020202020204" pitchFamily="34" charset="0"/>
            </a:endParaRPr>
          </a:p>
          <a:p>
            <a:pPr lvl="1"/>
            <a:endParaRPr lang="en-US" sz="2400" dirty="0">
              <a:latin typeface="Century Gothic" panose="020B0502020202020204" pitchFamily="34" charset="0"/>
            </a:endParaRPr>
          </a:p>
          <a:p>
            <a:r>
              <a:rPr lang="en-US" sz="2400" dirty="0" smtClean="0">
                <a:latin typeface="Century Gothic" panose="020B0502020202020204" pitchFamily="34" charset="0"/>
              </a:rPr>
              <a:t>Challenges:</a:t>
            </a:r>
          </a:p>
          <a:p>
            <a:pPr lvl="1"/>
            <a:r>
              <a:rPr lang="en-US" sz="1800" dirty="0">
                <a:latin typeface="Century Gothic" panose="020B0502020202020204" pitchFamily="34" charset="0"/>
              </a:rPr>
              <a:t>G</a:t>
            </a:r>
            <a:r>
              <a:rPr lang="en-US" sz="1800" dirty="0" smtClean="0">
                <a:latin typeface="Century Gothic" panose="020B0502020202020204" pitchFamily="34" charset="0"/>
              </a:rPr>
              <a:t>ain </a:t>
            </a:r>
            <a:r>
              <a:rPr lang="en-US" sz="1800" dirty="0">
                <a:latin typeface="Century Gothic" panose="020B0502020202020204" pitchFamily="34" charset="0"/>
              </a:rPr>
              <a:t>10% efficiency over the next couple of years - HEVC is in its infancy, H.264 is mature </a:t>
            </a:r>
            <a:endParaRPr lang="en-US" sz="1800" dirty="0" smtClean="0">
              <a:latin typeface="Century Gothic" panose="020B0502020202020204" pitchFamily="34" charset="0"/>
            </a:endParaRPr>
          </a:p>
          <a:p>
            <a:pPr lvl="1"/>
            <a:r>
              <a:rPr lang="en-US" sz="1800" dirty="0" smtClean="0">
                <a:latin typeface="Century Gothic" panose="020B0502020202020204" pitchFamily="34" charset="0"/>
              </a:rPr>
              <a:t>Interoperability based only on a “common understanding” between vendors</a:t>
            </a:r>
          </a:p>
          <a:p>
            <a:pPr lvl="1"/>
            <a:r>
              <a:rPr lang="en-US" sz="1800" dirty="0">
                <a:latin typeface="Century Gothic" panose="020B0502020202020204" pitchFamily="34" charset="0"/>
              </a:rPr>
              <a:t>4K availability led by content </a:t>
            </a:r>
            <a:r>
              <a:rPr lang="en-US" sz="1800" dirty="0" smtClean="0">
                <a:latin typeface="Century Gothic" panose="020B0502020202020204" pitchFamily="34" charset="0"/>
              </a:rPr>
              <a:t>availability</a:t>
            </a:r>
            <a:endParaRPr lang="en-US" sz="1800" dirty="0">
              <a:latin typeface="Century Gothic" panose="020B0502020202020204" pitchFamily="34" charset="0"/>
            </a:endParaRPr>
          </a:p>
          <a:p>
            <a:endParaRPr lang="en-US" sz="2400" dirty="0" smtClean="0">
              <a:latin typeface="Century Gothic" panose="020B0502020202020204" pitchFamily="34" charset="0"/>
            </a:endParaRPr>
          </a:p>
          <a:p>
            <a:endParaRPr lang="en-US" sz="2400" dirty="0">
              <a:latin typeface="Century Gothic" panose="020B0502020202020204" pitchFamily="34" charset="0"/>
            </a:endParaRPr>
          </a:p>
          <a:p>
            <a:endParaRPr lang="en-US" sz="2400" dirty="0" smtClean="0">
              <a:latin typeface="Century Gothic" panose="020B0502020202020204" pitchFamily="34" charset="0"/>
            </a:endParaRPr>
          </a:p>
          <a:p>
            <a:endParaRPr lang="en-US" sz="2400" dirty="0">
              <a:latin typeface="Century Gothic" panose="020B050202020202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082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rPr lang="en-US" dirty="0" smtClean="0"/>
              <a:t>ATEME Overview</a:t>
            </a:r>
            <a:endParaRPr lang="en-US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04478" y="2636912"/>
            <a:ext cx="217929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Leader in MPEG-2 MPEG-4 &amp; HEVC </a:t>
            </a: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video encoding and transcoding solutions for service providers, broadcasters, and content owners</a:t>
            </a:r>
            <a:endParaRPr lang="en-US" sz="1750" dirty="0" smtClean="0">
              <a:solidFill>
                <a:srgbClr val="404040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3419872" y="2636912"/>
            <a:ext cx="230425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Fastest growing company </a:t>
            </a: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in the broadcast encoder </a:t>
            </a:r>
            <a:r>
              <a:rPr lang="en-US" sz="1750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market with </a:t>
            </a: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revenues of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50" b="1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$</a:t>
            </a:r>
            <a:r>
              <a:rPr lang="en-US" sz="17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28,5M in 2013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Up 50% Year-on-year since 2009</a:t>
            </a:r>
            <a:endParaRPr lang="en-US" sz="1750" dirty="0">
              <a:solidFill>
                <a:srgbClr val="000000"/>
              </a:solidFill>
              <a:latin typeface="Century Gothic" pitchFamily="34" charset="0"/>
              <a:ea typeface="Calibri" pitchFamily="34" charset="0"/>
              <a:cs typeface="Century Gothic" pitchFamily="34" charset="0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588224" y="2636912"/>
            <a:ext cx="217929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130 employees, </a:t>
            </a: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from which </a:t>
            </a:r>
            <a:r>
              <a:rPr lang="en-US" sz="17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53 </a:t>
            </a: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are</a:t>
            </a:r>
            <a:r>
              <a:rPr lang="en-US" sz="17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 in R&amp;D</a:t>
            </a: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.</a:t>
            </a:r>
            <a:endParaRPr lang="en-US" sz="1750" b="1" dirty="0" smtClean="0">
              <a:solidFill>
                <a:srgbClr val="000000"/>
              </a:solidFill>
              <a:latin typeface="Century Gothic" pitchFamily="34" charset="0"/>
              <a:ea typeface="Calibri" pitchFamily="34" charset="0"/>
              <a:cs typeface="Century Gothic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50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H</a:t>
            </a: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eadquartered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near </a:t>
            </a:r>
            <a:r>
              <a:rPr lang="en-US" sz="17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Paris</a:t>
            </a: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 with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5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offices worldwide</a:t>
            </a:r>
            <a:endParaRPr lang="en-US" sz="1750" dirty="0" smtClean="0">
              <a:solidFill>
                <a:srgbClr val="404040"/>
              </a:solidFill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10" name="Image 9" descr="pointillés_gri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48880"/>
            <a:ext cx="9144000" cy="382583"/>
          </a:xfrm>
          <a:prstGeom prst="rect">
            <a:avLst/>
          </a:prstGeom>
        </p:spPr>
      </p:pic>
      <p:pic>
        <p:nvPicPr>
          <p:cNvPr id="11" name="Image 10" descr="couron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484784"/>
            <a:ext cx="1438116" cy="1119458"/>
          </a:xfrm>
          <a:prstGeom prst="rect">
            <a:avLst/>
          </a:prstGeom>
        </p:spPr>
      </p:pic>
      <p:pic>
        <p:nvPicPr>
          <p:cNvPr id="13" name="Image 12" descr="peopl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1484784"/>
            <a:ext cx="1345611" cy="10474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84784"/>
            <a:ext cx="1107419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92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  Solution overview</a:t>
            </a:r>
            <a:endParaRPr lang="en-US" dirty="0"/>
          </a:p>
        </p:txBody>
      </p:sp>
      <p:sp>
        <p:nvSpPr>
          <p:cNvPr id="59" name="Rectangle 1"/>
          <p:cNvSpPr>
            <a:spLocks noChangeArrowheads="1"/>
          </p:cNvSpPr>
          <p:nvPr/>
        </p:nvSpPr>
        <p:spPr bwMode="auto">
          <a:xfrm>
            <a:off x="1800200" y="2898530"/>
            <a:ext cx="1440160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1" b="1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SPORTS &amp; NEWS</a:t>
            </a:r>
            <a:endParaRPr lang="en-US" sz="1051" b="1" dirty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60" name="Rectangle 1"/>
          <p:cNvSpPr>
            <a:spLocks noChangeArrowheads="1"/>
          </p:cNvSpPr>
          <p:nvPr/>
        </p:nvSpPr>
        <p:spPr bwMode="auto">
          <a:xfrm>
            <a:off x="6812311" y="1664662"/>
            <a:ext cx="20527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Software </a:t>
            </a:r>
            <a:r>
              <a:rPr lang="en-US" sz="1200" dirty="0" err="1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Transcoding</a:t>
            </a:r>
            <a:endParaRPr lang="en-US" sz="1200" dirty="0">
              <a:solidFill>
                <a:srgbClr val="000000"/>
              </a:solidFill>
              <a:latin typeface="Century Gothic" pitchFamily="34" charset="0"/>
              <a:ea typeface="Calibri" pitchFamily="34" charset="0"/>
              <a:cs typeface="Century Gothic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solutions for live &amp; file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delivery workflows</a:t>
            </a:r>
            <a:endParaRPr lang="en-US" sz="1200" dirty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61" name="Rectangle 1"/>
          <p:cNvSpPr>
            <a:spLocks noChangeArrowheads="1"/>
          </p:cNvSpPr>
          <p:nvPr/>
        </p:nvSpPr>
        <p:spPr bwMode="auto">
          <a:xfrm>
            <a:off x="144016" y="2599023"/>
            <a:ext cx="15121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CONTRIBUTION</a:t>
            </a:r>
            <a:endParaRPr lang="en-US" sz="1400" b="1" dirty="0">
              <a:solidFill>
                <a:srgbClr val="02A43F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64" name="Rectangle 1"/>
          <p:cNvSpPr>
            <a:spLocks noChangeArrowheads="1"/>
          </p:cNvSpPr>
          <p:nvPr/>
        </p:nvSpPr>
        <p:spPr bwMode="auto">
          <a:xfrm>
            <a:off x="3384376" y="4266682"/>
            <a:ext cx="1440160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1" b="1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BROADCASTER</a:t>
            </a:r>
            <a:endParaRPr lang="en-US" sz="1051" b="1" dirty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65" name="Rectangle 1"/>
          <p:cNvSpPr>
            <a:spLocks noChangeArrowheads="1"/>
          </p:cNvSpPr>
          <p:nvPr/>
        </p:nvSpPr>
        <p:spPr bwMode="auto">
          <a:xfrm>
            <a:off x="142428" y="1601944"/>
            <a:ext cx="40679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Hardware {FPGA based} encoders and decoders</a:t>
            </a:r>
            <a:endParaRPr lang="en-US" sz="1200" dirty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4896544" y="5695300"/>
            <a:ext cx="2232248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1" b="1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CABLE / TELCO / SATELLITE</a:t>
            </a:r>
            <a:endParaRPr lang="en-US" sz="1051" b="1" dirty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68" name="Rectangle 1"/>
          <p:cNvSpPr>
            <a:spLocks noChangeArrowheads="1"/>
          </p:cNvSpPr>
          <p:nvPr/>
        </p:nvSpPr>
        <p:spPr bwMode="auto">
          <a:xfrm>
            <a:off x="6696744" y="3463052"/>
            <a:ext cx="2232248" cy="25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1" b="1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TV / VOD / WEB / MOBILE</a:t>
            </a:r>
            <a:endParaRPr lang="en-US" sz="1051" b="1" dirty="0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69" name="Rectangle 1"/>
          <p:cNvSpPr>
            <a:spLocks noChangeArrowheads="1"/>
          </p:cNvSpPr>
          <p:nvPr/>
        </p:nvSpPr>
        <p:spPr bwMode="auto">
          <a:xfrm>
            <a:off x="1944216" y="3957651"/>
            <a:ext cx="15121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DISTRIBUTION</a:t>
            </a:r>
            <a:endParaRPr lang="en-US" sz="1400" b="1" dirty="0">
              <a:solidFill>
                <a:srgbClr val="02A43F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0" name="Rectangle 1"/>
          <p:cNvSpPr>
            <a:spLocks noChangeArrowheads="1"/>
          </p:cNvSpPr>
          <p:nvPr/>
        </p:nvSpPr>
        <p:spPr bwMode="auto">
          <a:xfrm>
            <a:off x="3384376" y="5369235"/>
            <a:ext cx="16926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RE-DISTRIBUTION</a:t>
            </a:r>
            <a:endParaRPr lang="en-US" sz="1400" b="1" dirty="0">
              <a:solidFill>
                <a:srgbClr val="02A43F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1" name="Rectangle 1"/>
          <p:cNvSpPr>
            <a:spLocks noChangeArrowheads="1"/>
          </p:cNvSpPr>
          <p:nvPr/>
        </p:nvSpPr>
        <p:spPr bwMode="auto">
          <a:xfrm>
            <a:off x="6840760" y="2455007"/>
            <a:ext cx="15121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MULTISCREEN</a:t>
            </a:r>
            <a:endParaRPr lang="en-US" sz="1400" b="1" dirty="0">
              <a:solidFill>
                <a:srgbClr val="02A43F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2" name="Rectangle 1"/>
          <p:cNvSpPr>
            <a:spLocks noChangeArrowheads="1"/>
          </p:cNvSpPr>
          <p:nvPr/>
        </p:nvSpPr>
        <p:spPr bwMode="auto">
          <a:xfrm>
            <a:off x="6840760" y="5214651"/>
            <a:ext cx="22677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Broadcast Video Head-End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turnkey system provider</a:t>
            </a:r>
            <a:endParaRPr lang="en-US" sz="1200" dirty="0"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73" name="Image 72" descr="Sans titre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6745" y="1158863"/>
            <a:ext cx="1609627" cy="618557"/>
          </a:xfrm>
          <a:prstGeom prst="rect">
            <a:avLst/>
          </a:prstGeom>
        </p:spPr>
      </p:pic>
      <p:pic>
        <p:nvPicPr>
          <p:cNvPr id="77" name="Image 76" descr="kyrion_logo.png"/>
          <p:cNvPicPr>
            <a:picLocks noChangeAspect="1"/>
          </p:cNvPicPr>
          <p:nvPr/>
        </p:nvPicPr>
        <p:blipFill>
          <a:blip r:embed="rId4" cstate="print"/>
          <a:srcRect l="4308" r="8517"/>
          <a:stretch>
            <a:fillRect/>
          </a:stretch>
        </p:blipFill>
        <p:spPr>
          <a:xfrm>
            <a:off x="144016" y="1086855"/>
            <a:ext cx="2195736" cy="581897"/>
          </a:xfrm>
          <a:prstGeom prst="rect">
            <a:avLst/>
          </a:prstGeom>
        </p:spPr>
      </p:pic>
      <p:pic>
        <p:nvPicPr>
          <p:cNvPr id="79" name="Image 78" descr="stadium.png"/>
          <p:cNvPicPr>
            <a:picLocks noChangeAspect="1"/>
          </p:cNvPicPr>
          <p:nvPr/>
        </p:nvPicPr>
        <p:blipFill>
          <a:blip r:embed="rId5" cstate="print"/>
          <a:srcRect b="19796"/>
          <a:stretch>
            <a:fillRect/>
          </a:stretch>
        </p:blipFill>
        <p:spPr>
          <a:xfrm>
            <a:off x="1224139" y="1792072"/>
            <a:ext cx="2312817" cy="1166991"/>
          </a:xfrm>
          <a:prstGeom prst="rect">
            <a:avLst/>
          </a:prstGeom>
        </p:spPr>
      </p:pic>
      <p:pic>
        <p:nvPicPr>
          <p:cNvPr id="85" name="Image 84" descr="DSNG_ic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52330" y="2238980"/>
            <a:ext cx="961515" cy="853448"/>
          </a:xfrm>
          <a:prstGeom prst="rect">
            <a:avLst/>
          </a:prstGeom>
        </p:spPr>
      </p:pic>
      <p:pic>
        <p:nvPicPr>
          <p:cNvPr id="86" name="Image 85" descr="satellite_icon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52530" y="2238980"/>
            <a:ext cx="961515" cy="853448"/>
          </a:xfrm>
          <a:prstGeom prst="rect">
            <a:avLst/>
          </a:prstGeom>
        </p:spPr>
      </p:pic>
      <p:pic>
        <p:nvPicPr>
          <p:cNvPr id="87" name="Image 86" descr="Broadcaster.png"/>
          <p:cNvPicPr>
            <a:picLocks noChangeAspect="1"/>
          </p:cNvPicPr>
          <p:nvPr/>
        </p:nvPicPr>
        <p:blipFill>
          <a:blip r:embed="rId8" cstate="print"/>
          <a:srcRect l="25909" t="12355" r="27454" b="13514"/>
          <a:stretch>
            <a:fillRect/>
          </a:stretch>
        </p:blipFill>
        <p:spPr>
          <a:xfrm>
            <a:off x="3528393" y="3213433"/>
            <a:ext cx="1113780" cy="1113780"/>
          </a:xfrm>
          <a:prstGeom prst="rect">
            <a:avLst/>
          </a:prstGeom>
        </p:spPr>
      </p:pic>
      <p:pic>
        <p:nvPicPr>
          <p:cNvPr id="89" name="Image 88" descr="telco.png"/>
          <p:cNvPicPr>
            <a:picLocks noChangeAspect="1"/>
          </p:cNvPicPr>
          <p:nvPr/>
        </p:nvPicPr>
        <p:blipFill>
          <a:blip r:embed="rId9" cstate="print"/>
          <a:srcRect l="18136" r="19682"/>
          <a:stretch>
            <a:fillRect/>
          </a:stretch>
        </p:blipFill>
        <p:spPr>
          <a:xfrm>
            <a:off x="5256584" y="4261185"/>
            <a:ext cx="1414920" cy="1431515"/>
          </a:xfrm>
          <a:prstGeom prst="rect">
            <a:avLst/>
          </a:prstGeom>
        </p:spPr>
      </p:pic>
      <p:pic>
        <p:nvPicPr>
          <p:cNvPr id="90" name="Image 89" descr="web_mobile.png"/>
          <p:cNvPicPr>
            <a:picLocks noChangeAspect="1"/>
          </p:cNvPicPr>
          <p:nvPr/>
        </p:nvPicPr>
        <p:blipFill>
          <a:blip r:embed="rId10" cstate="print"/>
          <a:srcRect l="11909" t="32947" r="12955" b="25869"/>
          <a:stretch>
            <a:fillRect/>
          </a:stretch>
        </p:blipFill>
        <p:spPr>
          <a:xfrm>
            <a:off x="6840761" y="2743038"/>
            <a:ext cx="1814860" cy="625815"/>
          </a:xfrm>
          <a:prstGeom prst="rect">
            <a:avLst/>
          </a:prstGeom>
        </p:spPr>
      </p:pic>
      <p:pic>
        <p:nvPicPr>
          <p:cNvPr id="91" name="Image 90" descr="spaghetti_vert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952328" y="2887054"/>
            <a:ext cx="1238608" cy="994767"/>
          </a:xfrm>
          <a:prstGeom prst="rect">
            <a:avLst/>
          </a:prstGeom>
        </p:spPr>
      </p:pic>
      <p:pic>
        <p:nvPicPr>
          <p:cNvPr id="93" name="Image 92" descr="spaghetti_vert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392488" y="4255206"/>
            <a:ext cx="1238608" cy="994767"/>
          </a:xfrm>
          <a:prstGeom prst="rect">
            <a:avLst/>
          </a:prstGeom>
        </p:spPr>
      </p:pic>
      <p:pic>
        <p:nvPicPr>
          <p:cNvPr id="102" name="Image 101" descr="spaghetti_vert_long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048673" y="3535125"/>
            <a:ext cx="1801108" cy="1801108"/>
          </a:xfrm>
          <a:prstGeom prst="rect">
            <a:avLst/>
          </a:prstGeom>
        </p:spPr>
      </p:pic>
      <p:pic>
        <p:nvPicPr>
          <p:cNvPr id="103" name="Image 102" descr="pointillés_gris.png"/>
          <p:cNvPicPr>
            <a:picLocks noChangeAspect="1"/>
          </p:cNvPicPr>
          <p:nvPr/>
        </p:nvPicPr>
        <p:blipFill>
          <a:blip r:embed="rId13" cstate="print"/>
          <a:srcRect r="4725" b="5892"/>
          <a:stretch>
            <a:fillRect/>
          </a:stretch>
        </p:blipFill>
        <p:spPr>
          <a:xfrm>
            <a:off x="142429" y="5479340"/>
            <a:ext cx="8785548" cy="360040"/>
          </a:xfrm>
          <a:prstGeom prst="rect">
            <a:avLst/>
          </a:prstGeom>
        </p:spPr>
      </p:pic>
      <p:pic>
        <p:nvPicPr>
          <p:cNvPr id="104" name="Image 103" descr="pointillés_gris.png"/>
          <p:cNvPicPr>
            <a:picLocks noChangeAspect="1"/>
          </p:cNvPicPr>
          <p:nvPr/>
        </p:nvPicPr>
        <p:blipFill>
          <a:blip r:embed="rId13" cstate="print"/>
          <a:srcRect t="5892" r="57476"/>
          <a:stretch>
            <a:fillRect/>
          </a:stretch>
        </p:blipFill>
        <p:spPr>
          <a:xfrm>
            <a:off x="144016" y="4111188"/>
            <a:ext cx="3383360" cy="360040"/>
          </a:xfrm>
          <a:prstGeom prst="rect">
            <a:avLst/>
          </a:prstGeom>
        </p:spPr>
      </p:pic>
      <p:pic>
        <p:nvPicPr>
          <p:cNvPr id="105" name="Image 104" descr="pointillés_gris.png"/>
          <p:cNvPicPr>
            <a:picLocks noChangeAspect="1"/>
          </p:cNvPicPr>
          <p:nvPr/>
        </p:nvPicPr>
        <p:blipFill>
          <a:blip r:embed="rId13" cstate="print"/>
          <a:srcRect r="59838" b="37643"/>
          <a:stretch>
            <a:fillRect/>
          </a:stretch>
        </p:blipFill>
        <p:spPr>
          <a:xfrm>
            <a:off x="72008" y="2720496"/>
            <a:ext cx="3672408" cy="238567"/>
          </a:xfrm>
          <a:prstGeom prst="rect">
            <a:avLst/>
          </a:prstGeom>
        </p:spPr>
      </p:pic>
      <p:pic>
        <p:nvPicPr>
          <p:cNvPr id="107" name="Image 106" descr="pointillés_gris.png"/>
          <p:cNvPicPr>
            <a:picLocks noChangeAspect="1"/>
          </p:cNvPicPr>
          <p:nvPr/>
        </p:nvPicPr>
        <p:blipFill>
          <a:blip r:embed="rId13" cstate="print"/>
          <a:srcRect r="77163" b="24714"/>
          <a:stretch>
            <a:fillRect/>
          </a:stretch>
        </p:blipFill>
        <p:spPr>
          <a:xfrm>
            <a:off x="6696744" y="2166972"/>
            <a:ext cx="2088232" cy="288032"/>
          </a:xfrm>
          <a:prstGeom prst="rect">
            <a:avLst/>
          </a:prstGeom>
        </p:spPr>
      </p:pic>
      <p:pic>
        <p:nvPicPr>
          <p:cNvPr id="108" name="Image 107" descr="pointillés_gris.png"/>
          <p:cNvPicPr>
            <a:picLocks noChangeAspect="1"/>
          </p:cNvPicPr>
          <p:nvPr/>
        </p:nvPicPr>
        <p:blipFill>
          <a:blip r:embed="rId13" cstate="print"/>
          <a:srcRect r="79525" b="24714"/>
          <a:stretch>
            <a:fillRect/>
          </a:stretch>
        </p:blipFill>
        <p:spPr>
          <a:xfrm>
            <a:off x="6696744" y="3247092"/>
            <a:ext cx="1872208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90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/>
          <p:cNvGrpSpPr/>
          <p:nvPr/>
        </p:nvGrpSpPr>
        <p:grpSpPr>
          <a:xfrm>
            <a:off x="35496" y="4235530"/>
            <a:ext cx="8856984" cy="494583"/>
            <a:chOff x="35496" y="4520554"/>
            <a:chExt cx="8856984" cy="494582"/>
          </a:xfrm>
        </p:grpSpPr>
        <p:pic>
          <p:nvPicPr>
            <p:cNvPr id="46" name="Image 45" descr="4barres_alignées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496" y="4520554"/>
              <a:ext cx="7776864" cy="494582"/>
            </a:xfrm>
            <a:prstGeom prst="rect">
              <a:avLst/>
            </a:prstGeom>
          </p:spPr>
        </p:pic>
        <p:cxnSp>
          <p:nvCxnSpPr>
            <p:cNvPr id="4" name="Connecteur droit 3"/>
            <p:cNvCxnSpPr/>
            <p:nvPr/>
          </p:nvCxnSpPr>
          <p:spPr>
            <a:xfrm>
              <a:off x="7092280" y="4761025"/>
              <a:ext cx="1800200" cy="0"/>
            </a:xfrm>
            <a:prstGeom prst="line">
              <a:avLst/>
            </a:prstGeom>
            <a:ln w="63500">
              <a:solidFill>
                <a:schemeClr val="accent3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Espace réservé du texte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  Company History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251520" y="908722"/>
            <a:ext cx="65527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Century Gothic" pitchFamily="34" charset="0"/>
              </a:rPr>
              <a:t>Throughout ATEME’s history the company has been focused on </a:t>
            </a:r>
            <a:r>
              <a:rPr lang="en-US" sz="2200" b="1" dirty="0">
                <a:latin typeface="Century Gothic" pitchFamily="34" charset="0"/>
              </a:rPr>
              <a:t>video compression</a:t>
            </a:r>
            <a:endParaRPr lang="fr-FR" sz="2200" dirty="0">
              <a:latin typeface="Century Gothic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19364" y="2569794"/>
            <a:ext cx="15790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entury Gothic" pitchFamily="34" charset="0"/>
              </a:rPr>
              <a:t>Design house</a:t>
            </a:r>
          </a:p>
          <a:p>
            <a:r>
              <a:rPr lang="en-US" sz="1400" dirty="0">
                <a:latin typeface="Century Gothic" pitchFamily="34" charset="0"/>
              </a:rPr>
              <a:t>&amp; Codec Licensing</a:t>
            </a:r>
            <a:endParaRPr lang="fr-FR" sz="1400" dirty="0">
              <a:latin typeface="Century Gothic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48459" y="2761764"/>
            <a:ext cx="18714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entury Gothic" pitchFamily="34" charset="0"/>
              </a:rPr>
              <a:t>Encoders</a:t>
            </a:r>
          </a:p>
          <a:p>
            <a:r>
              <a:rPr lang="en-US" sz="1400" dirty="0">
                <a:latin typeface="Century Gothic" pitchFamily="34" charset="0"/>
              </a:rPr>
              <a:t>launched at NAB</a:t>
            </a:r>
            <a:endParaRPr lang="fr-FR" sz="1400" dirty="0">
              <a:latin typeface="Century Gothic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84652" y="4581130"/>
            <a:ext cx="1579039" cy="1362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entury Gothic" pitchFamily="34" charset="0"/>
              </a:rPr>
              <a:t>Designing </a:t>
            </a:r>
            <a:r>
              <a:rPr lang="en-US" sz="1200" b="1" dirty="0">
                <a:latin typeface="Century Gothic" pitchFamily="34" charset="0"/>
              </a:rPr>
              <a:t>video &amp; signal processing systems</a:t>
            </a:r>
            <a:r>
              <a:rPr lang="en-US" sz="1200" dirty="0">
                <a:latin typeface="Century Gothic" pitchFamily="34" charset="0"/>
              </a:rPr>
              <a:t> Avionics</a:t>
            </a:r>
          </a:p>
          <a:p>
            <a:r>
              <a:rPr lang="en-US" sz="1200" dirty="0">
                <a:latin typeface="Century Gothic" pitchFamily="34" charset="0"/>
              </a:rPr>
              <a:t>Providing </a:t>
            </a:r>
            <a:r>
              <a:rPr lang="en-US" sz="1200" b="1" dirty="0">
                <a:latin typeface="Century Gothic" pitchFamily="34" charset="0"/>
              </a:rPr>
              <a:t>Codec</a:t>
            </a:r>
            <a:r>
              <a:rPr lang="en-US" sz="1200" dirty="0">
                <a:latin typeface="Century Gothic" pitchFamily="34" charset="0"/>
              </a:rPr>
              <a:t> technology to </a:t>
            </a:r>
            <a:r>
              <a:rPr lang="en-US" sz="1200" b="1" dirty="0">
                <a:latin typeface="Century Gothic" pitchFamily="34" charset="0"/>
              </a:rPr>
              <a:t>ISVs</a:t>
            </a:r>
            <a:r>
              <a:rPr lang="en-US" sz="1200" dirty="0">
                <a:latin typeface="Century Gothic" pitchFamily="34" charset="0"/>
              </a:rPr>
              <a:t> and </a:t>
            </a:r>
            <a:r>
              <a:rPr lang="en-US" sz="1200" b="1" dirty="0">
                <a:latin typeface="Century Gothic" pitchFamily="34" charset="0"/>
              </a:rPr>
              <a:t>OEMS</a:t>
            </a:r>
          </a:p>
          <a:p>
            <a:endParaRPr lang="fr-FR" sz="1051" dirty="0">
              <a:latin typeface="Century Gothic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764483" y="4581131"/>
            <a:ext cx="17273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entury Gothic" pitchFamily="34" charset="0"/>
              </a:rPr>
              <a:t>First </a:t>
            </a:r>
            <a:r>
              <a:rPr lang="en-US" sz="1200" b="1" dirty="0">
                <a:latin typeface="Century Gothic" pitchFamily="34" charset="0"/>
              </a:rPr>
              <a:t>Kyrion</a:t>
            </a:r>
          </a:p>
          <a:p>
            <a:r>
              <a:rPr lang="en-US" sz="1200" dirty="0">
                <a:latin typeface="Century Gothic" pitchFamily="34" charset="0"/>
              </a:rPr>
              <a:t>deployments in</a:t>
            </a:r>
          </a:p>
          <a:p>
            <a:r>
              <a:rPr lang="en-US" sz="1200" dirty="0">
                <a:latin typeface="Century Gothic" pitchFamily="34" charset="0"/>
              </a:rPr>
              <a:t>IPTV over ADSL and</a:t>
            </a:r>
          </a:p>
          <a:p>
            <a:r>
              <a:rPr lang="en-US" sz="1200" dirty="0">
                <a:latin typeface="Century Gothic" pitchFamily="34" charset="0"/>
              </a:rPr>
              <a:t>terrestrial broadcasting</a:t>
            </a:r>
            <a:endParaRPr lang="fr-FR" sz="1000" dirty="0">
              <a:latin typeface="Century Gothic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347864" y="4581131"/>
            <a:ext cx="18722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entury Gothic" pitchFamily="34" charset="0"/>
              </a:rPr>
              <a:t>First </a:t>
            </a:r>
            <a:r>
              <a:rPr lang="en-US" sz="1200" b="1" dirty="0">
                <a:latin typeface="Century Gothic" pitchFamily="34" charset="0"/>
              </a:rPr>
              <a:t>TITAN</a:t>
            </a:r>
          </a:p>
          <a:p>
            <a:r>
              <a:rPr lang="en-US" sz="1200" dirty="0">
                <a:latin typeface="Century Gothic" pitchFamily="34" charset="0"/>
              </a:rPr>
              <a:t>deployments for premium Video</a:t>
            </a:r>
          </a:p>
          <a:p>
            <a:r>
              <a:rPr lang="en-US" sz="1200" dirty="0">
                <a:latin typeface="Century Gothic" pitchFamily="34" charset="0"/>
              </a:rPr>
              <a:t>On Demand services; Live transcoding added in 2011.</a:t>
            </a:r>
            <a:endParaRPr lang="fr-FR" sz="1000" dirty="0">
              <a:latin typeface="Century Gothic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220073" y="4581129"/>
            <a:ext cx="1800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Century Gothic" pitchFamily="34" charset="0"/>
              </a:rPr>
              <a:t>TITAN</a:t>
            </a:r>
            <a:r>
              <a:rPr lang="en-US" sz="1200" dirty="0">
                <a:latin typeface="Century Gothic" pitchFamily="34" charset="0"/>
              </a:rPr>
              <a:t> ads support of resolutions up to </a:t>
            </a:r>
            <a:r>
              <a:rPr lang="en-US" sz="1200" b="1" dirty="0">
                <a:latin typeface="Century Gothic" pitchFamily="34" charset="0"/>
              </a:rPr>
              <a:t>4K</a:t>
            </a:r>
            <a:r>
              <a:rPr lang="en-US" sz="1200" dirty="0">
                <a:latin typeface="Century Gothic" pitchFamily="34" charset="0"/>
              </a:rPr>
              <a:t> UHDTV and the new </a:t>
            </a:r>
            <a:r>
              <a:rPr lang="en-US" sz="1200" b="1" dirty="0">
                <a:latin typeface="Century Gothic" pitchFamily="34" charset="0"/>
              </a:rPr>
              <a:t>HEVC/H.265</a:t>
            </a:r>
            <a:r>
              <a:rPr lang="en-US" sz="1200" dirty="0">
                <a:latin typeface="Century Gothic" pitchFamily="34" charset="0"/>
              </a:rPr>
              <a:t> compression standard</a:t>
            </a:r>
            <a:endParaRPr lang="fr-FR" sz="1000" dirty="0">
              <a:latin typeface="Century Gothic" pitchFamily="34" charset="0"/>
            </a:endParaRPr>
          </a:p>
          <a:p>
            <a:r>
              <a:rPr lang="en-US" sz="1200" dirty="0">
                <a:latin typeface="Century Gothic" pitchFamily="34" charset="0"/>
              </a:rPr>
              <a:t>.</a:t>
            </a:r>
            <a:endParaRPr lang="fr-FR" sz="1000" dirty="0">
              <a:latin typeface="Century Gothic" pitchFamily="34" charset="0"/>
            </a:endParaRPr>
          </a:p>
        </p:txBody>
      </p:sp>
      <p:pic>
        <p:nvPicPr>
          <p:cNvPr id="37" name="Image 36" descr="graph.png"/>
          <p:cNvPicPr>
            <a:picLocks noChangeAspect="1"/>
          </p:cNvPicPr>
          <p:nvPr/>
        </p:nvPicPr>
        <p:blipFill>
          <a:blip r:embed="rId4" cstate="print"/>
          <a:srcRect l="19992" t="37997" r="35996" b="37997"/>
          <a:stretch>
            <a:fillRect/>
          </a:stretch>
        </p:blipFill>
        <p:spPr>
          <a:xfrm>
            <a:off x="313564" y="3346198"/>
            <a:ext cx="1321211" cy="720660"/>
          </a:xfrm>
          <a:prstGeom prst="rect">
            <a:avLst/>
          </a:prstGeom>
        </p:spPr>
      </p:pic>
      <p:pic>
        <p:nvPicPr>
          <p:cNvPr id="39" name="Image 38" descr="kyri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3691" y="3476296"/>
            <a:ext cx="1511657" cy="456760"/>
          </a:xfrm>
          <a:prstGeom prst="rect">
            <a:avLst/>
          </a:prstGeom>
        </p:spPr>
      </p:pic>
      <p:pic>
        <p:nvPicPr>
          <p:cNvPr id="40" name="Image 39" descr="kyrion_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75659" y="2421639"/>
            <a:ext cx="1872209" cy="432524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251520" y="4158933"/>
            <a:ext cx="1656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2A43F"/>
                </a:solidFill>
                <a:latin typeface="Century Gothic" pitchFamily="34" charset="0"/>
              </a:rPr>
              <a:t>1991-2001</a:t>
            </a:r>
            <a:endParaRPr lang="fr-FR" sz="1400" dirty="0">
              <a:solidFill>
                <a:srgbClr val="02A43F"/>
              </a:solidFill>
              <a:latin typeface="Century Gothic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691680" y="4106667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rgbClr val="02A43F"/>
                </a:solidFill>
                <a:latin typeface="Century Gothic" pitchFamily="34" charset="0"/>
              </a:rPr>
              <a:t>2007</a:t>
            </a:r>
            <a:endParaRPr lang="fr-FR" dirty="0">
              <a:solidFill>
                <a:srgbClr val="02A43F"/>
              </a:solidFill>
              <a:latin typeface="Century Gothic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347864" y="4034662"/>
            <a:ext cx="1800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200" dirty="0" smtClean="0">
                <a:solidFill>
                  <a:srgbClr val="02A43F"/>
                </a:solidFill>
                <a:latin typeface="Century Gothic" pitchFamily="34" charset="0"/>
              </a:rPr>
              <a:t>2010</a:t>
            </a:r>
            <a:endParaRPr lang="fr-FR" sz="2200" dirty="0">
              <a:solidFill>
                <a:srgbClr val="02A43F"/>
              </a:solidFill>
              <a:latin typeface="Century Gothic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220072" y="3984677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chemeClr val="accent3">
                    <a:lumMod val="25000"/>
                  </a:schemeClr>
                </a:solidFill>
                <a:latin typeface="Century Gothic" pitchFamily="34" charset="0"/>
              </a:rPr>
              <a:t>2013</a:t>
            </a:r>
            <a:endParaRPr lang="fr-FR" sz="2800" dirty="0">
              <a:solidFill>
                <a:schemeClr val="accent3">
                  <a:lumMod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092280" y="3933056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</a:rPr>
              <a:t>2014</a:t>
            </a:r>
            <a:endParaRPr lang="fr-FR" sz="32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092281" y="4580733"/>
            <a:ext cx="1800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Century Gothic" pitchFamily="34" charset="0"/>
              </a:rPr>
              <a:t>TITAN</a:t>
            </a:r>
            <a:r>
              <a:rPr lang="en-US" sz="1200" dirty="0">
                <a:latin typeface="Century Gothic" pitchFamily="34" charset="0"/>
              </a:rPr>
              <a:t> Live is the </a:t>
            </a:r>
            <a:r>
              <a:rPr lang="en-US" sz="1200" b="1" dirty="0">
                <a:latin typeface="Century Gothic" pitchFamily="34" charset="0"/>
              </a:rPr>
              <a:t>world’s first </a:t>
            </a:r>
            <a:r>
              <a:rPr lang="en-US" sz="1200" dirty="0">
                <a:latin typeface="Century Gothic" pitchFamily="34" charset="0"/>
              </a:rPr>
              <a:t>carrier-grade </a:t>
            </a:r>
            <a:r>
              <a:rPr lang="en-US" sz="1200" b="1" dirty="0">
                <a:latin typeface="Century Gothic" pitchFamily="34" charset="0"/>
              </a:rPr>
              <a:t>software multi-screen </a:t>
            </a:r>
            <a:r>
              <a:rPr lang="en-US" sz="1200" dirty="0">
                <a:latin typeface="Century Gothic" pitchFamily="34" charset="0"/>
              </a:rPr>
              <a:t>solution mixing </a:t>
            </a:r>
            <a:r>
              <a:rPr lang="en-US" sz="1200" b="1" dirty="0">
                <a:latin typeface="Century Gothic" pitchFamily="34" charset="0"/>
              </a:rPr>
              <a:t>IP and SDI</a:t>
            </a:r>
            <a:r>
              <a:rPr lang="en-US" sz="1200" dirty="0">
                <a:latin typeface="Century Gothic" pitchFamily="34" charset="0"/>
              </a:rPr>
              <a:t> </a:t>
            </a:r>
            <a:r>
              <a:rPr lang="en-US" sz="1200" dirty="0" smtClean="0">
                <a:latin typeface="Century Gothic" pitchFamily="34" charset="0"/>
              </a:rPr>
              <a:t>on </a:t>
            </a:r>
            <a:r>
              <a:rPr lang="en-US" sz="1200" dirty="0">
                <a:latin typeface="Century Gothic" pitchFamily="34" charset="0"/>
              </a:rPr>
              <a:t>the same </a:t>
            </a:r>
            <a:r>
              <a:rPr lang="en-US" sz="1200" dirty="0" smtClean="0">
                <a:latin typeface="Century Gothic" pitchFamily="34" charset="0"/>
              </a:rPr>
              <a:t>platform with </a:t>
            </a:r>
            <a:r>
              <a:rPr lang="en-US" sz="1200" b="1" dirty="0">
                <a:latin typeface="Century Gothic" pitchFamily="34" charset="0"/>
              </a:rPr>
              <a:t>HEVC and </a:t>
            </a:r>
            <a:r>
              <a:rPr lang="en-US" sz="1200" b="1" dirty="0" smtClean="0">
                <a:latin typeface="Century Gothic" pitchFamily="34" charset="0"/>
              </a:rPr>
              <a:t>4K. </a:t>
            </a:r>
            <a:r>
              <a:rPr lang="en-US" sz="1200" dirty="0" smtClean="0">
                <a:latin typeface="Century Gothic" pitchFamily="34" charset="0"/>
              </a:rPr>
              <a:t> </a:t>
            </a:r>
            <a:endParaRPr lang="fr-FR" sz="1000" dirty="0">
              <a:latin typeface="Century Gothic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364092" y="2417629"/>
            <a:ext cx="18001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entury Gothic" pitchFamily="34" charset="0"/>
              </a:rPr>
              <a:t>DR5000 Integrated</a:t>
            </a:r>
          </a:p>
          <a:p>
            <a:r>
              <a:rPr lang="en-US" sz="1400" dirty="0">
                <a:latin typeface="Century Gothic" pitchFamily="34" charset="0"/>
              </a:rPr>
              <a:t>Receiver Decoder launched at NAB</a:t>
            </a:r>
            <a:endParaRPr lang="fr-FR" sz="1400" dirty="0">
              <a:latin typeface="Century Gothic" pitchFamily="34" charset="0"/>
            </a:endParaRPr>
          </a:p>
        </p:txBody>
      </p:sp>
      <p:pic>
        <p:nvPicPr>
          <p:cNvPr id="50" name="Espace réservé du contenu 4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" t="29445" r="7512" b="37593"/>
          <a:stretch/>
        </p:blipFill>
        <p:spPr>
          <a:xfrm>
            <a:off x="5417116" y="3348521"/>
            <a:ext cx="1694149" cy="351467"/>
          </a:xfrm>
          <a:prstGeom prst="rect">
            <a:avLst/>
          </a:prstGeom>
        </p:spPr>
      </p:pic>
      <p:pic>
        <p:nvPicPr>
          <p:cNvPr id="51" name="Image 50" descr="kyrion_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3" y="1916833"/>
            <a:ext cx="1872209" cy="432524"/>
          </a:xfrm>
          <a:prstGeom prst="rect">
            <a:avLst/>
          </a:prstGeom>
        </p:spPr>
      </p:pic>
      <p:pic>
        <p:nvPicPr>
          <p:cNvPr id="30" name="Image 29" descr="TITAN_logo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11266" y="1699383"/>
            <a:ext cx="1800199" cy="601711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42" y="2606822"/>
            <a:ext cx="2608313" cy="1686275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258829" y="2262621"/>
            <a:ext cx="2065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entury Gothic" pitchFamily="34" charset="0"/>
              </a:rPr>
              <a:t>TITAN Live </a:t>
            </a:r>
          </a:p>
          <a:p>
            <a:r>
              <a:rPr lang="en-US" sz="1400" dirty="0">
                <a:latin typeface="Century Gothic" pitchFamily="34" charset="0"/>
              </a:rPr>
              <a:t>Any-to-Any</a:t>
            </a:r>
          </a:p>
        </p:txBody>
      </p:sp>
      <p:pic>
        <p:nvPicPr>
          <p:cNvPr id="3074" name="Picture 2" descr="http://davegoodmanmedia.com/wp-content/uploads/2013/08/EBU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509" y="2132856"/>
            <a:ext cx="1774555" cy="94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3480576" y="2996952"/>
            <a:ext cx="18714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Century Gothic" pitchFamily="34" charset="0"/>
              </a:rPr>
              <a:t>Beginning of our partnership on the South African WC</a:t>
            </a:r>
            <a:endParaRPr lang="fr-FR" sz="1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5036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Espace réservé du texte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noProof="0" dirty="0" smtClean="0"/>
              <a:t>HEVC: 50% of bandwidth savings 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noProof="0" smtClean="0"/>
          </a:p>
          <a:p>
            <a:pPr lvl="1"/>
            <a:endParaRPr lang="en-US" noProof="0" smtClean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22166"/>
            <a:ext cx="7704856" cy="524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76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 err="1" smtClean="0"/>
              <a:t>Thanks</a:t>
            </a:r>
            <a:r>
              <a:rPr lang="fr-FR" dirty="0" smtClean="0"/>
              <a:t> / X</a:t>
            </a:r>
            <a:r>
              <a:rPr lang="az-Cyrl-AZ" dirty="0" smtClean="0"/>
              <a:t>вала</a:t>
            </a:r>
            <a:r>
              <a:rPr lang="fr-FR" dirty="0" smtClean="0"/>
              <a:t> / </a:t>
            </a:r>
            <a:r>
              <a:rPr lang="fr-FR" dirty="0" err="1" smtClean="0"/>
              <a:t>Hvala</a:t>
            </a:r>
            <a:endParaRPr lang="fr-FR" dirty="0" smtClean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sz="3600" dirty="0" smtClean="0"/>
              <a:t>Questions? / </a:t>
            </a:r>
            <a:r>
              <a:rPr lang="az-Cyrl-AZ" sz="3600" dirty="0" smtClean="0"/>
              <a:t>Питањ</a:t>
            </a:r>
            <a:r>
              <a:rPr lang="fr-FR" sz="3600" dirty="0" smtClean="0"/>
              <a:t>a? / </a:t>
            </a:r>
            <a:r>
              <a:rPr lang="fr-FR" sz="3600" dirty="0" err="1" smtClean="0"/>
              <a:t>Pitanja</a:t>
            </a:r>
            <a:r>
              <a:rPr lang="fr-FR" sz="3600" dirty="0" smtClean="0"/>
              <a:t>?</a:t>
            </a:r>
            <a:endParaRPr lang="fr-FR" sz="36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3200" dirty="0" smtClean="0"/>
              <a:t>End</a:t>
            </a:r>
            <a:endParaRPr lang="fr-FR" sz="3200" dirty="0"/>
          </a:p>
        </p:txBody>
      </p:sp>
      <p:pic>
        <p:nvPicPr>
          <p:cNvPr id="5" name="Image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015" y="1482388"/>
            <a:ext cx="3798193" cy="201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558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 smtClean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3200" dirty="0" smtClean="0"/>
              <a:t>Backup slides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5727867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4294967295"/>
          </p:nvPr>
        </p:nvSpPr>
        <p:spPr>
          <a:xfrm>
            <a:off x="1143001" y="5541169"/>
            <a:ext cx="4479131" cy="305991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 </a:t>
            </a:r>
            <a:endParaRPr lang="fr-FR" dirty="0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160096"/>
              </p:ext>
            </p:extLst>
          </p:nvPr>
        </p:nvGraphicFramePr>
        <p:xfrm>
          <a:off x="395536" y="1196753"/>
          <a:ext cx="8469870" cy="4764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Image bitmap" r:id="rId3" imgW="18288000" imgH="10287000" progId="Paint.Picture">
                  <p:embed/>
                </p:oleObj>
              </mc:Choice>
              <mc:Fallback>
                <p:oleObj name="Image bitmap" r:id="rId3" imgW="18288000" imgH="102870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1196753"/>
                        <a:ext cx="8469870" cy="47643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Espace réservé du texte 2"/>
          <p:cNvSpPr txBox="1">
            <a:spLocks/>
          </p:cNvSpPr>
          <p:nvPr/>
        </p:nvSpPr>
        <p:spPr>
          <a:xfrm>
            <a:off x="191344" y="56819"/>
            <a:ext cx="7621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H.264 vs HEVC: Seeing is believing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39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sz="quarter" idx="17"/>
          </p:nvPr>
        </p:nvSpPr>
        <p:spPr>
          <a:xfrm>
            <a:off x="144016" y="44624"/>
            <a:ext cx="8964488" cy="646331"/>
          </a:xfrm>
        </p:spPr>
        <p:txBody>
          <a:bodyPr/>
          <a:lstStyle/>
          <a:p>
            <a:r>
              <a:rPr lang="en-US" dirty="0" smtClean="0"/>
              <a:t>No common definition of 4K TV</a:t>
            </a:r>
            <a:endParaRPr lang="en-US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4294967295"/>
          </p:nvPr>
        </p:nvSpPr>
        <p:spPr>
          <a:xfrm>
            <a:off x="204788" y="908050"/>
            <a:ext cx="8939212" cy="5041900"/>
          </a:xfrm>
          <a:prstGeom prst="rect">
            <a:avLst/>
          </a:prstGeo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4K TV should not only be a </a:t>
            </a:r>
            <a:r>
              <a:rPr lang="en-US" sz="2400" dirty="0"/>
              <a:t>resolution, but also:</a:t>
            </a:r>
          </a:p>
          <a:p>
            <a:pPr lvl="1"/>
            <a:r>
              <a:rPr lang="en-US" sz="1800" dirty="0"/>
              <a:t>Frame-rate</a:t>
            </a:r>
          </a:p>
          <a:p>
            <a:pPr lvl="1"/>
            <a:r>
              <a:rPr lang="en-US" sz="1800" dirty="0"/>
              <a:t>Pixel coding (aspect ratio, gamut, color sampling and pixel bit-depth)</a:t>
            </a:r>
          </a:p>
          <a:p>
            <a:pPr lvl="1"/>
            <a:r>
              <a:rPr lang="en-US" sz="1800" dirty="0"/>
              <a:t>Audio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No </a:t>
            </a:r>
            <a:r>
              <a:rPr lang="en-US" sz="2400" dirty="0"/>
              <a:t>common definition or international audio-video standard targeting Broadcast television beyond HD</a:t>
            </a:r>
          </a:p>
          <a:p>
            <a:pPr lvl="1"/>
            <a:r>
              <a:rPr lang="en-US" sz="1800" dirty="0"/>
              <a:t>4k2k, Quad Full HD, 4K, Super HD, 4KTV, 4K cinema 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At </a:t>
            </a:r>
            <a:r>
              <a:rPr lang="en-US" sz="2400" dirty="0"/>
              <a:t>least 3 </a:t>
            </a:r>
            <a:r>
              <a:rPr lang="en-US" sz="2400" dirty="0" smtClean="0"/>
              <a:t>definitions exist today:</a:t>
            </a:r>
            <a:endParaRPr lang="en-US" sz="2400" dirty="0"/>
          </a:p>
          <a:p>
            <a:pPr lvl="1"/>
            <a:r>
              <a:rPr lang="en-US" sz="1800" dirty="0"/>
              <a:t>4K DCI (Digital Cinema Initiative): 4096x2160 pixels at 24 Hz (+up to 7.1 multi-channel)</a:t>
            </a:r>
          </a:p>
          <a:p>
            <a:pPr lvl="1"/>
            <a:r>
              <a:rPr lang="en-US" sz="1800" dirty="0"/>
              <a:t>NHK Super Hi-Vision: Ultimate 2D A/V format: 7680x4320 pixels at 120 Hz  (+ audio 22.2)</a:t>
            </a:r>
          </a:p>
          <a:p>
            <a:pPr lvl="1"/>
            <a:r>
              <a:rPr lang="en-US" sz="1800" dirty="0"/>
              <a:t>UHDTV1 &amp; UHDTV2 (ITU-R Draft): 3840x2160 and 7680 x4320, audio is out of scope</a:t>
            </a:r>
          </a:p>
          <a:p>
            <a:pPr lvl="1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22932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Espace réservé du texte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noProof="0" dirty="0" smtClean="0"/>
              <a:t>UHDTV standardization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836712"/>
            <a:ext cx="8939658" cy="5041900"/>
          </a:xfrm>
        </p:spPr>
        <p:txBody>
          <a:bodyPr/>
          <a:lstStyle/>
          <a:p>
            <a:r>
              <a:rPr lang="en-US" noProof="0" dirty="0" smtClean="0"/>
              <a:t>UHDTV Phase 1 is aligned on HDMI 2.0 capabilities </a:t>
            </a:r>
          </a:p>
          <a:p>
            <a:pPr lvl="1"/>
            <a:r>
              <a:rPr lang="en-US" noProof="0" dirty="0" smtClean="0"/>
              <a:t>Up to 60 fps, up to 10-bit</a:t>
            </a:r>
          </a:p>
          <a:p>
            <a:pPr lvl="1"/>
            <a:r>
              <a:rPr lang="en-US" dirty="0" smtClean="0"/>
              <a:t>5.1 audio, possibly AC4, no standard for object based audio</a:t>
            </a:r>
            <a:endParaRPr lang="en-US" noProof="0" dirty="0" smtClean="0"/>
          </a:p>
          <a:p>
            <a:pPr lvl="1"/>
            <a:r>
              <a:rPr lang="en-US" noProof="0" dirty="0" smtClean="0"/>
              <a:t>BT709 = HD color space, BT2020 is not mandatory (means will not happen), no HDR, no HFR</a:t>
            </a:r>
          </a:p>
          <a:p>
            <a:pPr lvl="1"/>
            <a:r>
              <a:rPr lang="en-US" dirty="0" smtClean="0"/>
              <a:t>Scalable to higher frame rates (will be a constraint for UHDTV Phase 2 systems, no immediate consequence)</a:t>
            </a:r>
          </a:p>
          <a:p>
            <a:pPr lvl="1"/>
            <a:r>
              <a:rPr lang="en-US" noProof="0" dirty="0" smtClean="0"/>
              <a:t>For deployment from 2015</a:t>
            </a:r>
          </a:p>
          <a:p>
            <a:pPr lvl="1"/>
            <a:r>
              <a:rPr lang="en-US" dirty="0" smtClean="0"/>
              <a:t>At this time, still no standard to carry uncompressed 4K (using 4 X 3G-SDI by default)</a:t>
            </a:r>
            <a:endParaRPr lang="en-US" noProof="0" dirty="0" smtClean="0"/>
          </a:p>
          <a:p>
            <a:r>
              <a:rPr lang="en-US" dirty="0" smtClean="0"/>
              <a:t>UHDTV Phase 2 raises a lot of questions</a:t>
            </a:r>
            <a:endParaRPr lang="en-US" dirty="0"/>
          </a:p>
          <a:p>
            <a:pPr lvl="1"/>
            <a:r>
              <a:rPr lang="en-US" dirty="0" smtClean="0"/>
              <a:t>Currently foreseen for deployments from 2017</a:t>
            </a:r>
          </a:p>
          <a:p>
            <a:pPr lvl="1"/>
            <a:r>
              <a:rPr lang="en-US" noProof="0" dirty="0" smtClean="0"/>
              <a:t>Requires alignment with NHK's 8K ambitions</a:t>
            </a:r>
          </a:p>
          <a:p>
            <a:pPr lvl="1"/>
            <a:r>
              <a:rPr lang="en-US" dirty="0" smtClean="0"/>
              <a:t>Requires new standards for uncompressed audio and video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30851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sz="quarter" idx="17"/>
          </p:nvPr>
        </p:nvSpPr>
        <p:spPr>
          <a:xfrm>
            <a:off x="179512" y="107921"/>
            <a:ext cx="8964488" cy="584775"/>
          </a:xfrm>
        </p:spPr>
        <p:txBody>
          <a:bodyPr/>
          <a:lstStyle/>
          <a:p>
            <a:r>
              <a:rPr lang="en-US" sz="3200" dirty="0" smtClean="0"/>
              <a:t>Expected benefits from 4kTV</a:t>
            </a:r>
            <a:endParaRPr lang="en-US" sz="32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4294967295"/>
          </p:nvPr>
        </p:nvSpPr>
        <p:spPr>
          <a:xfrm>
            <a:off x="0" y="908050"/>
            <a:ext cx="4103688" cy="5041900"/>
          </a:xfrm>
          <a:prstGeom prst="rect">
            <a:avLst/>
          </a:prstGeom>
        </p:spPr>
        <p:txBody>
          <a:bodyPr/>
          <a:lstStyle/>
          <a:p>
            <a:r>
              <a:rPr lang="en-US" sz="2000" dirty="0" smtClean="0"/>
              <a:t>In our labs, our engineers needed to stand within 1.5 m of a 55” 4KTV set to tell the difference between 2K &amp; 4K</a:t>
            </a:r>
          </a:p>
          <a:p>
            <a:endParaRPr lang="en-US" sz="2000" dirty="0" smtClean="0"/>
          </a:p>
          <a:p>
            <a:r>
              <a:rPr lang="en-US" sz="2000" dirty="0"/>
              <a:t>Initial studies found that using a viewing distance of 2.7m (European average), it takes a 76 Inch screen to see the difference with HDTV</a:t>
            </a:r>
          </a:p>
          <a:p>
            <a:endParaRPr lang="en-US" sz="2000" dirty="0"/>
          </a:p>
          <a:p>
            <a:r>
              <a:rPr lang="en-US" sz="2000" dirty="0"/>
              <a:t>But NHK studies claim the gain can be perceived on much smaller screen sizes</a:t>
            </a:r>
          </a:p>
          <a:p>
            <a:endParaRPr lang="en-US" sz="2000" dirty="0" smtClean="0"/>
          </a:p>
        </p:txBody>
      </p:sp>
      <p:pic>
        <p:nvPicPr>
          <p:cNvPr id="1026" name="Picture 2" descr="detail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36429"/>
            <a:ext cx="48672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15800_with rectang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39924"/>
            <a:ext cx="48196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477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Espace réservé du texte 2"/>
          <p:cNvSpPr>
            <a:spLocks noGrp="1"/>
          </p:cNvSpPr>
          <p:nvPr>
            <p:ph type="body" sz="quarter" idx="17"/>
          </p:nvPr>
        </p:nvSpPr>
        <p:spPr>
          <a:xfrm>
            <a:off x="179512" y="899865"/>
            <a:ext cx="8964488" cy="923330"/>
          </a:xfrm>
        </p:spPr>
        <p:txBody>
          <a:bodyPr/>
          <a:lstStyle/>
          <a:p>
            <a:r>
              <a:rPr lang="en-US" noProof="0" smtClean="0"/>
              <a:t>HEVC toolset versus H.264 and MPEG-2</a:t>
            </a:r>
            <a:br>
              <a:rPr lang="en-US" noProof="0" smtClean="0"/>
            </a:br>
            <a:endParaRPr lang="en-US" noProof="0" smtClean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69223"/>
              </p:ext>
            </p:extLst>
          </p:nvPr>
        </p:nvGraphicFramePr>
        <p:xfrm>
          <a:off x="683568" y="899866"/>
          <a:ext cx="7848872" cy="537972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504367"/>
                <a:gridCol w="1831404"/>
                <a:gridCol w="1962218"/>
                <a:gridCol w="2550883"/>
              </a:tblGrid>
              <a:tr h="270438">
                <a:tc>
                  <a:txBody>
                    <a:bodyPr/>
                    <a:lstStyle/>
                    <a:p>
                      <a:pPr algn="ctr"/>
                      <a:endParaRPr lang="en-US" sz="105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smtClean="0"/>
                        <a:t>MPEG-2</a:t>
                      </a:r>
                      <a:endParaRPr lang="en-US" sz="1400" noProof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smtClean="0"/>
                        <a:t>H.264/AVC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smtClean="0"/>
                        <a:t>HEVC</a:t>
                      </a:r>
                    </a:p>
                  </a:txBody>
                  <a:tcPr marL="68580" marR="68580" marT="34290" marB="34290"/>
                </a:tc>
              </a:tr>
              <a:tr h="462362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/>
                        <a:t>Partition</a:t>
                      </a:r>
                      <a:r>
                        <a:rPr lang="en-US" sz="1400" baseline="0" noProof="0" dirty="0" smtClean="0"/>
                        <a:t> size</a:t>
                      </a:r>
                      <a:endParaRPr lang="en-US" sz="1400" b="1" noProof="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Macroblock 16x16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Macroblock 16x16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noProof="0" smtClean="0"/>
                        <a:t>Coding Unit</a:t>
                      </a:r>
                      <a:endParaRPr lang="en-US" sz="1400" noProof="0" smtClean="0"/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 8x8 to 64x64</a:t>
                      </a:r>
                    </a:p>
                  </a:txBody>
                  <a:tcPr marL="68580" marR="68580" marT="34290" marB="34290" anchor="ctr"/>
                </a:tc>
              </a:tr>
              <a:tr h="1038134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Partitioning</a:t>
                      </a:r>
                      <a:endParaRPr lang="en-US" sz="1400" b="1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Inter 16x8, Intra 8x8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Sub-block down to 4x4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/>
                        <a:t>Prediction Unit</a:t>
                      </a:r>
                      <a:endParaRPr lang="en-US" sz="1400" baseline="0" noProof="0" dirty="0" smtClean="0"/>
                    </a:p>
                    <a:p>
                      <a:pPr algn="ctr"/>
                      <a:r>
                        <a:rPr lang="en-US" sz="1400" noProof="0" dirty="0" err="1" smtClean="0"/>
                        <a:t>Quadtree</a:t>
                      </a:r>
                      <a:r>
                        <a:rPr lang="en-US" sz="1400" noProof="0" dirty="0" smtClean="0"/>
                        <a:t> down to 4x4</a:t>
                      </a:r>
                    </a:p>
                    <a:p>
                      <a:pPr algn="ctr"/>
                      <a:r>
                        <a:rPr lang="en-US" sz="1400" noProof="0" dirty="0" smtClean="0"/>
                        <a:t>Square, symmetric and asymmetric</a:t>
                      </a:r>
                    </a:p>
                    <a:p>
                      <a:pPr algn="ctr"/>
                      <a:r>
                        <a:rPr lang="en-US" sz="1400" noProof="0" dirty="0" smtClean="0"/>
                        <a:t>(only square for intra)</a:t>
                      </a:r>
                      <a:endParaRPr lang="en-US" sz="1400" noProof="0" dirty="0"/>
                    </a:p>
                  </a:txBody>
                  <a:tcPr marL="68580" marR="68580" marT="34290" marB="34290" anchor="ctr"/>
                </a:tc>
              </a:tr>
              <a:tr h="654286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Transform</a:t>
                      </a:r>
                      <a:endParaRPr lang="en-US" sz="1400" b="1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Floating DCT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Integer</a:t>
                      </a:r>
                      <a:r>
                        <a:rPr lang="en-US" sz="1400" baseline="0" noProof="0" smtClean="0"/>
                        <a:t> </a:t>
                      </a:r>
                      <a:r>
                        <a:rPr lang="en-US" sz="1400" noProof="0" smtClean="0"/>
                        <a:t>DCT</a:t>
                      </a:r>
                      <a:r>
                        <a:rPr lang="en-US" sz="1400" baseline="0" noProof="0" smtClean="0"/>
                        <a:t> 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8x8, 4x4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smtClean="0"/>
                        <a:t>Transform Unit square IDCT </a:t>
                      </a:r>
                    </a:p>
                    <a:p>
                      <a:pPr algn="ctr"/>
                      <a:r>
                        <a:rPr lang="en-US" sz="1400" noProof="0" smtClean="0"/>
                        <a:t>from 32x32</a:t>
                      </a:r>
                      <a:r>
                        <a:rPr lang="en-US" sz="1400" baseline="0" noProof="0" smtClean="0"/>
                        <a:t> to 4x4</a:t>
                      </a:r>
                      <a:endParaRPr lang="en-US" sz="1400" noProof="0" smtClean="0"/>
                    </a:p>
                    <a:p>
                      <a:pPr algn="ctr"/>
                      <a:r>
                        <a:rPr lang="en-US" sz="1400" baseline="0" noProof="0" smtClean="0"/>
                        <a:t>+ DST Luma Intra 4x4</a:t>
                      </a:r>
                      <a:endParaRPr lang="en-US" sz="1400" noProof="0"/>
                    </a:p>
                  </a:txBody>
                  <a:tcPr marL="68580" marR="68580" marT="34290" marB="34290" anchor="ctr"/>
                </a:tc>
              </a:tr>
              <a:tr h="270438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Intra prediction</a:t>
                      </a:r>
                      <a:endParaRPr lang="en-US" sz="1400" b="1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DC</a:t>
                      </a:r>
                      <a:r>
                        <a:rPr lang="en-US" sz="1400" baseline="0" noProof="0" smtClean="0"/>
                        <a:t> predictor</a:t>
                      </a:r>
                      <a:endParaRPr lang="en-US" sz="1400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Up to 9 predictors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35</a:t>
                      </a:r>
                      <a:r>
                        <a:rPr lang="en-US" sz="1400" baseline="0" noProof="0" smtClean="0"/>
                        <a:t> predictors</a:t>
                      </a:r>
                      <a:endParaRPr lang="en-US" sz="1400" noProof="0" smtClean="0"/>
                    </a:p>
                  </a:txBody>
                  <a:tcPr marL="68580" marR="68580" marT="34290" marB="34290" anchor="ctr"/>
                </a:tc>
              </a:tr>
              <a:tr h="654286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Motion prediction</a:t>
                      </a:r>
                      <a:endParaRPr lang="en-US" sz="1400" b="1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Vector from one Neighbor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Spatial Median 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(3 blocks)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Advanced</a:t>
                      </a:r>
                      <a:r>
                        <a:rPr lang="en-US" sz="1400" baseline="0" noProof="0" smtClean="0"/>
                        <a:t> Motion Vector Prediction AMVP (spatial + temporal)</a:t>
                      </a:r>
                      <a:endParaRPr lang="en-US" sz="1400" noProof="0" smtClean="0"/>
                    </a:p>
                  </a:txBody>
                  <a:tcPr marL="68580" marR="68580" marT="34290" marB="34290" anchor="ctr"/>
                </a:tc>
              </a:tr>
              <a:tr h="462362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noProof="0" smtClean="0"/>
                        <a:t>« Motion-copy » mode</a:t>
                      </a:r>
                      <a:endParaRPr lang="en-US" sz="1400" b="1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/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Direct mode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Merge mode</a:t>
                      </a:r>
                    </a:p>
                  </a:txBody>
                  <a:tcPr marL="68580" marR="68580" marT="34290" marB="34290" anchor="ctr"/>
                </a:tc>
              </a:tr>
              <a:tr h="462362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Motion precision</a:t>
                      </a:r>
                      <a:endParaRPr lang="en-US" sz="1400" b="1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½</a:t>
                      </a:r>
                      <a:r>
                        <a:rPr lang="en-US" sz="1400" baseline="0" noProof="0" smtClean="0"/>
                        <a:t> Pixel bilinear</a:t>
                      </a:r>
                      <a:endParaRPr lang="en-US" sz="1400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½</a:t>
                      </a:r>
                      <a:r>
                        <a:rPr lang="en-US" sz="1400" baseline="0" noProof="0" smtClean="0"/>
                        <a:t> Pixel 6-tap,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noProof="0" smtClean="0"/>
                        <a:t>¼ Pixel bi-linear</a:t>
                      </a:r>
                      <a:endParaRPr lang="en-US" sz="1400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noProof="0" smtClean="0"/>
                        <a:t>¼  Pixel 7or 8-tap,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noProof="0" smtClean="0"/>
                        <a:t>1/8  Pixel 4-tap chroma</a:t>
                      </a:r>
                      <a:endParaRPr lang="en-US" sz="1400" noProof="0" smtClean="0"/>
                    </a:p>
                  </a:txBody>
                  <a:tcPr marL="68580" marR="68580" marT="34290" marB="34290" anchor="ctr"/>
                </a:tc>
              </a:tr>
              <a:tr h="270438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Entropy coding</a:t>
                      </a:r>
                      <a:endParaRPr lang="en-US" sz="1400" b="1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VLC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CABAC, CAVLC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CABAC </a:t>
                      </a:r>
                    </a:p>
                  </a:txBody>
                  <a:tcPr marL="68580" marR="68580" marT="34290" marB="34290" anchor="ctr"/>
                </a:tc>
              </a:tr>
              <a:tr h="462362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Filters</a:t>
                      </a:r>
                      <a:endParaRPr lang="en-US" sz="1400" b="1" noProof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/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smtClean="0"/>
                        <a:t>Deblocking Filter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err="1" smtClean="0"/>
                        <a:t>Deblocking</a:t>
                      </a:r>
                      <a:r>
                        <a:rPr lang="en-US" sz="1400" noProof="0" dirty="0" smtClean="0"/>
                        <a:t> Filter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smtClean="0"/>
                        <a:t>Sample Adaptive</a:t>
                      </a:r>
                      <a:r>
                        <a:rPr lang="en-US" sz="1400" baseline="0" noProof="0" dirty="0" smtClean="0"/>
                        <a:t> Offset</a:t>
                      </a:r>
                      <a:endParaRPr lang="en-US" sz="1400" noProof="0" dirty="0" smtClean="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4" name="Espace réservé du texte 2"/>
          <p:cNvSpPr txBox="1">
            <a:spLocks/>
          </p:cNvSpPr>
          <p:nvPr/>
        </p:nvSpPr>
        <p:spPr>
          <a:xfrm>
            <a:off x="107504" y="44624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lang="fr-FR" sz="27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HEVC toolset versus H.264 and MPEG-2</a:t>
            </a:r>
            <a:br>
              <a:rPr lang="en-US" sz="3200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1866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7"/>
          </p:nvPr>
        </p:nvSpPr>
        <p:spPr>
          <a:xfrm>
            <a:off x="179512" y="116632"/>
            <a:ext cx="8964488" cy="584775"/>
          </a:xfrm>
        </p:spPr>
        <p:txBody>
          <a:bodyPr/>
          <a:lstStyle/>
          <a:p>
            <a:r>
              <a:rPr lang="en-US" sz="3200" noProof="0" dirty="0" smtClean="0"/>
              <a:t>H.264 vs HEVC</a:t>
            </a:r>
            <a:endParaRPr lang="en-US" sz="3200" noProof="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294967295"/>
          </p:nvPr>
        </p:nvSpPr>
        <p:spPr>
          <a:xfrm>
            <a:off x="0" y="6245225"/>
            <a:ext cx="4479925" cy="4079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5" name="Espace réservé du texte 1"/>
          <p:cNvSpPr txBox="1">
            <a:spLocks/>
          </p:cNvSpPr>
          <p:nvPr/>
        </p:nvSpPr>
        <p:spPr>
          <a:xfrm>
            <a:off x="107504" y="980728"/>
            <a:ext cx="9001000" cy="254356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 Already demonstrated </a:t>
            </a:r>
            <a:r>
              <a:rPr lang="en-US" sz="2400" dirty="0" smtClean="0">
                <a:solidFill>
                  <a:schemeClr val="tx2"/>
                </a:solidFill>
              </a:rPr>
              <a:t>results (*): </a:t>
            </a:r>
          </a:p>
          <a:p>
            <a:pPr lvl="1"/>
            <a:r>
              <a:rPr lang="en-US" sz="2000" dirty="0" smtClean="0"/>
              <a:t>HEVC Main profile would enable the broadcast quality of UHDTV at video bitrates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below 13Mbps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  <p:sp>
        <p:nvSpPr>
          <p:cNvPr id="7" name="Espace réservé du texte 1"/>
          <p:cNvSpPr txBox="1">
            <a:spLocks/>
          </p:cNvSpPr>
          <p:nvPr/>
        </p:nvSpPr>
        <p:spPr>
          <a:xfrm>
            <a:off x="107504" y="2636912"/>
            <a:ext cx="4464496" cy="2681683"/>
          </a:xfrm>
          <a:prstGeom prst="rect">
            <a:avLst/>
          </a:prstGeom>
        </p:spPr>
        <p:txBody>
          <a:bodyPr vert="horz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255F9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Results are confirmed with </a:t>
            </a:r>
            <a:r>
              <a:rPr lang="en-US" sz="2400" b="1" dirty="0">
                <a:solidFill>
                  <a:srgbClr val="02A43F"/>
                </a:solidFill>
                <a:latin typeface="Century Gothic" pitchFamily="34" charset="0"/>
              </a:rPr>
              <a:t>Main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and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b="1" dirty="0">
                <a:solidFill>
                  <a:srgbClr val="02A43F"/>
                </a:solidFill>
                <a:latin typeface="Century Gothic" pitchFamily="34" charset="0"/>
              </a:rPr>
              <a:t>Main 10</a:t>
            </a:r>
            <a:r>
              <a:rPr lang="en-US" sz="2400" dirty="0">
                <a:latin typeface="Century Gothic" panose="020B0502020202020204" pitchFamily="34" charset="0"/>
              </a:rPr>
              <a:t>: </a:t>
            </a:r>
          </a:p>
          <a:p>
            <a:pPr lvl="1"/>
            <a:r>
              <a:rPr lang="en-US" sz="2000" dirty="0" smtClean="0">
                <a:latin typeface="Century Gothic" panose="020B0502020202020204" pitchFamily="34" charset="0"/>
              </a:rPr>
              <a:t>With HEVC</a:t>
            </a:r>
            <a:r>
              <a:rPr lang="en-US" sz="2000" b="1" dirty="0" smtClean="0">
                <a:latin typeface="Century Gothic" panose="020B0502020202020204" pitchFamily="34" charset="0"/>
              </a:rPr>
              <a:t>,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broadcast UHDTV quality </a:t>
            </a:r>
            <a:r>
              <a:rPr lang="en-US" sz="2000" dirty="0" smtClean="0">
                <a:latin typeface="Century Gothic" panose="020B0502020202020204" pitchFamily="34" charset="0"/>
              </a:rPr>
              <a:t>at bitrates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between 11Mbps and 18Mbps</a:t>
            </a:r>
          </a:p>
          <a:p>
            <a:pPr lvl="1"/>
            <a:r>
              <a:rPr lang="en-US" sz="2000" dirty="0" smtClean="0">
                <a:latin typeface="Century Gothic" panose="020B0502020202020204" pitchFamily="34" charset="0"/>
              </a:rPr>
              <a:t>Same gain than between MPEG-2 and H.264/AVC</a:t>
            </a:r>
          </a:p>
          <a:p>
            <a:pPr lvl="1"/>
            <a:endParaRPr lang="en-US" sz="1800" dirty="0" smtClean="0">
              <a:latin typeface="Century Gothic" panose="020B0502020202020204" pitchFamily="34" charset="0"/>
            </a:endParaRPr>
          </a:p>
          <a:p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7348" y="5877272"/>
            <a:ext cx="9026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sz="1400" dirty="0" smtClean="0">
                <a:solidFill>
                  <a:schemeClr val="tx2"/>
                </a:solidFill>
              </a:rPr>
              <a:t>(*) </a:t>
            </a:r>
            <a:r>
              <a:rPr lang="en-US" sz="1400" dirty="0">
                <a:solidFill>
                  <a:schemeClr val="tx2"/>
                </a:solidFill>
              </a:rPr>
              <a:t>J. </a:t>
            </a:r>
            <a:r>
              <a:rPr lang="en-US" sz="1400" dirty="0" err="1">
                <a:solidFill>
                  <a:schemeClr val="tx2"/>
                </a:solidFill>
              </a:rPr>
              <a:t>Viéron</a:t>
            </a:r>
            <a:r>
              <a:rPr lang="en-US" sz="1400" dirty="0">
                <a:solidFill>
                  <a:schemeClr val="tx2"/>
                </a:solidFill>
              </a:rPr>
              <a:t> and M. </a:t>
            </a:r>
            <a:r>
              <a:rPr lang="en-US" sz="1400" dirty="0" err="1">
                <a:solidFill>
                  <a:schemeClr val="tx2"/>
                </a:solidFill>
              </a:rPr>
              <a:t>Parmentier</a:t>
            </a:r>
            <a:r>
              <a:rPr lang="en-US" sz="1400" dirty="0">
                <a:solidFill>
                  <a:schemeClr val="tx2"/>
                </a:solidFill>
              </a:rPr>
              <a:t>, "4K TV capture, an early experience sharing,” </a:t>
            </a:r>
            <a:r>
              <a:rPr lang="en-US" sz="1400" dirty="0" err="1">
                <a:solidFill>
                  <a:schemeClr val="tx2"/>
                </a:solidFill>
              </a:rPr>
              <a:t>Proc</a:t>
            </a:r>
            <a:r>
              <a:rPr lang="en-US" sz="1400" dirty="0">
                <a:solidFill>
                  <a:schemeClr val="tx2"/>
                </a:solidFill>
              </a:rPr>
              <a:t> SMPTE </a:t>
            </a:r>
            <a:r>
              <a:rPr lang="en-US" sz="1400" dirty="0" err="1">
                <a:solidFill>
                  <a:schemeClr val="tx2"/>
                </a:solidFill>
              </a:rPr>
              <a:t>Conf</a:t>
            </a:r>
            <a:r>
              <a:rPr lang="en-US" sz="1400" dirty="0">
                <a:solidFill>
                  <a:schemeClr val="tx2"/>
                </a:solidFill>
              </a:rPr>
              <a:t>, 2012. 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07661"/>
            <a:ext cx="4321090" cy="266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necteur droit 9"/>
          <p:cNvCxnSpPr/>
          <p:nvPr/>
        </p:nvCxnSpPr>
        <p:spPr>
          <a:xfrm flipV="1">
            <a:off x="5148064" y="3861048"/>
            <a:ext cx="3168352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408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16024" y="907380"/>
            <a:ext cx="8748464" cy="5401940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sz="2000" dirty="0"/>
              <a:t>A lot of statements have been made over the past months on HEVC gain vs H.264. What </a:t>
            </a:r>
            <a:r>
              <a:rPr lang="en-US" sz="2000" dirty="0" smtClean="0"/>
              <a:t>our eyes are telling us right now :</a:t>
            </a:r>
            <a:endParaRPr lang="en-US" sz="2000" dirty="0"/>
          </a:p>
          <a:p>
            <a:pPr lvl="1" fontAlgn="base">
              <a:spcAft>
                <a:spcPct val="0"/>
              </a:spcAft>
              <a:buSzPct val="50000"/>
            </a:pPr>
            <a:r>
              <a:rPr lang="en-US" sz="1800" dirty="0"/>
              <a:t>The bitrate gain in </a:t>
            </a:r>
            <a:r>
              <a:rPr lang="en-US" sz="1800" b="1" dirty="0">
                <a:solidFill>
                  <a:srgbClr val="FF0000"/>
                </a:solidFill>
              </a:rPr>
              <a:t>file</a:t>
            </a:r>
            <a:r>
              <a:rPr lang="en-US" sz="1800" dirty="0"/>
              <a:t>, compared to our best H.264 is seen between 30% </a:t>
            </a:r>
            <a:r>
              <a:rPr lang="en-US" sz="1800" dirty="0" smtClean="0"/>
              <a:t>and </a:t>
            </a:r>
            <a:r>
              <a:rPr lang="en-US" sz="1800" dirty="0"/>
              <a:t>40%.  The gain is higher in UHD than with smaller resolutions like 720p.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sz="1800" dirty="0"/>
              <a:t>The bitrate gain in </a:t>
            </a:r>
            <a:r>
              <a:rPr lang="en-US" sz="1800" b="1" dirty="0">
                <a:solidFill>
                  <a:srgbClr val="FF0000"/>
                </a:solidFill>
              </a:rPr>
              <a:t>live</a:t>
            </a:r>
            <a:r>
              <a:rPr lang="en-US" sz="1800" dirty="0"/>
              <a:t>, compared to our best H.264 is seen between 20% </a:t>
            </a:r>
            <a:r>
              <a:rPr lang="en-US" sz="1800" dirty="0" smtClean="0"/>
              <a:t>and </a:t>
            </a:r>
            <a:r>
              <a:rPr lang="en-US" sz="1800" dirty="0"/>
              <a:t>30%.  The gain is similar across the available </a:t>
            </a:r>
            <a:r>
              <a:rPr lang="en-US" sz="1800" dirty="0" smtClean="0"/>
              <a:t>resolutions.</a:t>
            </a:r>
          </a:p>
          <a:p>
            <a:pPr lvl="1" fontAlgn="base">
              <a:spcAft>
                <a:spcPct val="0"/>
              </a:spcAft>
              <a:buSzPct val="50000"/>
            </a:pPr>
            <a:endParaRPr lang="en-US" sz="1800" dirty="0"/>
          </a:p>
          <a:p>
            <a:pPr fontAlgn="base">
              <a:spcAft>
                <a:spcPct val="0"/>
              </a:spcAft>
              <a:buSzPct val="100000"/>
            </a:pPr>
            <a:r>
              <a:rPr lang="en-US" sz="2000" dirty="0" smtClean="0"/>
              <a:t>It is </a:t>
            </a:r>
            <a:r>
              <a:rPr lang="en-US" sz="2000" dirty="0"/>
              <a:t>not </a:t>
            </a:r>
            <a:r>
              <a:rPr lang="en-US" sz="2000" dirty="0" smtClean="0"/>
              <a:t>quite 50</a:t>
            </a:r>
            <a:r>
              <a:rPr lang="en-US" sz="2000" dirty="0"/>
              <a:t>% </a:t>
            </a:r>
            <a:r>
              <a:rPr lang="en-US" sz="2000" dirty="0" smtClean="0"/>
              <a:t>yet - </a:t>
            </a:r>
            <a:r>
              <a:rPr lang="en-US" sz="2000" dirty="0"/>
              <a:t>we still need to gain 10% efficiency over the next couple of years - HEVC is in its infancy, H.264 is mature </a:t>
            </a:r>
          </a:p>
          <a:p>
            <a:pPr marL="1033463" lvl="2" indent="-180975" defTabSz="822325" fontAlgn="base">
              <a:spcBef>
                <a:spcPct val="30000"/>
              </a:spcBef>
              <a:spcAft>
                <a:spcPct val="0"/>
              </a:spcAft>
              <a:buSzPct val="50000"/>
            </a:pPr>
            <a:r>
              <a:rPr lang="en-US" sz="1600" dirty="0">
                <a:latin typeface="Century Gothic" panose="020B0502020202020204" pitchFamily="34" charset="0"/>
              </a:rPr>
              <a:t>W</a:t>
            </a:r>
            <a:r>
              <a:rPr lang="en-US" sz="1600" dirty="0" smtClean="0">
                <a:latin typeface="Century Gothic" panose="020B0502020202020204" pitchFamily="34" charset="0"/>
              </a:rPr>
              <a:t>e have worked continuously on H.264 since 2005 </a:t>
            </a:r>
          </a:p>
          <a:p>
            <a:pPr marL="1033463" lvl="2" indent="-180975" defTabSz="822325" fontAlgn="base">
              <a:spcBef>
                <a:spcPct val="30000"/>
              </a:spcBef>
              <a:spcAft>
                <a:spcPct val="0"/>
              </a:spcAft>
              <a:buSzPct val="50000"/>
            </a:pPr>
            <a:r>
              <a:rPr lang="en-US" sz="1600" dirty="0" smtClean="0">
                <a:latin typeface="Century Gothic" panose="020B0502020202020204" pitchFamily="34" charset="0"/>
              </a:rPr>
              <a:t>Several tools in our HEVC can </a:t>
            </a:r>
            <a:r>
              <a:rPr lang="en-US" sz="1600" dirty="0">
                <a:latin typeface="Century Gothic" panose="020B0502020202020204" pitchFamily="34" charset="0"/>
              </a:rPr>
              <a:t>still be improved</a:t>
            </a:r>
          </a:p>
          <a:p>
            <a:pPr marL="1033463" lvl="2" indent="-180975" defTabSz="822325" fontAlgn="base">
              <a:spcBef>
                <a:spcPct val="30000"/>
              </a:spcBef>
              <a:spcAft>
                <a:spcPct val="0"/>
              </a:spcAft>
              <a:buSzPct val="50000"/>
            </a:pPr>
            <a:r>
              <a:rPr lang="en-US" sz="1600" dirty="0" smtClean="0">
                <a:latin typeface="Century Gothic" panose="020B0502020202020204" pitchFamily="34" charset="0"/>
              </a:rPr>
              <a:t>Public </a:t>
            </a:r>
            <a:r>
              <a:rPr lang="en-US" sz="1600" dirty="0">
                <a:latin typeface="Century Gothic" panose="020B0502020202020204" pitchFamily="34" charset="0"/>
              </a:rPr>
              <a:t>comparisons were made on reference models - not industrial solutions</a:t>
            </a:r>
          </a:p>
          <a:p>
            <a:pPr marL="1033463" lvl="2" indent="-180975" defTabSz="822325" fontAlgn="base">
              <a:spcBef>
                <a:spcPct val="30000"/>
              </a:spcBef>
              <a:spcAft>
                <a:spcPct val="0"/>
              </a:spcAft>
              <a:buSzPct val="50000"/>
            </a:pPr>
            <a:r>
              <a:rPr lang="en-US" sz="1600" dirty="0">
                <a:latin typeface="Century Gothic" panose="020B0502020202020204" pitchFamily="34" charset="0"/>
              </a:rPr>
              <a:t>Reference models do not produce the best possible VQ </a:t>
            </a:r>
          </a:p>
          <a:p>
            <a:pPr marL="1033463" lvl="2" indent="-180975" defTabSz="822325" fontAlgn="base">
              <a:spcBef>
                <a:spcPct val="30000"/>
              </a:spcBef>
              <a:spcAft>
                <a:spcPct val="0"/>
              </a:spcAft>
              <a:buSzPct val="50000"/>
            </a:pPr>
            <a:r>
              <a:rPr lang="en-US" sz="1600" dirty="0">
                <a:latin typeface="Century Gothic" panose="020B0502020202020204" pitchFamily="34" charset="0"/>
              </a:rPr>
              <a:t>Our EAVC4 MPEG-4 AVC is b</a:t>
            </a:r>
            <a:r>
              <a:rPr lang="en-US" sz="1600" dirty="0" smtClean="0">
                <a:latin typeface="Century Gothic" panose="020B0502020202020204" pitchFamily="34" charset="0"/>
              </a:rPr>
              <a:t>etter than the equivalent reference model (JM) by about 5%. Our HEVC encoder is behind the equivalent model (HM) by </a:t>
            </a:r>
            <a:r>
              <a:rPr lang="en-US" sz="1600" dirty="0">
                <a:latin typeface="Century Gothic" panose="020B0502020202020204" pitchFamily="34" charset="0"/>
              </a:rPr>
              <a:t>a</a:t>
            </a:r>
            <a:r>
              <a:rPr lang="en-US" sz="1600" dirty="0" smtClean="0">
                <a:latin typeface="Century Gothic" panose="020B0502020202020204" pitchFamily="34" charset="0"/>
              </a:rPr>
              <a:t>bout 5%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107504" y="44624"/>
            <a:ext cx="8928992" cy="576262"/>
          </a:xfrm>
        </p:spPr>
        <p:txBody>
          <a:bodyPr/>
          <a:lstStyle/>
          <a:p>
            <a:r>
              <a:rPr lang="en-US" sz="3600" dirty="0" smtClean="0"/>
              <a:t>About HEVC relative performance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641690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noProof="0" dirty="0" smtClean="0"/>
              <a:t>Why is a software solution fit for HEVC?</a:t>
            </a:r>
            <a:endParaRPr lang="en-US" noProof="0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i="1" dirty="0" smtClean="0"/>
              <a:t>=&gt; Our H.264 experience makes us confident that we can get price &amp; density of SW based HEVC in line with market expectations</a:t>
            </a:r>
            <a:endParaRPr lang="en-US" sz="2000" i="1" noProof="0" dirty="0" smtClean="0"/>
          </a:p>
        </p:txBody>
      </p:sp>
      <p:graphicFrame>
        <p:nvGraphicFramePr>
          <p:cNvPr id="6" name="Graphique 5"/>
          <p:cNvGraphicFramePr/>
          <p:nvPr>
            <p:extLst>
              <p:ext uri="{D42A27DB-BD31-4B8C-83A1-F6EECF244321}">
                <p14:modId xmlns:p14="http://schemas.microsoft.com/office/powerpoint/2010/main" val="1108460354"/>
              </p:ext>
            </p:extLst>
          </p:nvPr>
        </p:nvGraphicFramePr>
        <p:xfrm>
          <a:off x="179512" y="1772816"/>
          <a:ext cx="8867650" cy="4321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019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200" b="0" dirty="0" smtClean="0"/>
              <a:t>HEVC &amp; UHDTV standards</a:t>
            </a:r>
            <a:endParaRPr lang="en-US" sz="3200" b="0" dirty="0"/>
          </a:p>
        </p:txBody>
      </p:sp>
      <p:sp>
        <p:nvSpPr>
          <p:cNvPr id="4" name="AutoShape 2" descr="data:image/jpeg;base64,/9j/4AAQSkZJRgABAQAAAQABAAD/2wCEAAkGBxQTDxIUEBQVFhQUGRkWFRUQFRYUFBYXFhcaGxgVFhQdHCkiGBsqHRQYJDEhJSkrLi4yGB80ODMsNyowLi4BCgoKDg0OGxAQGjIkICQsNDQsNzQwLCwsLCwsMC00LCwsNCwsLCwsLCwsLCwsLCwsLCwsLCwsLCwsLCwsLCwsLP/AABEIALcBEwMBEQACEQEDEQH/xAAcAAEAAwEBAQEBAAAAAAAAAAAABQYHBAMCCAH/xABMEAABAwIDAwYJBgoKAwEAAAABAAIDBBEFEiEGBzETIkFRYXEyNHJzgZGxsrMUIzVCYqEVJDNSY4KSwdHwJTZDU3SDoqPCw5O00hf/xAAbAQEAAgMBAQAAAAAAAAAAAAAABAUCAwYBB//EADkRAAIBAwEEBwcDBAIDAQAAAAABAgMEERIFITFxMzRBUYGxwRMiMmGh0fAUkeEjQnKyJGJDUvEV/9oADAMBAAIRAxEAPwDcUAQBAEAQBAEAQBAEAQBAEAQBAEAQBAEAQBAEAQBAEAQBAEAQBAEAQBAEAQBAEAQBAEAQBAEAQBAEAQBAEAQBAEAQBAEAQBAEAQBAEAQBAEAQBAEAQBAEAQBAEAQBAEAQBAEAQBAEAQBAEAQBAEAQBAEAQBAEAQBAEAQBAEAQBAEAQBAEAQBAEAQBAEAQBAEAQEbjeLtpxGXNc7lH5AGWuOa519SOhhW2lSdTOHwRqq1VTxu4s6aCvjmbmjcCOBHAtPU5vEHvWE4Sg8MyhOM+B0rEzCAICj7xsQlimoOSkey7pichIDi1gLczeDhfoOi3Ukmnkl20VKMsruJvZjaNlU3KbNmaOezoI/PZ1t+8cD0E4Sjg01aThyJ1YGoIAgCA+JpQxpc42A4krGc1BapcAVuqxN75YS0lreVYA0G1wTrntxv1cAqipcyqVIYeFqX4/sYNss6uTMIAgP4SgI/8MMMrGNu7McuYWy3sT6eHEKH+tpuooR35eM9hJ/STUHN7sfuSKmEYIAgCAIAgCAIAgCAICF2vdalPlxjQ20zhaLl4psnbOWa/g/IrFPjU0XgSEj82b5wesnN/qUGNzOPbktp2dGpxjjlu/j6ErSbat4Txub9qL5xveW6O9ADlJheRfxLBCqbIn/45Z57n9vIsFBikMw+Zka+3ENPOHe3iPSFKjOMuDK6rb1aPSRa8v34HYsjSEBVN4LrR0x/Tf9MqmWfGXL1RDu3jRz9GVKOudG8PjcWuH1m9XURwI7DopmhNYaIznh5XEtmB7ZseQyptG/gH/wBm49p+oe/Tt6FDq2ko74b19f5JFK7i9093l/BawVDJp/UBnG919pKA/am9xq30eDJ1nwl4FE/CTo3NkY8sew3a5psQf39RHAgkHRbdOdxL0Z3Gr7D7aR1zCwkNqGC72Dg4f3kd/q9Y4g9lidFSk4civuLeVJ57C1rURggPKqqGxsL3mzRxJ/nUrXUqxpxc5vCQbwUvEMaM7+pg8Fv/ACPWfYuZrbR/UT3bkuC9X8/I15yfNPJeWDzrPas6U81If5IPsL2unNgQHDiWKxwjnnXoaNXH0dA7SotzeUrdZm9/d2s30LapWeIrx7Cr1uMvmNjoz8wcP1j9b2KhrX867w9y7vv3+RcUbOFLet77/t3H3hcl6iDyz7jlnbSzXp8/RnlwsUZ8vVFzXSlCEAQBAEAQBAEAQBAEBA7am1GfLj+IFHuuiZYbM6wuT8mZ9UVQHT6lUnSwptkBiG0AaSGDMesnQfxWShksKNk3vk8ERLjEriDexHAt0I7jxCzUccCZG1ppYxknMI3h1sFgZBK0fVnGY/tizvWSt8a049uSvuNhWdbeo6X8t304fQ2TZfF/ldHFUZcnKB123vYtcWnXqu1T6c9cdRxN9a/pbiVHOceqT9SE3lutBTn9N/1SKxsVmUuXqilv3iMX8/RmcVtblGnE8P4q0hTyVNWvp5kS+ZxNyT61IUUiE5yfFmi7p8Tlc6WF7y6NjA5jXa5dbWaeIHZwVVtGnFJSS3lzsqrOWYN7lwNIVUXJmG+x1vkJ+1N7rVJt+0sLD+7wMerqgud2Dh/FTYrCLaEcIse6o/0zSd8nwXrXX6Nmi96GX52n6NVaUAQFc268Wb5we65U+2+rrn9zXU4FEBXKZNJK4TLeaDzjParC0nmtTX/ZGaecGkrszecWMzuZTyuYbOa0kHjYqNeVJU6E5R4pG+2gp1YxlwbM2klLnFziSTxJNyfSuIlOU5apPLOqjFRWEsI/schCRk0eOOSXwF96mHyj7jlZ2Es3EOfoyHeLFCfL1Rfl1pzYQBAEAQBAEAQBAEAQFa3huth7z9uL4jVHuuiZabHWbpcn5MxnGK63MaePhH9yrYo7i2o/3MhVmTgvQEBve6/6Ipv8340in23Rrx8z53t3r9Tw/wBUcu9M2poPPD4cittn/HLl6o5jaTxCPP0Zk00mZxKu0sI52ctTyfC9MS+7ofGZ/Nj3lW7T+CPMuNkfHLkamqYvTKt/DrMoj9qX3WKVareyy2csuXgY2pxblr3V/TNJ3yfBetNfo2Rb3oZfnafo5VpQBAVzbrxZvnB7rlT7b6uuf3NdTgURcoaTuwQ/jMPnGe8pVj1iHNHseJqC7kkkdtD4pN5JUPaHVp8iTZ9PDmZuuJOpCAlNmz+Nw+Ufdcp+zH/yYfnYyJfL+hLl6o0VdmcwEAQBAEAQBAEAQBAEBVt5j7YZKep0R/3WqPddE/ztLbYizeRXyfkzBZHkkk8TqoCPoSWFhHyvTIIAgN73X/RFN/m/GkU+26NePmfO9u9fqeH+qODe2fxOHzw+G9XGzekfL1Ryu1uiXP0ZlCujnggL7uh8Zn82PeVbtP4I8y42R8cuRqapi9Mo39/k6LypfYxS7Xiyy2b8UjHVNLcte6v6ZpO+T4L1pr9GyLe9DL87T9HKtKAICubdeLN84PdcqfbfV1z+5rqcCiLlDSduCeMwecZ7wUqx6xDmj1cUaiu5JJHbQ+KTeSVD2h1afIk2fTw5mbriTqQgJPZrxyHvPulTtmdah+djIt91eX52mjLtDlwgCAIAgCAIAgCAIAgKlvU+iZu+P4jVouejfh5lxsHr0PHyZg6gH0IIAgCA3vdh9EU3+b8aRT7bo14+Z87271+p4f6o4N7nicPnh8N6uNm9I+XqjldrdEufozKFdHPBAX3dD4zP5se8q3afwR5lxsj45cjU1TF6ZRv8/J0XlS+xil2vFlls34pGOqaW5a91f0zSd8nwXrTX6NkW96GX52n6OVaUAQFc268Wb5we65U+2+rrn9zXU4FEXKGk7cF8Zg84z3gpVj1iHNHq4o1FdySSO2h8Um8kqHtDq0+RJs+nhzM3XEnUhASezXjkPefdKnbM61D87GRb7q8vztNGXaHLhAEAQBAEAQBAEAQBAVveDEH4fI0/Wcwet4Wi56NlnseWm7jLuT8jAHtIJB4g2PeFXn0ZNNZR8r09CA+4Yy5waOLiAPSvDGUlFZZ+gN37LYdEBwDpgPRPIFY2/Ro+dbYebuT+Uf8AVEVvYZekiH6W/qikP7lbbOeKj5eqOZ2qs0lz9GZMrs50IDQd0bPnpj1st6nN/wDpVe0n7qRc7JW+TNPVQXhlG/sfN0XlS+xil2vFlls34pGOqaW5bN1Y/pmk75PhPWmv0bIt70MvztP0aq0oAgK5t14s3zg91yp9t9XXP7mupwKIuUNJ24IPxmHzjPeCl2K/5EOaPVxNRXcEkj8eF6WUdbVEv1m2mvkSbPp48zNlxB1IQEpsy38aiP2vax38FYbMX/Jg/n6MiXz/AKEl8vVGirsjmAgCAIAgCAIAgCAIAgK/t0fxJ3lx/EatFz0bLLZXWVyfkzFtpaGz+Vb4LvC7HdfpVcmdzZVsx0Ps4EGsieEBP7M0PO5V3AaM7T0n+f3LFsrr2tu9mvE2XYL6Pj8uf/2JFY2/Ro4ja/W5co/6xOHeR+Rp79M1vXFIrSx+KXL1Rz9/8MefozIJWZXEHoNlep5WTmpR0vB8r0xNL3Xx5ZCOnkiT6XtKqL95XiX+zY6d3yNFVWWxmG+2PM2jHXy9u8RtI9ik23aWFg8OT5GKqeXJdd0sf9Jwu6nEeuKQ/wDFR7h+6Qr5/wBNr87D9CKvKMICv7atvTDyr+priqrbCzQ8fRmFTgUFciaCRwJvz0R/Sxj71OsF/Vi/+yPYmmrtSScOOeLS937wot70E+RItOmjzM4nbZx/niuJqLEmdTF5R5rE9JnZttp4e15P+hys9mrFaHP0ZBveiny9UaAuvObCAIAgCAIAgCAIAgCAre8F1qB5+3H8Rqj3XRMs9jrN0uT8mZi+UEEGxB4g8FV5OsUWnlEPUYO0m7HWHU7X1FZKRNhdNL3kf2mwdoN3uzdg0HpKOR5O6bXurBOUTHyHJAxzyNLRNLsvYbaN9NkjGUuCyQKso01qqSxz/N/gansfQvhoo45RleDI4i4Ns8r3gEjS9nDgrWhBxgkzkdo1oVrmU4PK3fRJehEbzTanp/Pf9Uis7D4pcvVFFf8Awx5+jMxxGC5zN49I/erenLG5lJXp5epHhSUxLgXCwHX09iznLC3GulSbeXwNE3buvUy9kYv2XcLew+pVV8sQXMu7F5m+RoSrCzM13xHn0HlTe41SKHBk+y4S8DFaqHI9zeo6d3R9ynReUXEXlZL1uujy1tJ1ue93+zJb7vao9d5TIN48xl+dpvSglMEBB7W/kWeX/wAHKs2p0S5+jMZGfyMsSOpcjKOl4I/AlcIZZ9P2ysP3qxs1pnT/AMkZrsNHXYG84Md8Wl8lRb7q8+RItOmjzM+qG31HFcdUWrejpovB4sjJK1Ri2zNsmcDP41APtH3HK0sX/wAiC+foyDd9BPl6ovq6w5wIAgCAIAgCAIAgCAICrby3Ww2Q/bi+K1R7romW2xFm8jyfkzKKGOSZ2WFj5DwtG0ut3kaN9KrIwlLckdfVlTpLNSSXPd/9LZhewFVJYzOZC3qJ5ST9lpyj9r0KTC0m/i3FPX23bQ3U05P9l9d/0LZhuwlLHYyB0zv0x5v/AIxZpHeCpULWnHislRW2zc1PhelfLj+73/tgskMLWNDWNDWjg1oAA7gOC3pYKuUpSeZPLPRemJSt6jrUsHnh8ORT9n/HLl6ortpPEI8/RmaiZW2kp9ZctndiJZbPqbxR8Qz+1d3/AJg79ewKBXvIx3Q3v6fyWNCynP3p7l9f4/OBomH0EcLAyFgY0dDek9ZPEntOqq5zlN5k8lrTpxgsRWDpWJmZjvqdY0HlTe41SbftLCx/u8DMaiNjiC8cOm/R2qQm1wLBNrcjVt3Ox72OZV1ILXAHkYjoWhzSM8g6DYmzei+uugjVan9qK25rp+5HxNGUcghAceK0Amjyk2IN2nqI7OkalR7m3VeGl7u7meNZKHXURZJllbZw9RHQQekLla1BwnpqLevz9jU1v3npQu+fg86z2rOg/wCtT/yQ7jRF15uCAgcV2cY+7orMf1fUPo+r3j1Kpu9lwqZlT91/R/bwLG32hOG6e9fX+SpVlO+J2WRpae3ge0HpC52tSqUZaaiw/wA4F1SqQqLVB5OnZ5343D5R9xy37OebqHP0ZqvV/Qny9UaEuxOZCAIAgCAIAgCAIAgCA8K2jjlYWTMa9htdrwHNNjcXB7QvJRUlhmdOrOlLVB4fyPuCBrGhrGhrRwa0BoHcAiSXA8nKU3mTyz0XpiEAQBAVvbnApKyCKOEtBbIHEvJAy5XA2sDc84KVaV40ZOUu4h3tvKvBRj3n1s1shBSAOtykvTI8cPIb9Uff2pXu51d3BdwtrKnR38X3/buLEopMCAIDLd+R5tDbjmltbU6tZwCk23aWNh/cdO7zYLk8lTWt+c0dFC7hH0h7x0v6h9Xv4eVaud0TG5us+5Dh395pKjkAIAgCA4sVw1k7MrtCPBcOLT+8dijXNrCvDTLwfceNZKWykfFWQskGvKMsRwcM3EFc1ChUoXUIT/8AZcmasYeDQV1xuCAIDwq6RkjcsjQ4dvtB6CtVWjCrHTNZRsp1Z05aoPDIGl2aMVVHIxwMbSSQ7whzSLcLHj2KppbKdG5jUg/dXfx4fUsam0FVoOElvf7FlV2VQQBAEAQBAEAQBAEAQBAEAQBAEAQBAEAQBAEBz1NDHI5jpI2PdGc0bntDiw9bSRzT3L1No9UmtyZ0Lw8CAIAgCAIDzlga4tLmtJabtLgCWnrHUVhKEZNOSzjgMHoswEAQBAEAQBAEAQBAEAQBAEAQBAEAQBAEAQBAEAQBAEAQBAEAQBAEAQBAEAQBAEAQBAEAQBAEAQBAeNZUCOJ8juDGucbcbNBJ9i9istI8bwslV2JxytrDy0scLKVwdkyFxlzNdbW5sRo7Ww4KVc0aVL3U3q+hGt6tSp7zSwXBRCUEAQBAEAQBAEAQBAEBTq7bjk8UbQ8je7mN5TlLflGg3yZejN1qZG11Ufa5IkrnFb2eC4qGSyrbX4tUsmpaehA5WZxL3PYXMZG3i53VxJ/Vt0qVb06bjKdTgvMj1qk1KMYcWWUXDdTcgam1rkDjZRu039hRt3O2M9dLM2dsQDGtcOSa5puXW1u4qdd2sKKTjkh2lxKq3qL29wAJPAalQCaVfYnE6qq5aacBkBc5tOzJleWhx5ziezTtN1JuYU6eIx49pHoTnPMpcOwtSjEgICH2txCWCillpmZ5W5MrS1z75ntaea03OhJ9C3UIRnUUZPCNVaUowbit54bE4rPU0vKVcfJyZ3Nyhjo+aLWOVxJ6TqvbmnCnPEHlHlCc5wzNYZPrQbj+IClbO7R1s2JSwTwhkDTLlk5KRt8j7M55OU3GunFTa1ClGkpRe/d2oiUqtSVRxktxdlCJYQBAEAQBAEAQFe25oZZaN/IzmHIHPfZublGCN14zqLXuNexSLacY1FqWTTXjKUHh4K9unw2YU0UxqCYHNka2my81juVIzZ766tceH1lIv5w1uOnfu3+BHsoS0KWd3cR2EzV9dPW08dS6KOOd+aXwntbmc1kUYFvzSTqOA9OyoqNGMZuOW1w9TCDq1ZSinhJ8SfxaCto8ObFTSSVNQ+TLyzmlzmNdc5iCXaCwFz1qPB0qtXVNaVjgbpqrTp4i8vvPOo2PqGxuf+E6rlGtLrl1orgX8C+g9K9VzBvHs1j6h0JpZ1vJ0bIY7LU4Q+aQ/OsbK0vAAJLGktdYaXsR6QsbijGnX0rhuMqFSU6Wp8SC2Qpq7EKRr5q2WKNpc0GLSWU3uXOf0AXygdhW+4dKhPEYJv6I0UFVqwy5YR37N1FTTYs6hnndURui5WN0vht6tb36HAi/QDosK0adSj7WMcPODOk5wq+zk8rGT+VFbVYhiE9PTTmnp6azZJIxeR79QQD0ahw4/VvrewKFOjSU5rLfDuDlOrUcYvCR84phlfQcnNS1FRVszASQTDlHFp4lp4jhbS1rjikKlGtmM4qPcxOFWliUW38jv21xycS0tHREMmqdS9wuY2DpsenRx/VPSsLalDTKpU4L6mdepLMYQ4s56vZCrZGXw4lUumaLgSG8biBwyXNr9t17G5pN4lTWPqYyoVEsqbyTGxOOuraBsrrCTnMfl4Z29IHRcFpt0XWq5oqjU09htoVfa089pkuIYdUtxhkL6jNU54wJ9dHFrS08OgED0K2hOm7fUo+73FXOE/1GM7+80DbDaGfDsPgjLxJVSXbyrhcc3w5LHiec0AHr7LKvt6Ma9VvGIr8wTritKjTS4shKbZ7F5KcVHyx4e5vKNiMkgJBFwCAModbo4Le61tGWjQaVSuHHXqJzdrtZJWQzR1BBliAOcADOxwNiQNMwI17wtF5bqlJOPBm60uHUi1LiiubkvGKnzbfeKk7S+GPMj7O4yPSqx2uxLEJKehl5GKPNYtJbzWENL3PAzEkkWA6x2leRo0qFJTqLLZ66tWtUcIPCR5YnXYjhM8JnqDURSXNnuc8ODbZm3dqx1iLEH18F7CFC5i9McNHk51reS1PKZJ7zsVqYfk1RSTvbDM21m2y5rZmm3a0n9larKnTnqhNb0bbupOGJQe5kztltMWYQ2ohdlfOIxGRxBeA427Q0OWm3oaq+iXBcTbXraaOpdpDsr6tmzstTJPIZnlj2PJGZjDKxgA06Rc/rLdopu6UEty+xq11FbObe/wDk6dlto5hgdRVSuMssZkymTXgGht7dAJusa9CP6hQW5PBlRrS9g5veyu7OxYhiLXyDEeTcHECPlHNJ0BvkZYNbrxseBUis6NB6fZ5NFL2tZateC2bvK+vL5YcQZJZgvHLIwtvZ1i3PYZuIIPHQ8VEu4UcKVN+BJtpVcuNRERsbjtTLjVRDLM90TTPlY4jKMklm9HQFuuKMI28ZJb9xroVZyryi3uOfF9oK2vxJ9JQSclGwuaXNOUnIbPkc8C9r6ADrCyp0aVGkqlRZbMJ1qlWr7Om8I58b/CeFGOV1UZo3Oy2e5z23tfK5rtRcA6g9HQsqX6e5zHThmNR17fEnLKJvb/aWT8G0dTSyOi5ZzScpF7GNxLSewj7lotKEfbShNZwbrmtJUlOLxkhnUGLT0QrPlZa0R52xskexxYxvhHKLFxDc2p6ejgt+u2hU9np7TVpuJQ16uwm93O1M01FVOqCZHUwzBx8JzS1xDSek3Yde1aLy3jCpHTuybrSvKcG5dhWsBqa7E5JD8v5AttZgeWXzX0YxpF2i3E3PDipNWNG3SWjJHpSq123rwWfYmqxGKsfTVzZJIucGzOaS0ObqCJbc5pF+PTZRbmNCUFOnufcSbd1ozcZ713mgKATSP2g8TqfNSe4VnS+OPMwqfA+RB7rPoin75fjPUi+6eXh5Giz6FfnaR+7H8vin+Kd7z1svfhp/4mNrxnzOveLjU0DaWKmeI31MvJmUgHILtGl9B4Y16ge9YWlKM3KUlnCMrqpKKSjuyzwrNiKdsT5a2pqZwxpc8zzODNBroNQOy69jdzbSpxS5I8dtFJucm/E492/0HP3z+4FnedYXgYWnQPxJTdN9Ew+VJ8Ry133Tvw8jZZ9Ejkn/AKzR/wCFPtesl1R/5GL6yuR5bvniPEcVgfpIZeUaDxcwuebj0Paf1gvbv3qVOS4YPLbdUnF8clo2o2hjooOWlDnAuDQ1lszib8ASOgE+hRaNGVWWmJIq1VTjqZR9t6QSYzQGV8kEc0WQSRuyPa8GQ5Q7oN5GA+Up1tLTbzwstP7EO4jqrxbeE0Tc2wrGtc51fXhrQS4mo0AAuSeatKu23hQj+xudql/e/wBzs3dUtOyiJo3yvifI52acAOzWa02AA05ntWF5KcqnvpJ47DK1jCMPc4FE2imazaZrnuDWtkgJc4gNA5NmpJ4BTqKbs8LuZCqtK6TfyO3fQM7KKaMh8Z5Roc0hzbuyFtiONw137Kw2bucovju9TPaG9Ra4HzR7GUr6Zs/4ReI8mY85vN01aRm0I4WSV1UU9Hs957G3g46tbwSO7OgpGyVD6OeWUiMNeJYuTAzEkWPSeYVrvZ1WoqaS3mdpCmsuDyRO5Lxip8233it20vhjzNOzuMiu7L4IyWtlp6id1O5uZocCBme11iy5I14n0KRXquNNTjHJooUk6jjJ4JraDZigpnNbUV8pJBIDWCUgdZsTlv8AfYrTSr1p74wXkb6tClFpSmy9bT4AJcG5Bl3OiiY6IuFnF0TRbToJaCP1lBo1tNfU+17/ABJdalqo6e5bvAyeKtfWQ0FA292SPbfiLSOBa79UF/oVs4KlKdV93l9ysUnVjCkjVd49O2PBJmMFmsELWjqDZYwB6gqqzbdwm/n5MsrtJUGl8vMr+xVeyDAJpJozLGJHtfGLc5ryxp49HOW+5g53KUXh4NNtNRt8tZRG4bsbQ1sPLUs76c3IMUzmSGOx06Q61tdSeK2Tuq1KWmaya4W1KrHVB4Ondpi87MQko3TGaECQAlxe0GM6PYTwaerhqF5e0oOkqiWH9zK0qSVR028o59gf6wVXfU/FWV11WPh5Hlt1mXieWwtQ2mxyoZOQwu5aMF5sMxkDhqesN067jrXt0nUtouO/h5GNu1C4lq+ZO75MTiNJFC17XSGQPytIJDWtcLkDhq4fetGzqctbljdg3X81oUe3JC7YU7mYBhrXCxzg2PEZmSOH3OC3W7TuZtGq4WLaKZdsH+gGf4Q/CKhVesv/AC9SbDoPAp26esENLiUrml4jbG8tba7g1shIF+xTL+OqcI5xn+CHYy0wmzywvZrD8REklNI+lc11uSkcx4AIBDmtvcNuSOPQV7OvXoYUlq+Z5CjRrZcXgbIV89Ji7aNtQZ4S4xmxLmeBmzMBJyEHQ26iEuIQqUPaacMUJzp1vZ5yjYlTlqeNXTiSN8br5Xtc0242cLG3rXsXhpo8aysHNgeEspadkEObIzNbObu5zi43NutxWVWpKpJylxMadNQjpR44JgEVK6d0Wa87zI/OQecSTzdNBzisqlaVTCfYeQpqGcdo2j2fhrYeSqAbA5muYbOabWuD3HgQQlGtKlLVEVaUakcSISm3fQhzeWnqqhjSCIqiXNFpwu0AX7uC3SvJf2xS5LeaVax7W2SOEbIwU3ygQ8oGzghzC+7W3v4Atoed28AtdS4nUxq7DZChCGdPad2AYPHSQNhhzZGkkZzc84knWw6SsKtSVSWqXEzp01COlHw/AYjWir53KhnJjUZMuv1bcdete+1l7P2fYeezjr19pxbQ7IU9XI2R2eOZuglp3ZJLdpsQfVdZ0rmdNYW9dzMKtCNR5e5nJQbBQMlZLNLUVL2G7PlUmdrT1hthf06aLOd5Nx0xSjyMY2sVLU23zJnHsChrIuTqGZm3uCDZzT1td0LRSqzpS1RZtqUo1FiRXf8A85iIyyVVbJH/AHT5hkI6iMvDuspP62XFRSfI0fpI8HJ45ltoKNkMTYomhrGCzWjgB/PSokpOTy+JJjFRWEQW0GxFLVy8rMHh9gC6N+W4HC4II9K30rqpSjpjwNNW2p1HmR3HZyA0baR7c8LQGgPPOFuBzC1j2ha/bT9p7RPebPZRcND4FWdulpM1+VqLdWaP1XyXUv8A/Sq44L6/ci/oKfey3YJgcNLDyVOzK06k3u5xOmZzjxKh1KsqktUiVTpRpx0xODZrY+nonvdAZLvAa7lHBwsDfTQLZWuZ1UlIxpW8KXwnNtHsFS1khkeHxyHwnwkDNbhmaQQT22usqN5UpLC3owq2tOo8vicuDbs6OCRrzykpaQWiYtyAjgcrWi/puFnUvqs1jgYwsqcXniXNQiWVnCNhqWmqflEQfnGawc4Frc975RbTQkBSal3UnDQ+BHhbU4S1riTGOYUyqp3wS5sj8t8hs7muDhY262haadR05KUeJtqU1UjpZz4Ns5BT0zqdgLonlxc2Uh184sQdOGiyqV5znrfExhRjCOlcCsVW6ejc67XzsH5rXMcB3FzSfWSpUdo1Ut6TI7sKed2Sf2Z2RpqLMYGuL3CzpJDmeR1cAANOgDgFHrXM63xG6lbwpfCfOFbHU9PVvqYzJyj85dmcC35x2Z1hbrXs7mc4KD4L0ELeEJua4nntLsRS1r88ocyS1jJEQ1xA4ZgQQe+117Ru6lJYXA8q20Kjy+JG4Vuvo4Xh7uUlsbhspbkuOtrWi/cdFsnf1ZLC3GuFlTi88Sf2k2chrY2Rz58rHZxyZDTexHUdLErRRrypPMTfVoxqLEjop8JYykFM3NyYj5LU87KW5eNuNisHUbnr7c5MlBKOnsOLZvZWCiEogzkS5cwkcHeDe3QPzitla4nVw5dhhSoQpZ09pBYjuso5HlzDLFfXLG5pYO4OaSO69lvhtCrFYeGaZWNNvK3Ers1sRS0T88Qc+S1g+UhxAPHKAAB32utVa7qVVh8DZStoU3lcSyqMSAgCAIAgCAIAgCAIAgCAIAgCAIAgCAIAgCAIAgCAIAgCAIAgCAIAgCAIAgCAIAgCAIAgCAIAgCAIAgCAIAgCAIAgCAIAgCAIAgCAIAgCAIAgCAIAgCAIAgCAIAgCAIAgCAIAgCAIAgCAIAgCAIAgCAIAgCAIAgCAIAgCAIAgCAIAgCAID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DxIUEBQVFhQUGRkWFRUQFRYUFBYXFhcaGxgVFhQdHCkiGBsqHRQYJDEhJSkrLi4yGB80ODMsNyowLi4BCgoKDg0OGxAQGjIkICQsNDQsNzQwLCwsLCwsMC00LCwsNCwsLCwsLCwsLCwsLCwsLCwsLCwsLCwsLCwsLCwsLP/AABEIALcBEwMBEQACEQEDEQH/xAAcAAEAAwEBAQEBAAAAAAAAAAAABQYHBAMCCAH/xABMEAABAwIDAwYJBgoKAwEAAAABAAIDBBEFEiEGBzETIkFRYXEyNHJzgZGxsrMUIzVCYqEVJDNSY4KSwdHwJTZDU3SDoqPCw5O00hf/xAAbAQEAAgMBAQAAAAAAAAAAAAAABAUCAwYBB//EADkRAAIBAwEEBwcDBAIDAQAAAAABAgMEERIFITFxMzRBUYGxwRMiMmGh0fAUkeEjQnKyJGJDUvEV/9oADAMBAAIRAxEAPwDcUAQBAEAQBAEAQBAEAQBAEAQBAEAQBAEAQBAEAQBAEAQBAEAQBAEAQBAEAQBAEAQBAEAQBAEAQBAEAQBAEAQBAEAQBAEAQBAEAQBAEAQBAEAQBAEAQBAEAQBAEAQBAEAQBAEAQBAEAQBAEAQBAEAQBAEAQBAEAQBAEAQBAEAQBAEAQBAEAQBAEAQBAEAQBAEAQEbjeLtpxGXNc7lH5AGWuOa519SOhhW2lSdTOHwRqq1VTxu4s6aCvjmbmjcCOBHAtPU5vEHvWE4Sg8MyhOM+B0rEzCAICj7xsQlimoOSkey7pichIDi1gLczeDhfoOi3Ukmnkl20VKMsruJvZjaNlU3KbNmaOezoI/PZ1t+8cD0E4Sjg01aThyJ1YGoIAgCA+JpQxpc42A4krGc1BapcAVuqxN75YS0lreVYA0G1wTrntxv1cAqipcyqVIYeFqX4/sYNss6uTMIAgP4SgI/8MMMrGNu7McuYWy3sT6eHEKH+tpuooR35eM9hJ/STUHN7sfuSKmEYIAgCAIAgCAIAgCAICF2vdalPlxjQ20zhaLl4psnbOWa/g/IrFPjU0XgSEj82b5wesnN/qUGNzOPbktp2dGpxjjlu/j6ErSbat4Txub9qL5xveW6O9ADlJheRfxLBCqbIn/45Z57n9vIsFBikMw+Zka+3ENPOHe3iPSFKjOMuDK6rb1aPSRa8v34HYsjSEBVN4LrR0x/Tf9MqmWfGXL1RDu3jRz9GVKOudG8PjcWuH1m9XURwI7DopmhNYaIznh5XEtmB7ZseQyptG/gH/wBm49p+oe/Tt6FDq2ko74b19f5JFK7i9093l/BawVDJp/UBnG919pKA/am9xq30eDJ1nwl4FE/CTo3NkY8sew3a5psQf39RHAgkHRbdOdxL0Z3Gr7D7aR1zCwkNqGC72Dg4f3kd/q9Y4g9lidFSk4civuLeVJ57C1rURggPKqqGxsL3mzRxJ/nUrXUqxpxc5vCQbwUvEMaM7+pg8Fv/ACPWfYuZrbR/UT3bkuC9X8/I15yfNPJeWDzrPas6U81If5IPsL2unNgQHDiWKxwjnnXoaNXH0dA7SotzeUrdZm9/d2s30LapWeIrx7Cr1uMvmNjoz8wcP1j9b2KhrX867w9y7vv3+RcUbOFLet77/t3H3hcl6iDyz7jlnbSzXp8/RnlwsUZ8vVFzXSlCEAQBAEAQBAEAQBAEBA7am1GfLj+IFHuuiZYbM6wuT8mZ9UVQHT6lUnSwptkBiG0AaSGDMesnQfxWShksKNk3vk8ERLjEriDexHAt0I7jxCzUccCZG1ppYxknMI3h1sFgZBK0fVnGY/tizvWSt8a049uSvuNhWdbeo6X8t304fQ2TZfF/ldHFUZcnKB123vYtcWnXqu1T6c9cdRxN9a/pbiVHOceqT9SE3lutBTn9N/1SKxsVmUuXqilv3iMX8/RmcVtblGnE8P4q0hTyVNWvp5kS+ZxNyT61IUUiE5yfFmi7p8Tlc6WF7y6NjA5jXa5dbWaeIHZwVVtGnFJSS3lzsqrOWYN7lwNIVUXJmG+x1vkJ+1N7rVJt+0sLD+7wMerqgud2Dh/FTYrCLaEcIse6o/0zSd8nwXrXX6Nmi96GX52n6NVaUAQFc268Wb5we65U+2+rrn9zXU4FEBXKZNJK4TLeaDzjParC0nmtTX/ZGaecGkrszecWMzuZTyuYbOa0kHjYqNeVJU6E5R4pG+2gp1YxlwbM2klLnFziSTxJNyfSuIlOU5apPLOqjFRWEsI/schCRk0eOOSXwF96mHyj7jlZ2Es3EOfoyHeLFCfL1Rfl1pzYQBAEAQBAEAQBAEAQFa3huth7z9uL4jVHuuiZabHWbpcn5MxnGK63MaePhH9yrYo7i2o/3MhVmTgvQEBve6/6Ipv8340in23Rrx8z53t3r9Tw/wBUcu9M2poPPD4cittn/HLl6o5jaTxCPP0Zk00mZxKu0sI52ctTyfC9MS+7ofGZ/Nj3lW7T+CPMuNkfHLkamqYvTKt/DrMoj9qX3WKVareyy2csuXgY2pxblr3V/TNJ3yfBetNfo2Rb3oZfnafo5VpQBAVzbrxZvnB7rlT7b6uuf3NdTgURcoaTuwQ/jMPnGe8pVj1iHNHseJqC7kkkdtD4pN5JUPaHVp8iTZ9PDmZuuJOpCAlNmz+Nw+Ufdcp+zH/yYfnYyJfL+hLl6o0VdmcwEAQBAEAQBAEAQBAEBVt5j7YZKep0R/3WqPddE/ztLbYizeRXyfkzBZHkkk8TqoCPoSWFhHyvTIIAgN73X/RFN/m/GkU+26NePmfO9u9fqeH+qODe2fxOHzw+G9XGzekfL1Ryu1uiXP0ZlCujnggL7uh8Zn82PeVbtP4I8y42R8cuRqapi9Mo39/k6LypfYxS7Xiyy2b8UjHVNLcte6v6ZpO+T4L1pr9GyLe9DL87T9HKtKAICubdeLN84PdcqfbfV1z+5rqcCiLlDSduCeMwecZ7wUqx6xDmj1cUaiu5JJHbQ+KTeSVD2h1afIk2fTw5mbriTqQgJPZrxyHvPulTtmdah+djIt91eX52mjLtDlwgCAIAgCAIAgCAIAgKlvU+iZu+P4jVouejfh5lxsHr0PHyZg6gH0IIAgCA3vdh9EU3+b8aRT7bo14+Z87271+p4f6o4N7nicPnh8N6uNm9I+XqjldrdEufozKFdHPBAX3dD4zP5se8q3afwR5lxsj45cjU1TF6ZRv8/J0XlS+xil2vFlls34pGOqaW5a91f0zSd8nwXrTX6NkW96GX52n6OVaUAQFc268Wb5we65U+2+rrn9zXU4FEXKGk7cF8Zg84z3gpVj1iHNHq4o1FdySSO2h8Um8kqHtDq0+RJs+nhzM3XEnUhASezXjkPefdKnbM61D87GRb7q8vztNGXaHLhAEAQBAEAQBAEAQBAVveDEH4fI0/Wcwet4Wi56NlnseWm7jLuT8jAHtIJB4g2PeFXn0ZNNZR8r09CA+4Yy5waOLiAPSvDGUlFZZ+gN37LYdEBwDpgPRPIFY2/Ro+dbYebuT+Uf8AVEVvYZekiH6W/qikP7lbbOeKj5eqOZ2qs0lz9GZMrs50IDQd0bPnpj1st6nN/wDpVe0n7qRc7JW+TNPVQXhlG/sfN0XlS+xil2vFlls34pGOqaW5bN1Y/pmk75PhPWmv0bIt70MvztP0aq0oAgK5t14s3zg91yp9t9XXP7mupwKIuUNJ24IPxmHzjPeCl2K/5EOaPVxNRXcEkj8eF6WUdbVEv1m2mvkSbPp48zNlxB1IQEpsy38aiP2vax38FYbMX/Jg/n6MiXz/AKEl8vVGirsjmAgCAIAgCAIAgCAIAgK/t0fxJ3lx/EatFz0bLLZXWVyfkzFtpaGz+Vb4LvC7HdfpVcmdzZVsx0Ps4EGsieEBP7M0PO5V3AaM7T0n+f3LFsrr2tu9mvE2XYL6Pj8uf/2JFY2/Ro4ja/W5co/6xOHeR+Rp79M1vXFIrSx+KXL1Rz9/8MefozIJWZXEHoNlep5WTmpR0vB8r0xNL3Xx5ZCOnkiT6XtKqL95XiX+zY6d3yNFVWWxmG+2PM2jHXy9u8RtI9ik23aWFg8OT5GKqeXJdd0sf9Jwu6nEeuKQ/wDFR7h+6Qr5/wBNr87D9CKvKMICv7atvTDyr+priqrbCzQ8fRmFTgUFciaCRwJvz0R/Sxj71OsF/Vi/+yPYmmrtSScOOeLS937wot70E+RItOmjzM4nbZx/niuJqLEmdTF5R5rE9JnZttp4e15P+hys9mrFaHP0ZBveiny9UaAuvObCAIAgCAIAgCAIAgCAre8F1qB5+3H8Rqj3XRMs9jrN0uT8mZi+UEEGxB4g8FV5OsUWnlEPUYO0m7HWHU7X1FZKRNhdNL3kf2mwdoN3uzdg0HpKOR5O6bXurBOUTHyHJAxzyNLRNLsvYbaN9NkjGUuCyQKso01qqSxz/N/gansfQvhoo45RleDI4i4Ns8r3gEjS9nDgrWhBxgkzkdo1oVrmU4PK3fRJehEbzTanp/Pf9Uis7D4pcvVFFf8Awx5+jMxxGC5zN49I/erenLG5lJXp5epHhSUxLgXCwHX09iznLC3GulSbeXwNE3buvUy9kYv2XcLew+pVV8sQXMu7F5m+RoSrCzM13xHn0HlTe41SKHBk+y4S8DFaqHI9zeo6d3R9ynReUXEXlZL1uujy1tJ1ue93+zJb7vao9d5TIN48xl+dpvSglMEBB7W/kWeX/wAHKs2p0S5+jMZGfyMsSOpcjKOl4I/AlcIZZ9P2ysP3qxs1pnT/AMkZrsNHXYG84Md8Wl8lRb7q8+RItOmjzM+qG31HFcdUWrejpovB4sjJK1Ri2zNsmcDP41APtH3HK0sX/wAiC+foyDd9BPl6ovq6w5wIAgCAIAgCAIAgCAICrby3Ww2Q/bi+K1R7romW2xFm8jyfkzKKGOSZ2WFj5DwtG0ut3kaN9KrIwlLckdfVlTpLNSSXPd/9LZhewFVJYzOZC3qJ5ST9lpyj9r0KTC0m/i3FPX23bQ3U05P9l9d/0LZhuwlLHYyB0zv0x5v/AIxZpHeCpULWnHislRW2zc1PhelfLj+73/tgskMLWNDWNDWjg1oAA7gOC3pYKuUpSeZPLPRemJSt6jrUsHnh8ORT9n/HLl6ortpPEI8/RmaiZW2kp9ZctndiJZbPqbxR8Qz+1d3/AJg79ewKBXvIx3Q3v6fyWNCynP3p7l9f4/OBomH0EcLAyFgY0dDek9ZPEntOqq5zlN5k8lrTpxgsRWDpWJmZjvqdY0HlTe41SbftLCx/u8DMaiNjiC8cOm/R2qQm1wLBNrcjVt3Ox72OZV1ILXAHkYjoWhzSM8g6DYmzei+uugjVan9qK25rp+5HxNGUcghAceK0Amjyk2IN2nqI7OkalR7m3VeGl7u7meNZKHXURZJllbZw9RHQQekLla1BwnpqLevz9jU1v3npQu+fg86z2rOg/wCtT/yQ7jRF15uCAgcV2cY+7orMf1fUPo+r3j1Kpu9lwqZlT91/R/bwLG32hOG6e9fX+SpVlO+J2WRpae3ge0HpC52tSqUZaaiw/wA4F1SqQqLVB5OnZ5343D5R9xy37OebqHP0ZqvV/Qny9UaEuxOZCAIAgCAIAgCAIAgCA8K2jjlYWTMa9htdrwHNNjcXB7QvJRUlhmdOrOlLVB4fyPuCBrGhrGhrRwa0BoHcAiSXA8nKU3mTyz0XpiEAQBAVvbnApKyCKOEtBbIHEvJAy5XA2sDc84KVaV40ZOUu4h3tvKvBRj3n1s1shBSAOtykvTI8cPIb9Uff2pXu51d3BdwtrKnR38X3/buLEopMCAIDLd+R5tDbjmltbU6tZwCk23aWNh/cdO7zYLk8lTWt+c0dFC7hH0h7x0v6h9Xv4eVaud0TG5us+5Dh395pKjkAIAgCA4sVw1k7MrtCPBcOLT+8dijXNrCvDTLwfceNZKWykfFWQskGvKMsRwcM3EFc1ChUoXUIT/8AZcmasYeDQV1xuCAIDwq6RkjcsjQ4dvtB6CtVWjCrHTNZRsp1Z05aoPDIGl2aMVVHIxwMbSSQ7whzSLcLHj2KppbKdG5jUg/dXfx4fUsam0FVoOElvf7FlV2VQQBAEAQBAEAQBAEAQBAEAQBAEAQBAEAQBAEBz1NDHI5jpI2PdGc0bntDiw9bSRzT3L1No9UmtyZ0Lw8CAIAgCAIDzlga4tLmtJabtLgCWnrHUVhKEZNOSzjgMHoswEAQBAEAQBAEAQBAEAQBAEAQBAEAQBAEAQBAEAQBAEAQBAEAQBAEAQBAEAQBAEAQBAEAQBAEAQBAeNZUCOJ8juDGucbcbNBJ9i9istI8bwslV2JxytrDy0scLKVwdkyFxlzNdbW5sRo7Ww4KVc0aVL3U3q+hGt6tSp7zSwXBRCUEAQBAEAQBAEAQBAEBTq7bjk8UbQ8je7mN5TlLflGg3yZejN1qZG11Ufa5IkrnFb2eC4qGSyrbX4tUsmpaehA5WZxL3PYXMZG3i53VxJ/Vt0qVb06bjKdTgvMj1qk1KMYcWWUXDdTcgam1rkDjZRu039hRt3O2M9dLM2dsQDGtcOSa5puXW1u4qdd2sKKTjkh2lxKq3qL29wAJPAalQCaVfYnE6qq5aacBkBc5tOzJleWhx5ziezTtN1JuYU6eIx49pHoTnPMpcOwtSjEgICH2txCWCillpmZ5W5MrS1z75ntaea03OhJ9C3UIRnUUZPCNVaUowbit54bE4rPU0vKVcfJyZ3Nyhjo+aLWOVxJ6TqvbmnCnPEHlHlCc5wzNYZPrQbj+IClbO7R1s2JSwTwhkDTLlk5KRt8j7M55OU3GunFTa1ClGkpRe/d2oiUqtSVRxktxdlCJYQBAEAQBAEAQFe25oZZaN/IzmHIHPfZublGCN14zqLXuNexSLacY1FqWTTXjKUHh4K9unw2YU0UxqCYHNka2my81juVIzZ766tceH1lIv5w1uOnfu3+BHsoS0KWd3cR2EzV9dPW08dS6KOOd+aXwntbmc1kUYFvzSTqOA9OyoqNGMZuOW1w9TCDq1ZSinhJ8SfxaCto8ObFTSSVNQ+TLyzmlzmNdc5iCXaCwFz1qPB0qtXVNaVjgbpqrTp4i8vvPOo2PqGxuf+E6rlGtLrl1orgX8C+g9K9VzBvHs1j6h0JpZ1vJ0bIY7LU4Q+aQ/OsbK0vAAJLGktdYaXsR6QsbijGnX0rhuMqFSU6Wp8SC2Qpq7EKRr5q2WKNpc0GLSWU3uXOf0AXygdhW+4dKhPEYJv6I0UFVqwy5YR37N1FTTYs6hnndURui5WN0vht6tb36HAi/QDosK0adSj7WMcPODOk5wq+zk8rGT+VFbVYhiE9PTTmnp6azZJIxeR79QQD0ahw4/VvrewKFOjSU5rLfDuDlOrUcYvCR84phlfQcnNS1FRVszASQTDlHFp4lp4jhbS1rjikKlGtmM4qPcxOFWliUW38jv21xycS0tHREMmqdS9wuY2DpsenRx/VPSsLalDTKpU4L6mdepLMYQ4s56vZCrZGXw4lUumaLgSG8biBwyXNr9t17G5pN4lTWPqYyoVEsqbyTGxOOuraBsrrCTnMfl4Z29IHRcFpt0XWq5oqjU09htoVfa089pkuIYdUtxhkL6jNU54wJ9dHFrS08OgED0K2hOm7fUo+73FXOE/1GM7+80DbDaGfDsPgjLxJVSXbyrhcc3w5LHiec0AHr7LKvt6Ma9VvGIr8wTritKjTS4shKbZ7F5KcVHyx4e5vKNiMkgJBFwCAModbo4Le61tGWjQaVSuHHXqJzdrtZJWQzR1BBliAOcADOxwNiQNMwI17wtF5bqlJOPBm60uHUi1LiiubkvGKnzbfeKk7S+GPMj7O4yPSqx2uxLEJKehl5GKPNYtJbzWENL3PAzEkkWA6x2leRo0qFJTqLLZ66tWtUcIPCR5YnXYjhM8JnqDURSXNnuc8ODbZm3dqx1iLEH18F7CFC5i9McNHk51reS1PKZJ7zsVqYfk1RSTvbDM21m2y5rZmm3a0n9larKnTnqhNb0bbupOGJQe5kztltMWYQ2ohdlfOIxGRxBeA427Q0OWm3oaq+iXBcTbXraaOpdpDsr6tmzstTJPIZnlj2PJGZjDKxgA06Rc/rLdopu6UEty+xq11FbObe/wDk6dlto5hgdRVSuMssZkymTXgGht7dAJusa9CP6hQW5PBlRrS9g5veyu7OxYhiLXyDEeTcHECPlHNJ0BvkZYNbrxseBUis6NB6fZ5NFL2tZateC2bvK+vL5YcQZJZgvHLIwtvZ1i3PYZuIIPHQ8VEu4UcKVN+BJtpVcuNRERsbjtTLjVRDLM90TTPlY4jKMklm9HQFuuKMI28ZJb9xroVZyryi3uOfF9oK2vxJ9JQSclGwuaXNOUnIbPkc8C9r6ADrCyp0aVGkqlRZbMJ1qlWr7Om8I58b/CeFGOV1UZo3Oy2e5z23tfK5rtRcA6g9HQsqX6e5zHThmNR17fEnLKJvb/aWT8G0dTSyOi5ZzScpF7GNxLSewj7lotKEfbShNZwbrmtJUlOLxkhnUGLT0QrPlZa0R52xskexxYxvhHKLFxDc2p6ejgt+u2hU9np7TVpuJQ16uwm93O1M01FVOqCZHUwzBx8JzS1xDSek3Yde1aLy3jCpHTuybrSvKcG5dhWsBqa7E5JD8v5AttZgeWXzX0YxpF2i3E3PDipNWNG3SWjJHpSq123rwWfYmqxGKsfTVzZJIucGzOaS0ObqCJbc5pF+PTZRbmNCUFOnufcSbd1ozcZ713mgKATSP2g8TqfNSe4VnS+OPMwqfA+RB7rPoin75fjPUi+6eXh5Giz6FfnaR+7H8vin+Kd7z1svfhp/4mNrxnzOveLjU0DaWKmeI31MvJmUgHILtGl9B4Y16ge9YWlKM3KUlnCMrqpKKSjuyzwrNiKdsT5a2pqZwxpc8zzODNBroNQOy69jdzbSpxS5I8dtFJucm/E492/0HP3z+4FnedYXgYWnQPxJTdN9Ew+VJ8Ry133Tvw8jZZ9Ejkn/AKzR/wCFPtesl1R/5GL6yuR5bvniPEcVgfpIZeUaDxcwuebj0Paf1gvbv3qVOS4YPLbdUnF8clo2o2hjooOWlDnAuDQ1lszib8ASOgE+hRaNGVWWmJIq1VTjqZR9t6QSYzQGV8kEc0WQSRuyPa8GQ5Q7oN5GA+Up1tLTbzwstP7EO4jqrxbeE0Tc2wrGtc51fXhrQS4mo0AAuSeatKu23hQj+xudql/e/wBzs3dUtOyiJo3yvifI52acAOzWa02AA05ntWF5KcqnvpJ47DK1jCMPc4FE2imazaZrnuDWtkgJc4gNA5NmpJ4BTqKbs8LuZCqtK6TfyO3fQM7KKaMh8Z5Roc0hzbuyFtiONw137Kw2bucovju9TPaG9Ra4HzR7GUr6Zs/4ReI8mY85vN01aRm0I4WSV1UU9Hs957G3g46tbwSO7OgpGyVD6OeWUiMNeJYuTAzEkWPSeYVrvZ1WoqaS3mdpCmsuDyRO5Lxip8233it20vhjzNOzuMiu7L4IyWtlp6id1O5uZocCBme11iy5I14n0KRXquNNTjHJooUk6jjJ4JraDZigpnNbUV8pJBIDWCUgdZsTlv8AfYrTSr1p74wXkb6tClFpSmy9bT4AJcG5Bl3OiiY6IuFnF0TRbToJaCP1lBo1tNfU+17/ABJdalqo6e5bvAyeKtfWQ0FA292SPbfiLSOBa79UF/oVs4KlKdV93l9ysUnVjCkjVd49O2PBJmMFmsELWjqDZYwB6gqqzbdwm/n5MsrtJUGl8vMr+xVeyDAJpJozLGJHtfGLc5ryxp49HOW+5g53KUXh4NNtNRt8tZRG4bsbQ1sPLUs76c3IMUzmSGOx06Q61tdSeK2Tuq1KWmaya4W1KrHVB4Ondpi87MQko3TGaECQAlxe0GM6PYTwaerhqF5e0oOkqiWH9zK0qSVR028o59gf6wVXfU/FWV11WPh5Hlt1mXieWwtQ2mxyoZOQwu5aMF5sMxkDhqesN067jrXt0nUtouO/h5GNu1C4lq+ZO75MTiNJFC17XSGQPytIJDWtcLkDhq4fetGzqctbljdg3X81oUe3JC7YU7mYBhrXCxzg2PEZmSOH3OC3W7TuZtGq4WLaKZdsH+gGf4Q/CKhVesv/AC9SbDoPAp26esENLiUrml4jbG8tba7g1shIF+xTL+OqcI5xn+CHYy0wmzywvZrD8REklNI+lc11uSkcx4AIBDmtvcNuSOPQV7OvXoYUlq+Z5CjRrZcXgbIV89Ji7aNtQZ4S4xmxLmeBmzMBJyEHQ26iEuIQqUPaacMUJzp1vZ5yjYlTlqeNXTiSN8br5Xtc0242cLG3rXsXhpo8aysHNgeEspadkEObIzNbObu5zi43NutxWVWpKpJylxMadNQjpR44JgEVK6d0Wa87zI/OQecSTzdNBzisqlaVTCfYeQpqGcdo2j2fhrYeSqAbA5muYbOabWuD3HgQQlGtKlLVEVaUakcSISm3fQhzeWnqqhjSCIqiXNFpwu0AX7uC3SvJf2xS5LeaVax7W2SOEbIwU3ygQ8oGzghzC+7W3v4Atoed28AtdS4nUxq7DZChCGdPad2AYPHSQNhhzZGkkZzc84knWw6SsKtSVSWqXEzp01COlHw/AYjWir53KhnJjUZMuv1bcdete+1l7P2fYeezjr19pxbQ7IU9XI2R2eOZuglp3ZJLdpsQfVdZ0rmdNYW9dzMKtCNR5e5nJQbBQMlZLNLUVL2G7PlUmdrT1hthf06aLOd5Nx0xSjyMY2sVLU23zJnHsChrIuTqGZm3uCDZzT1td0LRSqzpS1RZtqUo1FiRXf8A85iIyyVVbJH/AHT5hkI6iMvDuspP62XFRSfI0fpI8HJ45ltoKNkMTYomhrGCzWjgB/PSokpOTy+JJjFRWEQW0GxFLVy8rMHh9gC6N+W4HC4II9K30rqpSjpjwNNW2p1HmR3HZyA0baR7c8LQGgPPOFuBzC1j2ha/bT9p7RPebPZRcND4FWdulpM1+VqLdWaP1XyXUv8A/Sq44L6/ci/oKfey3YJgcNLDyVOzK06k3u5xOmZzjxKh1KsqktUiVTpRpx0xODZrY+nonvdAZLvAa7lHBwsDfTQLZWuZ1UlIxpW8KXwnNtHsFS1khkeHxyHwnwkDNbhmaQQT22usqN5UpLC3owq2tOo8vicuDbs6OCRrzykpaQWiYtyAjgcrWi/puFnUvqs1jgYwsqcXniXNQiWVnCNhqWmqflEQfnGawc4Frc975RbTQkBSal3UnDQ+BHhbU4S1riTGOYUyqp3wS5sj8t8hs7muDhY262haadR05KUeJtqU1UjpZz4Ns5BT0zqdgLonlxc2Uh184sQdOGiyqV5znrfExhRjCOlcCsVW6ejc67XzsH5rXMcB3FzSfWSpUdo1Ut6TI7sKed2Sf2Z2RpqLMYGuL3CzpJDmeR1cAANOgDgFHrXM63xG6lbwpfCfOFbHU9PVvqYzJyj85dmcC35x2Z1hbrXs7mc4KD4L0ELeEJua4nntLsRS1r88ocyS1jJEQ1xA4ZgQQe+117Ru6lJYXA8q20Kjy+JG4Vuvo4Xh7uUlsbhspbkuOtrWi/cdFsnf1ZLC3GuFlTi88Sf2k2chrY2Rz58rHZxyZDTexHUdLErRRrypPMTfVoxqLEjop8JYykFM3NyYj5LU87KW5eNuNisHUbnr7c5MlBKOnsOLZvZWCiEogzkS5cwkcHeDe3QPzitla4nVw5dhhSoQpZ09pBYjuso5HlzDLFfXLG5pYO4OaSO69lvhtCrFYeGaZWNNvK3Ers1sRS0T88Qc+S1g+UhxAPHKAAB32utVa7qVVh8DZStoU3lcSyqMSAgCAIAgCAIAgCAIAgCAIAgCAIAgCAIAgCAIAgCAIAgCAIAgCAIAgCAIAgCAIAgCAIAgCAIAgCAIAgCAIAgCAIAgCAIAgCAIAgCAIAgCAIAgCAIAgCAIAgCAIAgCAIAgCAIAgCAIAgCAIAgCAIAgCAIAgCAIAgCAIAgCAIAgCAIAgCAID//Z"/>
          <p:cNvSpPr>
            <a:spLocks noChangeAspect="1" noChangeArrowheads="1"/>
          </p:cNvSpPr>
          <p:nvPr/>
        </p:nvSpPr>
        <p:spPr bwMode="auto">
          <a:xfrm>
            <a:off x="307975" y="-6778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6" descr="data:image/jpeg;base64,/9j/4AAQSkZJRgABAQAAAQABAAD/2wCEAAkGBxQTDxIUEBQVFhQUGRkWFRUQFRYUFBYXFhcaGxgVFhQdHCkiGBsqHRQYJDEhJSkrLi4yGB80ODMsNyowLi4BCgoKDg0OGxAQGjIkICQsNDQsNzQwLCwsLCwsMC00LCwsNCwsLCwsLCwsLCwsLCwsLCwsLCwsLCwsLCwsLCwsLP/AABEIALcBEwMBEQACEQEDEQH/xAAcAAEAAwEBAQEBAAAAAAAAAAAABQYHBAMCCAH/xABMEAABAwIDAwYJBgoKAwEAAAABAAIDBBEFEiEGBzETIkFRYXEyNHJzgZGxsrMUIzVCYqEVJDNSY4KSwdHwJTZDU3SDoqPCw5O00hf/xAAbAQEAAgMBAQAAAAAAAAAAAAAABAUCAwYBB//EADkRAAIBAwEEBwcDBAIDAQAAAAABAgMEERIFITFxMzRBUYGxwRMiMmGh0fAUkeEjQnKyJGJDUvEV/9oADAMBAAIRAxEAPwDcUAQBAEAQBAEAQBAEAQBAEAQBAEAQBAEAQBAEAQBAEAQBAEAQBAEAQBAEAQBAEAQBAEAQBAEAQBAEAQBAEAQBAEAQBAEAQBAEAQBAEAQBAEAQBAEAQBAEAQBAEAQBAEAQBAEAQBAEAQBAEAQBAEAQBAEAQBAEAQBAEAQBAEAQBAEAQBAEAQBAEAQBAEAQBAEAQEbjeLtpxGXNc7lH5AGWuOa519SOhhW2lSdTOHwRqq1VTxu4s6aCvjmbmjcCOBHAtPU5vEHvWE4Sg8MyhOM+B0rEzCAICj7xsQlimoOSkey7pichIDi1gLczeDhfoOi3Ukmnkl20VKMsruJvZjaNlU3KbNmaOezoI/PZ1t+8cD0E4Sjg01aThyJ1YGoIAgCA+JpQxpc42A4krGc1BapcAVuqxN75YS0lreVYA0G1wTrntxv1cAqipcyqVIYeFqX4/sYNss6uTMIAgP4SgI/8MMMrGNu7McuYWy3sT6eHEKH+tpuooR35eM9hJ/STUHN7sfuSKmEYIAgCAIAgCAIAgCAICF2vdalPlxjQ20zhaLl4psnbOWa/g/IrFPjU0XgSEj82b5wesnN/qUGNzOPbktp2dGpxjjlu/j6ErSbat4Txub9qL5xveW6O9ADlJheRfxLBCqbIn/45Z57n9vIsFBikMw+Zka+3ENPOHe3iPSFKjOMuDK6rb1aPSRa8v34HYsjSEBVN4LrR0x/Tf9MqmWfGXL1RDu3jRz9GVKOudG8PjcWuH1m9XURwI7DopmhNYaIznh5XEtmB7ZseQyptG/gH/wBm49p+oe/Tt6FDq2ko74b19f5JFK7i9093l/BawVDJp/UBnG919pKA/am9xq30eDJ1nwl4FE/CTo3NkY8sew3a5psQf39RHAgkHRbdOdxL0Z3Gr7D7aR1zCwkNqGC72Dg4f3kd/q9Y4g9lidFSk4civuLeVJ57C1rURggPKqqGxsL3mzRxJ/nUrXUqxpxc5vCQbwUvEMaM7+pg8Fv/ACPWfYuZrbR/UT3bkuC9X8/I15yfNPJeWDzrPas6U81If5IPsL2unNgQHDiWKxwjnnXoaNXH0dA7SotzeUrdZm9/d2s30LapWeIrx7Cr1uMvmNjoz8wcP1j9b2KhrX867w9y7vv3+RcUbOFLet77/t3H3hcl6iDyz7jlnbSzXp8/RnlwsUZ8vVFzXSlCEAQBAEAQBAEAQBAEBA7am1GfLj+IFHuuiZYbM6wuT8mZ9UVQHT6lUnSwptkBiG0AaSGDMesnQfxWShksKNk3vk8ERLjEriDexHAt0I7jxCzUccCZG1ppYxknMI3h1sFgZBK0fVnGY/tizvWSt8a049uSvuNhWdbeo6X8t304fQ2TZfF/ldHFUZcnKB123vYtcWnXqu1T6c9cdRxN9a/pbiVHOceqT9SE3lutBTn9N/1SKxsVmUuXqilv3iMX8/RmcVtblGnE8P4q0hTyVNWvp5kS+ZxNyT61IUUiE5yfFmi7p8Tlc6WF7y6NjA5jXa5dbWaeIHZwVVtGnFJSS3lzsqrOWYN7lwNIVUXJmG+x1vkJ+1N7rVJt+0sLD+7wMerqgud2Dh/FTYrCLaEcIse6o/0zSd8nwXrXX6Nmi96GX52n6NVaUAQFc268Wb5we65U+2+rrn9zXU4FEBXKZNJK4TLeaDzjParC0nmtTX/ZGaecGkrszecWMzuZTyuYbOa0kHjYqNeVJU6E5R4pG+2gp1YxlwbM2klLnFziSTxJNyfSuIlOU5apPLOqjFRWEsI/schCRk0eOOSXwF96mHyj7jlZ2Es3EOfoyHeLFCfL1Rfl1pzYQBAEAQBAEAQBAEAQFa3huth7z9uL4jVHuuiZabHWbpcn5MxnGK63MaePhH9yrYo7i2o/3MhVmTgvQEBve6/6Ipv8340in23Rrx8z53t3r9Tw/wBUcu9M2poPPD4cittn/HLl6o5jaTxCPP0Zk00mZxKu0sI52ctTyfC9MS+7ofGZ/Nj3lW7T+CPMuNkfHLkamqYvTKt/DrMoj9qX3WKVareyy2csuXgY2pxblr3V/TNJ3yfBetNfo2Rb3oZfnafo5VpQBAVzbrxZvnB7rlT7b6uuf3NdTgURcoaTuwQ/jMPnGe8pVj1iHNHseJqC7kkkdtD4pN5JUPaHVp8iTZ9PDmZuuJOpCAlNmz+Nw+Ufdcp+zH/yYfnYyJfL+hLl6o0VdmcwEAQBAEAQBAEAQBAEBVt5j7YZKep0R/3WqPddE/ztLbYizeRXyfkzBZHkkk8TqoCPoSWFhHyvTIIAgN73X/RFN/m/GkU+26NePmfO9u9fqeH+qODe2fxOHzw+G9XGzekfL1Ryu1uiXP0ZlCujnggL7uh8Zn82PeVbtP4I8y42R8cuRqapi9Mo39/k6LypfYxS7Xiyy2b8UjHVNLcte6v6ZpO+T4L1pr9GyLe9DL87T9HKtKAICubdeLN84PdcqfbfV1z+5rqcCiLlDSduCeMwecZ7wUqx6xDmj1cUaiu5JJHbQ+KTeSVD2h1afIk2fTw5mbriTqQgJPZrxyHvPulTtmdah+djIt91eX52mjLtDlwgCAIAgCAIAgCAIAgKlvU+iZu+P4jVouejfh5lxsHr0PHyZg6gH0IIAgCA3vdh9EU3+b8aRT7bo14+Z87271+p4f6o4N7nicPnh8N6uNm9I+XqjldrdEufozKFdHPBAX3dD4zP5se8q3afwR5lxsj45cjU1TF6ZRv8/J0XlS+xil2vFlls34pGOqaW5a91f0zSd8nwXrTX6NkW96GX52n6OVaUAQFc268Wb5we65U+2+rrn9zXU4FEXKGk7cF8Zg84z3gpVj1iHNHq4o1FdySSO2h8Um8kqHtDq0+RJs+nhzM3XEnUhASezXjkPefdKnbM61D87GRb7q8vztNGXaHLhAEAQBAEAQBAEAQBAVveDEH4fI0/Wcwet4Wi56NlnseWm7jLuT8jAHtIJB4g2PeFXn0ZNNZR8r09CA+4Yy5waOLiAPSvDGUlFZZ+gN37LYdEBwDpgPRPIFY2/Ro+dbYebuT+Uf8AVEVvYZekiH6W/qikP7lbbOeKj5eqOZ2qs0lz9GZMrs50IDQd0bPnpj1st6nN/wDpVe0n7qRc7JW+TNPVQXhlG/sfN0XlS+xil2vFlls34pGOqaW5bN1Y/pmk75PhPWmv0bIt70MvztP0aq0oAgK5t14s3zg91yp9t9XXP7mupwKIuUNJ24IPxmHzjPeCl2K/5EOaPVxNRXcEkj8eF6WUdbVEv1m2mvkSbPp48zNlxB1IQEpsy38aiP2vax38FYbMX/Jg/n6MiXz/AKEl8vVGirsjmAgCAIAgCAIAgCAIAgK/t0fxJ3lx/EatFz0bLLZXWVyfkzFtpaGz+Vb4LvC7HdfpVcmdzZVsx0Ps4EGsieEBP7M0PO5V3AaM7T0n+f3LFsrr2tu9mvE2XYL6Pj8uf/2JFY2/Ro4ja/W5co/6xOHeR+Rp79M1vXFIrSx+KXL1Rz9/8MefozIJWZXEHoNlep5WTmpR0vB8r0xNL3Xx5ZCOnkiT6XtKqL95XiX+zY6d3yNFVWWxmG+2PM2jHXy9u8RtI9ik23aWFg8OT5GKqeXJdd0sf9Jwu6nEeuKQ/wDFR7h+6Qr5/wBNr87D9CKvKMICv7atvTDyr+priqrbCzQ8fRmFTgUFciaCRwJvz0R/Sxj71OsF/Vi/+yPYmmrtSScOOeLS937wot70E+RItOmjzM4nbZx/niuJqLEmdTF5R5rE9JnZttp4e15P+hys9mrFaHP0ZBveiny9UaAuvObCAIAgCAIAgCAIAgCAre8F1qB5+3H8Rqj3XRMs9jrN0uT8mZi+UEEGxB4g8FV5OsUWnlEPUYO0m7HWHU7X1FZKRNhdNL3kf2mwdoN3uzdg0HpKOR5O6bXurBOUTHyHJAxzyNLRNLsvYbaN9NkjGUuCyQKso01qqSxz/N/gansfQvhoo45RleDI4i4Ns8r3gEjS9nDgrWhBxgkzkdo1oVrmU4PK3fRJehEbzTanp/Pf9Uis7D4pcvVFFf8Awx5+jMxxGC5zN49I/erenLG5lJXp5epHhSUxLgXCwHX09iznLC3GulSbeXwNE3buvUy9kYv2XcLew+pVV8sQXMu7F5m+RoSrCzM13xHn0HlTe41SKHBk+y4S8DFaqHI9zeo6d3R9ynReUXEXlZL1uujy1tJ1ue93+zJb7vao9d5TIN48xl+dpvSglMEBB7W/kWeX/wAHKs2p0S5+jMZGfyMsSOpcjKOl4I/AlcIZZ9P2ysP3qxs1pnT/AMkZrsNHXYG84Md8Wl8lRb7q8+RItOmjzM+qG31HFcdUWrejpovB4sjJK1Ri2zNsmcDP41APtH3HK0sX/wAiC+foyDd9BPl6ovq6w5wIAgCAIAgCAIAgCAICrby3Ww2Q/bi+K1R7romW2xFm8jyfkzKKGOSZ2WFj5DwtG0ut3kaN9KrIwlLckdfVlTpLNSSXPd/9LZhewFVJYzOZC3qJ5ST9lpyj9r0KTC0m/i3FPX23bQ3U05P9l9d/0LZhuwlLHYyB0zv0x5v/AIxZpHeCpULWnHislRW2zc1PhelfLj+73/tgskMLWNDWNDWjg1oAA7gOC3pYKuUpSeZPLPRemJSt6jrUsHnh8ORT9n/HLl6ortpPEI8/RmaiZW2kp9ZctndiJZbPqbxR8Qz+1d3/AJg79ewKBXvIx3Q3v6fyWNCynP3p7l9f4/OBomH0EcLAyFgY0dDek9ZPEntOqq5zlN5k8lrTpxgsRWDpWJmZjvqdY0HlTe41SbftLCx/u8DMaiNjiC8cOm/R2qQm1wLBNrcjVt3Ox72OZV1ILXAHkYjoWhzSM8g6DYmzei+uugjVan9qK25rp+5HxNGUcghAceK0Amjyk2IN2nqI7OkalR7m3VeGl7u7meNZKHXURZJllbZw9RHQQekLla1BwnpqLevz9jU1v3npQu+fg86z2rOg/wCtT/yQ7jRF15uCAgcV2cY+7orMf1fUPo+r3j1Kpu9lwqZlT91/R/bwLG32hOG6e9fX+SpVlO+J2WRpae3ge0HpC52tSqUZaaiw/wA4F1SqQqLVB5OnZ5343D5R9xy37OebqHP0ZqvV/Qny9UaEuxOZCAIAgCAIAgCAIAgCA8K2jjlYWTMa9htdrwHNNjcXB7QvJRUlhmdOrOlLVB4fyPuCBrGhrGhrRwa0BoHcAiSXA8nKU3mTyz0XpiEAQBAVvbnApKyCKOEtBbIHEvJAy5XA2sDc84KVaV40ZOUu4h3tvKvBRj3n1s1shBSAOtykvTI8cPIb9Uff2pXu51d3BdwtrKnR38X3/buLEopMCAIDLd+R5tDbjmltbU6tZwCk23aWNh/cdO7zYLk8lTWt+c0dFC7hH0h7x0v6h9Xv4eVaud0TG5us+5Dh395pKjkAIAgCA4sVw1k7MrtCPBcOLT+8dijXNrCvDTLwfceNZKWykfFWQskGvKMsRwcM3EFc1ChUoXUIT/8AZcmasYeDQV1xuCAIDwq6RkjcsjQ4dvtB6CtVWjCrHTNZRsp1Z05aoPDIGl2aMVVHIxwMbSSQ7whzSLcLHj2KppbKdG5jUg/dXfx4fUsam0FVoOElvf7FlV2VQQBAEAQBAEAQBAEAQBAEAQBAEAQBAEAQBAEBz1NDHI5jpI2PdGc0bntDiw9bSRzT3L1No9UmtyZ0Lw8CAIAgCAIDzlga4tLmtJabtLgCWnrHUVhKEZNOSzjgMHoswEAQBAEAQBAEAQBAEAQBAEAQBAEAQBAEAQBAEAQBAEAQBAEAQBAEAQBAEAQBAEAQBAEAQBAEAQBAeNZUCOJ8juDGucbcbNBJ9i9istI8bwslV2JxytrDy0scLKVwdkyFxlzNdbW5sRo7Ww4KVc0aVL3U3q+hGt6tSp7zSwXBRCUEAQBAEAQBAEAQBAEBTq7bjk8UbQ8je7mN5TlLflGg3yZejN1qZG11Ufa5IkrnFb2eC4qGSyrbX4tUsmpaehA5WZxL3PYXMZG3i53VxJ/Vt0qVb06bjKdTgvMj1qk1KMYcWWUXDdTcgam1rkDjZRu039hRt3O2M9dLM2dsQDGtcOSa5puXW1u4qdd2sKKTjkh2lxKq3qL29wAJPAalQCaVfYnE6qq5aacBkBc5tOzJleWhx5ziezTtN1JuYU6eIx49pHoTnPMpcOwtSjEgICH2txCWCillpmZ5W5MrS1z75ntaea03OhJ9C3UIRnUUZPCNVaUowbit54bE4rPU0vKVcfJyZ3Nyhjo+aLWOVxJ6TqvbmnCnPEHlHlCc5wzNYZPrQbj+IClbO7R1s2JSwTwhkDTLlk5KRt8j7M55OU3GunFTa1ClGkpRe/d2oiUqtSVRxktxdlCJYQBAEAQBAEAQFe25oZZaN/IzmHIHPfZublGCN14zqLXuNexSLacY1FqWTTXjKUHh4K9unw2YU0UxqCYHNka2my81juVIzZ766tceH1lIv5w1uOnfu3+BHsoS0KWd3cR2EzV9dPW08dS6KOOd+aXwntbmc1kUYFvzSTqOA9OyoqNGMZuOW1w9TCDq1ZSinhJ8SfxaCto8ObFTSSVNQ+TLyzmlzmNdc5iCXaCwFz1qPB0qtXVNaVjgbpqrTp4i8vvPOo2PqGxuf+E6rlGtLrl1orgX8C+g9K9VzBvHs1j6h0JpZ1vJ0bIY7LU4Q+aQ/OsbK0vAAJLGktdYaXsR6QsbijGnX0rhuMqFSU6Wp8SC2Qpq7EKRr5q2WKNpc0GLSWU3uXOf0AXygdhW+4dKhPEYJv6I0UFVqwy5YR37N1FTTYs6hnndURui5WN0vht6tb36HAi/QDosK0adSj7WMcPODOk5wq+zk8rGT+VFbVYhiE9PTTmnp6azZJIxeR79QQD0ahw4/VvrewKFOjSU5rLfDuDlOrUcYvCR84phlfQcnNS1FRVszASQTDlHFp4lp4jhbS1rjikKlGtmM4qPcxOFWliUW38jv21xycS0tHREMmqdS9wuY2DpsenRx/VPSsLalDTKpU4L6mdepLMYQ4s56vZCrZGXw4lUumaLgSG8biBwyXNr9t17G5pN4lTWPqYyoVEsqbyTGxOOuraBsrrCTnMfl4Z29IHRcFpt0XWq5oqjU09htoVfa089pkuIYdUtxhkL6jNU54wJ9dHFrS08OgED0K2hOm7fUo+73FXOE/1GM7+80DbDaGfDsPgjLxJVSXbyrhcc3w5LHiec0AHr7LKvt6Ma9VvGIr8wTritKjTS4shKbZ7F5KcVHyx4e5vKNiMkgJBFwCAModbo4Le61tGWjQaVSuHHXqJzdrtZJWQzR1BBliAOcADOxwNiQNMwI17wtF5bqlJOPBm60uHUi1LiiubkvGKnzbfeKk7S+GPMj7O4yPSqx2uxLEJKehl5GKPNYtJbzWENL3PAzEkkWA6x2leRo0qFJTqLLZ66tWtUcIPCR5YnXYjhM8JnqDURSXNnuc8ODbZm3dqx1iLEH18F7CFC5i9McNHk51reS1PKZJ7zsVqYfk1RSTvbDM21m2y5rZmm3a0n9larKnTnqhNb0bbupOGJQe5kztltMWYQ2ohdlfOIxGRxBeA427Q0OWm3oaq+iXBcTbXraaOpdpDsr6tmzstTJPIZnlj2PJGZjDKxgA06Rc/rLdopu6UEty+xq11FbObe/wDk6dlto5hgdRVSuMssZkymTXgGht7dAJusa9CP6hQW5PBlRrS9g5veyu7OxYhiLXyDEeTcHECPlHNJ0BvkZYNbrxseBUis6NB6fZ5NFL2tZateC2bvK+vL5YcQZJZgvHLIwtvZ1i3PYZuIIPHQ8VEu4UcKVN+BJtpVcuNRERsbjtTLjVRDLM90TTPlY4jKMklm9HQFuuKMI28ZJb9xroVZyryi3uOfF9oK2vxJ9JQSclGwuaXNOUnIbPkc8C9r6ADrCyp0aVGkqlRZbMJ1qlWr7Om8I58b/CeFGOV1UZo3Oy2e5z23tfK5rtRcA6g9HQsqX6e5zHThmNR17fEnLKJvb/aWT8G0dTSyOi5ZzScpF7GNxLSewj7lotKEfbShNZwbrmtJUlOLxkhnUGLT0QrPlZa0R52xskexxYxvhHKLFxDc2p6ejgt+u2hU9np7TVpuJQ16uwm93O1M01FVOqCZHUwzBx8JzS1xDSek3Yde1aLy3jCpHTuybrSvKcG5dhWsBqa7E5JD8v5AttZgeWXzX0YxpF2i3E3PDipNWNG3SWjJHpSq123rwWfYmqxGKsfTVzZJIucGzOaS0ObqCJbc5pF+PTZRbmNCUFOnufcSbd1ozcZ713mgKATSP2g8TqfNSe4VnS+OPMwqfA+RB7rPoin75fjPUi+6eXh5Giz6FfnaR+7H8vin+Kd7z1svfhp/4mNrxnzOveLjU0DaWKmeI31MvJmUgHILtGl9B4Y16ge9YWlKM3KUlnCMrqpKKSjuyzwrNiKdsT5a2pqZwxpc8zzODNBroNQOy69jdzbSpxS5I8dtFJucm/E492/0HP3z+4FnedYXgYWnQPxJTdN9Ew+VJ8Ry133Tvw8jZZ9Ejkn/AKzR/wCFPtesl1R/5GL6yuR5bvniPEcVgfpIZeUaDxcwuebj0Paf1gvbv3qVOS4YPLbdUnF8clo2o2hjooOWlDnAuDQ1lszib8ASOgE+hRaNGVWWmJIq1VTjqZR9t6QSYzQGV8kEc0WQSRuyPa8GQ5Q7oN5GA+Up1tLTbzwstP7EO4jqrxbeE0Tc2wrGtc51fXhrQS4mo0AAuSeatKu23hQj+xudql/e/wBzs3dUtOyiJo3yvifI52acAOzWa02AA05ntWF5KcqnvpJ47DK1jCMPc4FE2imazaZrnuDWtkgJc4gNA5NmpJ4BTqKbs8LuZCqtK6TfyO3fQM7KKaMh8Z5Roc0hzbuyFtiONw137Kw2bucovju9TPaG9Ra4HzR7GUr6Zs/4ReI8mY85vN01aRm0I4WSV1UU9Hs957G3g46tbwSO7OgpGyVD6OeWUiMNeJYuTAzEkWPSeYVrvZ1WoqaS3mdpCmsuDyRO5Lxip8233it20vhjzNOzuMiu7L4IyWtlp6id1O5uZocCBme11iy5I14n0KRXquNNTjHJooUk6jjJ4JraDZigpnNbUV8pJBIDWCUgdZsTlv8AfYrTSr1p74wXkb6tClFpSmy9bT4AJcG5Bl3OiiY6IuFnF0TRbToJaCP1lBo1tNfU+17/ABJdalqo6e5bvAyeKtfWQ0FA292SPbfiLSOBa79UF/oVs4KlKdV93l9ysUnVjCkjVd49O2PBJmMFmsELWjqDZYwB6gqqzbdwm/n5MsrtJUGl8vMr+xVeyDAJpJozLGJHtfGLc5ryxp49HOW+5g53KUXh4NNtNRt8tZRG4bsbQ1sPLUs76c3IMUzmSGOx06Q61tdSeK2Tuq1KWmaya4W1KrHVB4Ondpi87MQko3TGaECQAlxe0GM6PYTwaerhqF5e0oOkqiWH9zK0qSVR028o59gf6wVXfU/FWV11WPh5Hlt1mXieWwtQ2mxyoZOQwu5aMF5sMxkDhqesN067jrXt0nUtouO/h5GNu1C4lq+ZO75MTiNJFC17XSGQPytIJDWtcLkDhq4fetGzqctbljdg3X81oUe3JC7YU7mYBhrXCxzg2PEZmSOH3OC3W7TuZtGq4WLaKZdsH+gGf4Q/CKhVesv/AC9SbDoPAp26esENLiUrml4jbG8tba7g1shIF+xTL+OqcI5xn+CHYy0wmzywvZrD8REklNI+lc11uSkcx4AIBDmtvcNuSOPQV7OvXoYUlq+Z5CjRrZcXgbIV89Ji7aNtQZ4S4xmxLmeBmzMBJyEHQ26iEuIQqUPaacMUJzp1vZ5yjYlTlqeNXTiSN8br5Xtc0242cLG3rXsXhpo8aysHNgeEspadkEObIzNbObu5zi43NutxWVWpKpJylxMadNQjpR44JgEVK6d0Wa87zI/OQecSTzdNBzisqlaVTCfYeQpqGcdo2j2fhrYeSqAbA5muYbOabWuD3HgQQlGtKlLVEVaUakcSISm3fQhzeWnqqhjSCIqiXNFpwu0AX7uC3SvJf2xS5LeaVax7W2SOEbIwU3ygQ8oGzghzC+7W3v4Atoed28AtdS4nUxq7DZChCGdPad2AYPHSQNhhzZGkkZzc84knWw6SsKtSVSWqXEzp01COlHw/AYjWir53KhnJjUZMuv1bcdete+1l7P2fYeezjr19pxbQ7IU9XI2R2eOZuglp3ZJLdpsQfVdZ0rmdNYW9dzMKtCNR5e5nJQbBQMlZLNLUVL2G7PlUmdrT1hthf06aLOd5Nx0xSjyMY2sVLU23zJnHsChrIuTqGZm3uCDZzT1td0LRSqzpS1RZtqUo1FiRXf8A85iIyyVVbJH/AHT5hkI6iMvDuspP62XFRSfI0fpI8HJ45ltoKNkMTYomhrGCzWjgB/PSokpOTy+JJjFRWEQW0GxFLVy8rMHh9gC6N+W4HC4II9K30rqpSjpjwNNW2p1HmR3HZyA0baR7c8LQGgPPOFuBzC1j2ha/bT9p7RPebPZRcND4FWdulpM1+VqLdWaP1XyXUv8A/Sq44L6/ci/oKfey3YJgcNLDyVOzK06k3u5xOmZzjxKh1KsqktUiVTpRpx0xODZrY+nonvdAZLvAa7lHBwsDfTQLZWuZ1UlIxpW8KXwnNtHsFS1khkeHxyHwnwkDNbhmaQQT22usqN5UpLC3owq2tOo8vicuDbs6OCRrzykpaQWiYtyAjgcrWi/puFnUvqs1jgYwsqcXniXNQiWVnCNhqWmqflEQfnGawc4Frc975RbTQkBSal3UnDQ+BHhbU4S1riTGOYUyqp3wS5sj8t8hs7muDhY262haadR05KUeJtqU1UjpZz4Ns5BT0zqdgLonlxc2Uh184sQdOGiyqV5znrfExhRjCOlcCsVW6ejc67XzsH5rXMcB3FzSfWSpUdo1Ut6TI7sKed2Sf2Z2RpqLMYGuL3CzpJDmeR1cAANOgDgFHrXM63xG6lbwpfCfOFbHU9PVvqYzJyj85dmcC35x2Z1hbrXs7mc4KD4L0ELeEJua4nntLsRS1r88ocyS1jJEQ1xA4ZgQQe+117Ru6lJYXA8q20Kjy+JG4Vuvo4Xh7uUlsbhspbkuOtrWi/cdFsnf1ZLC3GuFlTi88Sf2k2chrY2Rz58rHZxyZDTexHUdLErRRrypPMTfVoxqLEjop8JYykFM3NyYj5LU87KW5eNuNisHUbnr7c5MlBKOnsOLZvZWCiEogzkS5cwkcHeDe3QPzitla4nVw5dhhSoQpZ09pBYjuso5HlzDLFfXLG5pYO4OaSO69lvhtCrFYeGaZWNNvK3Ers1sRS0T88Qc+S1g+UhxAPHKAAB32utVa7qVVh8DZStoU3lcSyqMSAgCAIAgCAIAgCAIAgCAIAgCAIAgCAIAgCAIAgCAIAgCAIAgCAIAgCAIAgCAIAgCAIAgCAIAgCAIAgCAIAgCAIAgCAIAgCAIAgCAIAgCAIAgCAIAgCAIAgCAIAgCAIAgCAIAgCAIAgCAIAgCAIAgCAIAgCAIAgCAIAgCAIAgCAIAgCAID//Z"/>
          <p:cNvSpPr>
            <a:spLocks noChangeAspect="1" noChangeArrowheads="1"/>
          </p:cNvSpPr>
          <p:nvPr/>
        </p:nvSpPr>
        <p:spPr bwMode="auto">
          <a:xfrm>
            <a:off x="460375" y="-5254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Espace réservé du contenu 4"/>
          <p:cNvSpPr txBox="1">
            <a:spLocks/>
          </p:cNvSpPr>
          <p:nvPr/>
        </p:nvSpPr>
        <p:spPr>
          <a:xfrm>
            <a:off x="155574" y="908720"/>
            <a:ext cx="8736905" cy="53285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latin typeface="Century Gothic" panose="020B0502020202020204" pitchFamily="34" charset="0"/>
              </a:rPr>
              <a:t>HEVC: High Efficiency Video Coding </a:t>
            </a:r>
          </a:p>
          <a:p>
            <a:pPr lvl="1"/>
            <a:r>
              <a:rPr lang="en-US" sz="1800" dirty="0" smtClean="0">
                <a:latin typeface="Century Gothic" panose="020B0502020202020204" pitchFamily="34" charset="0"/>
              </a:rPr>
              <a:t>Joint </a:t>
            </a:r>
            <a:r>
              <a:rPr lang="en-US" sz="1800" dirty="0">
                <a:latin typeface="Century Gothic" panose="020B0502020202020204" pitchFamily="34" charset="0"/>
              </a:rPr>
              <a:t>standard </a:t>
            </a:r>
            <a:r>
              <a:rPr lang="en-US" sz="1800" dirty="0" smtClean="0">
                <a:latin typeface="Century Gothic" panose="020B0502020202020204" pitchFamily="34" charset="0"/>
              </a:rPr>
              <a:t>ITU-T </a:t>
            </a:r>
            <a:r>
              <a:rPr lang="en-US" sz="1800" dirty="0">
                <a:latin typeface="Century Gothic" panose="020B0502020202020204" pitchFamily="34" charset="0"/>
              </a:rPr>
              <a:t>Rec H.265 and ISO/IEC 23008-2 MPEG H Part 2</a:t>
            </a:r>
          </a:p>
          <a:p>
            <a:pPr lvl="1"/>
            <a:r>
              <a:rPr lang="en-US" sz="1800" dirty="0" smtClean="0">
                <a:latin typeface="Century Gothic" panose="020B0502020202020204" pitchFamily="34" charset="0"/>
              </a:rPr>
              <a:t>Revisions </a:t>
            </a:r>
            <a:r>
              <a:rPr lang="en-US" sz="1800" dirty="0">
                <a:latin typeface="Century Gothic" panose="020B0502020202020204" pitchFamily="34" charset="0"/>
              </a:rPr>
              <a:t>and additions </a:t>
            </a:r>
            <a:r>
              <a:rPr lang="en-US" sz="1800" dirty="0" smtClean="0">
                <a:latin typeface="Century Gothic" panose="020B0502020202020204" pitchFamily="34" charset="0"/>
              </a:rPr>
              <a:t>to come (Contribution</a:t>
            </a:r>
            <a:r>
              <a:rPr lang="en-US" sz="1800" dirty="0">
                <a:latin typeface="Century Gothic" panose="020B0502020202020204" pitchFamily="34" charset="0"/>
              </a:rPr>
              <a:t>, 3D, Scalability, Screen encoding...) will not affect broadcast </a:t>
            </a:r>
            <a:r>
              <a:rPr lang="en-US" sz="1800" dirty="0" smtClean="0">
                <a:latin typeface="Century Gothic" panose="020B0502020202020204" pitchFamily="34" charset="0"/>
              </a:rPr>
              <a:t>applications. </a:t>
            </a:r>
            <a:endParaRPr lang="en-US" sz="1800" dirty="0">
              <a:latin typeface="Century Gothic" panose="020B0502020202020204" pitchFamily="34" charset="0"/>
            </a:endParaRPr>
          </a:p>
          <a:p>
            <a:r>
              <a:rPr lang="en-US" sz="2200" dirty="0" smtClean="0">
                <a:latin typeface="Century Gothic" panose="020B0502020202020204" pitchFamily="34" charset="0"/>
              </a:rPr>
              <a:t>UHDTV1: Aligned on HDMI 2.0 capabilities</a:t>
            </a:r>
            <a:endParaRPr lang="en-US" sz="2200" dirty="0">
              <a:latin typeface="Century Gothic" panose="020B0502020202020204" pitchFamily="34" charset="0"/>
            </a:endParaRPr>
          </a:p>
          <a:p>
            <a:pPr lvl="1"/>
            <a:r>
              <a:rPr lang="en-US" sz="1800" dirty="0">
                <a:latin typeface="Century Gothic" panose="020B0502020202020204" pitchFamily="34" charset="0"/>
              </a:rPr>
              <a:t>Up to 60 fps, up to </a:t>
            </a:r>
            <a:r>
              <a:rPr lang="en-US" sz="1800" dirty="0" smtClean="0">
                <a:latin typeface="Century Gothic" panose="020B0502020202020204" pitchFamily="34" charset="0"/>
              </a:rPr>
              <a:t>10-bit.</a:t>
            </a:r>
            <a:endParaRPr lang="en-US" sz="1800" dirty="0">
              <a:latin typeface="Century Gothic" panose="020B0502020202020204" pitchFamily="34" charset="0"/>
            </a:endParaRPr>
          </a:p>
          <a:p>
            <a:pPr lvl="1"/>
            <a:r>
              <a:rPr lang="en-US" sz="1800" dirty="0">
                <a:latin typeface="Century Gothic" panose="020B0502020202020204" pitchFamily="34" charset="0"/>
              </a:rPr>
              <a:t>5.1 audio, possibly AC4, no standard for object based audio</a:t>
            </a:r>
          </a:p>
          <a:p>
            <a:pPr lvl="1"/>
            <a:r>
              <a:rPr lang="en-US" sz="1800" dirty="0" smtClean="0">
                <a:latin typeface="Century Gothic" panose="020B0502020202020204" pitchFamily="34" charset="0"/>
              </a:rPr>
              <a:t>HD </a:t>
            </a:r>
            <a:r>
              <a:rPr lang="en-US" sz="1800" dirty="0">
                <a:latin typeface="Century Gothic" panose="020B0502020202020204" pitchFamily="34" charset="0"/>
              </a:rPr>
              <a:t>color </a:t>
            </a:r>
            <a:r>
              <a:rPr lang="en-US" sz="1800" dirty="0" smtClean="0">
                <a:latin typeface="Century Gothic" panose="020B0502020202020204" pitchFamily="34" charset="0"/>
              </a:rPr>
              <a:t>space = BT709, </a:t>
            </a:r>
            <a:r>
              <a:rPr lang="en-US" sz="1800" dirty="0">
                <a:latin typeface="Century Gothic" panose="020B0502020202020204" pitchFamily="34" charset="0"/>
              </a:rPr>
              <a:t>BT2020 is not </a:t>
            </a:r>
            <a:r>
              <a:rPr lang="en-US" sz="1800" dirty="0" smtClean="0">
                <a:latin typeface="Century Gothic" panose="020B0502020202020204" pitchFamily="34" charset="0"/>
              </a:rPr>
              <a:t>mandatory, </a:t>
            </a:r>
            <a:r>
              <a:rPr lang="en-US" sz="1800" dirty="0">
                <a:latin typeface="Century Gothic" panose="020B0502020202020204" pitchFamily="34" charset="0"/>
              </a:rPr>
              <a:t>no HDR, no HFR</a:t>
            </a:r>
          </a:p>
          <a:p>
            <a:pPr lvl="1"/>
            <a:r>
              <a:rPr lang="en-US" sz="1800" dirty="0">
                <a:latin typeface="Century Gothic" panose="020B0502020202020204" pitchFamily="34" charset="0"/>
              </a:rPr>
              <a:t>Scalable to higher frame rates </a:t>
            </a:r>
            <a:r>
              <a:rPr lang="en-US" sz="1800" dirty="0" smtClean="0">
                <a:latin typeface="Century Gothic" panose="020B0502020202020204" pitchFamily="34" charset="0"/>
              </a:rPr>
              <a:t>(Phase 2)</a:t>
            </a:r>
          </a:p>
          <a:p>
            <a:pPr lvl="1"/>
            <a:r>
              <a:rPr lang="en-US" sz="1800" dirty="0">
                <a:latin typeface="Century Gothic" panose="020B0502020202020204" pitchFamily="34" charset="0"/>
              </a:rPr>
              <a:t>N</a:t>
            </a:r>
            <a:r>
              <a:rPr lang="en-US" sz="1800" dirty="0" smtClean="0">
                <a:latin typeface="Century Gothic" panose="020B0502020202020204" pitchFamily="34" charset="0"/>
              </a:rPr>
              <a:t>o </a:t>
            </a:r>
            <a:r>
              <a:rPr lang="en-US" sz="1800" dirty="0">
                <a:latin typeface="Century Gothic" panose="020B0502020202020204" pitchFamily="34" charset="0"/>
              </a:rPr>
              <a:t>standard </a:t>
            </a:r>
            <a:r>
              <a:rPr lang="en-US" sz="1800" dirty="0" smtClean="0">
                <a:latin typeface="Century Gothic" panose="020B0502020202020204" pitchFamily="34" charset="0"/>
              </a:rPr>
              <a:t>to carry uncompressed </a:t>
            </a:r>
            <a:r>
              <a:rPr lang="en-US" sz="1800" dirty="0">
                <a:latin typeface="Century Gothic" panose="020B0502020202020204" pitchFamily="34" charset="0"/>
              </a:rPr>
              <a:t>4K </a:t>
            </a:r>
            <a:r>
              <a:rPr lang="en-US" sz="1800" dirty="0" smtClean="0">
                <a:latin typeface="Century Gothic" panose="020B0502020202020204" pitchFamily="34" charset="0"/>
              </a:rPr>
              <a:t>(4 </a:t>
            </a:r>
            <a:r>
              <a:rPr lang="en-US" sz="1800" dirty="0">
                <a:latin typeface="Century Gothic" panose="020B0502020202020204" pitchFamily="34" charset="0"/>
              </a:rPr>
              <a:t>X 3G-SDI by default</a:t>
            </a:r>
            <a:r>
              <a:rPr lang="en-US" sz="1800" dirty="0" smtClean="0">
                <a:latin typeface="Century Gothic" panose="020B0502020202020204" pitchFamily="34" charset="0"/>
              </a:rPr>
              <a:t>)</a:t>
            </a:r>
          </a:p>
          <a:p>
            <a:r>
              <a:rPr lang="en-US" sz="2200" dirty="0">
                <a:latin typeface="Century Gothic" panose="020B0502020202020204" pitchFamily="34" charset="0"/>
              </a:rPr>
              <a:t>DVB is adding UHD and HEVC to its core specifications</a:t>
            </a:r>
          </a:p>
          <a:p>
            <a:pPr lvl="1"/>
            <a:r>
              <a:rPr lang="en-US" sz="1800" dirty="0" smtClean="0">
                <a:latin typeface="Century Gothic" panose="020B0502020202020204" pitchFamily="34" charset="0"/>
              </a:rPr>
              <a:t>Final </a:t>
            </a:r>
            <a:r>
              <a:rPr lang="en-US" sz="1800" dirty="0">
                <a:latin typeface="Century Gothic" panose="020B0502020202020204" pitchFamily="34" charset="0"/>
              </a:rPr>
              <a:t>stages of editing for DVB-S, DVB-T and </a:t>
            </a:r>
            <a:r>
              <a:rPr lang="en-US" sz="1800" dirty="0" smtClean="0">
                <a:latin typeface="Century Gothic" panose="020B0502020202020204" pitchFamily="34" charset="0"/>
              </a:rPr>
              <a:t>DVB-C</a:t>
            </a:r>
          </a:p>
          <a:p>
            <a:pPr lvl="1"/>
            <a:r>
              <a:rPr lang="en-US" sz="1800" dirty="0" smtClean="0">
                <a:latin typeface="Century Gothic" panose="020B0502020202020204" pitchFamily="34" charset="0"/>
              </a:rPr>
              <a:t>It will be: </a:t>
            </a:r>
            <a:r>
              <a:rPr lang="en-US" sz="1800" dirty="0">
                <a:latin typeface="Century Gothic" panose="020B0502020202020204" pitchFamily="34" charset="0"/>
              </a:rPr>
              <a:t>TS 101 154 </a:t>
            </a:r>
            <a:r>
              <a:rPr lang="en-US" sz="1800" dirty="0" smtClean="0">
                <a:latin typeface="Century Gothic" panose="020B0502020202020204" pitchFamily="34" charset="0"/>
              </a:rPr>
              <a:t>v1.12.1</a:t>
            </a:r>
          </a:p>
          <a:p>
            <a:pPr lvl="1"/>
            <a:r>
              <a:rPr lang="en-US" sz="1800" dirty="0">
                <a:latin typeface="Century Gothic" panose="020B0502020202020204" pitchFamily="34" charset="0"/>
              </a:rPr>
              <a:t>it will probably be replicated by SCTE, ATSC, etc</a:t>
            </a:r>
            <a:r>
              <a:rPr lang="en-US" sz="1800" dirty="0" smtClean="0">
                <a:latin typeface="Century Gothic" panose="020B0502020202020204" pitchFamily="34" charset="0"/>
              </a:rPr>
              <a:t>...</a:t>
            </a:r>
          </a:p>
          <a:p>
            <a:pPr lvl="1"/>
            <a:endParaRPr lang="en-US" sz="1800" dirty="0">
              <a:latin typeface="Century Gothic" panose="020B0502020202020204" pitchFamily="34" charset="0"/>
            </a:endParaRPr>
          </a:p>
          <a:p>
            <a:endParaRPr lang="en-US" sz="2200" dirty="0" smtClean="0">
              <a:latin typeface="Century Gothic" panose="020B0502020202020204" pitchFamily="34" charset="0"/>
            </a:endParaRPr>
          </a:p>
          <a:p>
            <a:pPr marL="457200" lvl="1" indent="0">
              <a:buNone/>
            </a:pPr>
            <a:endParaRPr lang="en-US" sz="2000" dirty="0">
              <a:latin typeface="Century Gothic" panose="020B0502020202020204" pitchFamily="34" charset="0"/>
            </a:endParaRPr>
          </a:p>
          <a:p>
            <a:pPr lvl="1"/>
            <a:endParaRPr lang="en-US" sz="20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endParaRPr lang="en-US" sz="2400" dirty="0">
              <a:latin typeface="Century Gothic" panose="020B0502020202020204" pitchFamily="34" charset="0"/>
            </a:endParaRPr>
          </a:p>
          <a:p>
            <a:endParaRPr lang="en-US" sz="2000" dirty="0">
              <a:latin typeface="Century Gothic" panose="020B0502020202020204" pitchFamily="34" charset="0"/>
            </a:endParaRPr>
          </a:p>
          <a:p>
            <a:endParaRPr lang="en-US" sz="2000" dirty="0" smtClean="0">
              <a:latin typeface="Century Gothic" panose="020B0502020202020204" pitchFamily="34" charset="0"/>
            </a:endParaRPr>
          </a:p>
          <a:p>
            <a:endParaRPr lang="en-US" sz="2000" dirty="0">
              <a:latin typeface="Century Gothic" panose="020B050202020202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en-US" sz="2000" dirty="0">
              <a:latin typeface="Century Gothic" panose="020B0502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483" y="5085184"/>
            <a:ext cx="1170981" cy="97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 descr="http://www.itu.int/en/history/ImagesITUlogo/2011-ITU-logo-offici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333" y="2026130"/>
            <a:ext cx="929131" cy="1042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236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Connecteur droit 104"/>
          <p:cNvCxnSpPr/>
          <p:nvPr/>
        </p:nvCxnSpPr>
        <p:spPr>
          <a:xfrm>
            <a:off x="4315032" y="1556792"/>
            <a:ext cx="0" cy="4608512"/>
          </a:xfrm>
          <a:prstGeom prst="line">
            <a:avLst/>
          </a:prstGeom>
          <a:ln w="1270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/>
          <p:cNvCxnSpPr/>
          <p:nvPr/>
        </p:nvCxnSpPr>
        <p:spPr>
          <a:xfrm>
            <a:off x="3417402" y="1556792"/>
            <a:ext cx="0" cy="4608512"/>
          </a:xfrm>
          <a:prstGeom prst="line">
            <a:avLst/>
          </a:prstGeom>
          <a:ln w="1270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/>
          <p:cNvCxnSpPr/>
          <p:nvPr/>
        </p:nvCxnSpPr>
        <p:spPr>
          <a:xfrm>
            <a:off x="2519772" y="1556792"/>
            <a:ext cx="0" cy="4608512"/>
          </a:xfrm>
          <a:prstGeom prst="line">
            <a:avLst/>
          </a:prstGeom>
          <a:ln w="1270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>
            <a:off x="1622142" y="1556792"/>
            <a:ext cx="0" cy="4608512"/>
          </a:xfrm>
          <a:prstGeom prst="line">
            <a:avLst/>
          </a:prstGeom>
          <a:ln w="1270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/>
          <p:cNvCxnSpPr/>
          <p:nvPr/>
        </p:nvCxnSpPr>
        <p:spPr>
          <a:xfrm>
            <a:off x="724512" y="1556792"/>
            <a:ext cx="0" cy="4608512"/>
          </a:xfrm>
          <a:prstGeom prst="line">
            <a:avLst/>
          </a:prstGeom>
          <a:ln w="1270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texte 1"/>
          <p:cNvSpPr>
            <a:spLocks noGrp="1"/>
          </p:cNvSpPr>
          <p:nvPr>
            <p:ph type="body" sz="quarter" idx="17"/>
          </p:nvPr>
        </p:nvSpPr>
        <p:spPr>
          <a:xfrm>
            <a:off x="179512" y="56818"/>
            <a:ext cx="8964488" cy="646331"/>
          </a:xfrm>
        </p:spPr>
        <p:txBody>
          <a:bodyPr/>
          <a:lstStyle/>
          <a:p>
            <a:r>
              <a:rPr lang="en-US" noProof="0" dirty="0" smtClean="0"/>
              <a:t>HEVC Encoding: ATEME's experience</a:t>
            </a:r>
            <a:endParaRPr lang="en-US" noProof="0" dirty="0"/>
          </a:p>
        </p:txBody>
      </p:sp>
      <p:sp>
        <p:nvSpPr>
          <p:cNvPr id="10" name="Rectangle 9"/>
          <p:cNvSpPr/>
          <p:nvPr/>
        </p:nvSpPr>
        <p:spPr>
          <a:xfrm>
            <a:off x="35496" y="908720"/>
            <a:ext cx="9195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CPU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(Intel/AMD)   </a:t>
            </a:r>
            <a:r>
              <a:rPr lang="en-US" dirty="0" err="1" smtClean="0">
                <a:solidFill>
                  <a:srgbClr val="000000"/>
                </a:solidFill>
                <a:latin typeface="Century Gothic" panose="020B0502020202020204" pitchFamily="34" charset="0"/>
              </a:rPr>
              <a:t>vs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  </a:t>
            </a:r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GPU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(NVIDIA/AMD)  </a:t>
            </a:r>
            <a:r>
              <a:rPr lang="en-US" dirty="0" err="1" smtClean="0">
                <a:solidFill>
                  <a:srgbClr val="000000"/>
                </a:solidFill>
                <a:latin typeface="Century Gothic" panose="020B0502020202020204" pitchFamily="34" charset="0"/>
              </a:rPr>
              <a:t>vs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 </a:t>
            </a:r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HW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(Embedded HW encoders Intel)</a:t>
            </a:r>
          </a:p>
          <a:p>
            <a:endParaRPr lang="fr-FR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24128" y="1660738"/>
            <a:ext cx="3203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Coding Efficiency (</a:t>
            </a:r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VQ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)</a:t>
            </a:r>
            <a:endParaRPr lang="fr-FR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24128" y="2276872"/>
            <a:ext cx="1835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Speed</a:t>
            </a:r>
            <a:endParaRPr lang="fr-FR" b="1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24128" y="2956882"/>
            <a:ext cx="3203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Power Efficiency</a:t>
            </a:r>
            <a:endParaRPr lang="fr-FR" b="1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24128" y="3493457"/>
            <a:ext cx="3419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Flexibility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(speed / VQ tradeoffs)</a:t>
            </a:r>
            <a:endParaRPr lang="en-US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24128" y="4149080"/>
            <a:ext cx="3131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Upgradability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(ability to develop new algorithms)</a:t>
            </a:r>
            <a:endParaRPr lang="fr-FR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724128" y="4869160"/>
            <a:ext cx="3275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Development </a:t>
            </a:r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affordability 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(low development cost)</a:t>
            </a:r>
            <a:endParaRPr lang="fr-FR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1" name="Groupe 30"/>
          <p:cNvGrpSpPr/>
          <p:nvPr/>
        </p:nvGrpSpPr>
        <p:grpSpPr>
          <a:xfrm>
            <a:off x="179512" y="1844824"/>
            <a:ext cx="5400600" cy="3952889"/>
            <a:chOff x="179512" y="1844824"/>
            <a:chExt cx="6552728" cy="3952889"/>
          </a:xfrm>
        </p:grpSpPr>
        <p:cxnSp>
          <p:nvCxnSpPr>
            <p:cNvPr id="8" name="Connecteur droit avec flèche 7"/>
            <p:cNvCxnSpPr/>
            <p:nvPr/>
          </p:nvCxnSpPr>
          <p:spPr>
            <a:xfrm>
              <a:off x="179512" y="1844824"/>
              <a:ext cx="6552728" cy="0"/>
            </a:xfrm>
            <a:prstGeom prst="straightConnector1">
              <a:avLst/>
            </a:prstGeom>
            <a:ln w="127000">
              <a:solidFill>
                <a:schemeClr val="accent1">
                  <a:lumMod val="75000"/>
                </a:schemeClr>
              </a:solidFill>
              <a:tailEnd type="arrow"/>
            </a:ln>
            <a:effectLst>
              <a:outerShdw blurRad="50800" dist="50800" dir="5400000" algn="ctr" rotWithShape="0">
                <a:schemeClr val="bg2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avec flèche 11"/>
            <p:cNvCxnSpPr/>
            <p:nvPr/>
          </p:nvCxnSpPr>
          <p:spPr>
            <a:xfrm>
              <a:off x="179512" y="2485345"/>
              <a:ext cx="6552728" cy="0"/>
            </a:xfrm>
            <a:prstGeom prst="straightConnector1">
              <a:avLst/>
            </a:prstGeom>
            <a:ln w="127000">
              <a:solidFill>
                <a:schemeClr val="accent1">
                  <a:lumMod val="75000"/>
                </a:schemeClr>
              </a:solidFill>
              <a:tailEnd type="arrow"/>
            </a:ln>
            <a:effectLst>
              <a:outerShdw blurRad="50800" dist="50800" dir="5400000" algn="ctr" rotWithShape="0">
                <a:schemeClr val="bg2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/>
            <p:cNvCxnSpPr/>
            <p:nvPr/>
          </p:nvCxnSpPr>
          <p:spPr>
            <a:xfrm>
              <a:off x="179512" y="3205425"/>
              <a:ext cx="6552728" cy="0"/>
            </a:xfrm>
            <a:prstGeom prst="straightConnector1">
              <a:avLst/>
            </a:prstGeom>
            <a:ln w="127000">
              <a:solidFill>
                <a:schemeClr val="accent1">
                  <a:lumMod val="75000"/>
                </a:schemeClr>
              </a:solidFill>
              <a:tailEnd type="arrow"/>
            </a:ln>
            <a:effectLst>
              <a:outerShdw blurRad="50800" dist="50800" dir="5400000" algn="ctr" rotWithShape="0">
                <a:schemeClr val="bg2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avec flèche 15"/>
            <p:cNvCxnSpPr/>
            <p:nvPr/>
          </p:nvCxnSpPr>
          <p:spPr>
            <a:xfrm>
              <a:off x="179512" y="3853497"/>
              <a:ext cx="6552728" cy="0"/>
            </a:xfrm>
            <a:prstGeom prst="straightConnector1">
              <a:avLst/>
            </a:prstGeom>
            <a:ln w="127000">
              <a:solidFill>
                <a:schemeClr val="accent1">
                  <a:lumMod val="75000"/>
                </a:schemeClr>
              </a:solidFill>
              <a:tailEnd type="arrow"/>
            </a:ln>
            <a:effectLst>
              <a:outerShdw blurRad="50800" dist="50800" dir="5400000" algn="ctr" rotWithShape="0">
                <a:schemeClr val="bg2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avec flèche 17"/>
            <p:cNvCxnSpPr/>
            <p:nvPr/>
          </p:nvCxnSpPr>
          <p:spPr>
            <a:xfrm>
              <a:off x="179512" y="4501569"/>
              <a:ext cx="6552728" cy="0"/>
            </a:xfrm>
            <a:prstGeom prst="straightConnector1">
              <a:avLst/>
            </a:prstGeom>
            <a:ln w="127000">
              <a:solidFill>
                <a:schemeClr val="accent1">
                  <a:lumMod val="75000"/>
                </a:schemeClr>
              </a:solidFill>
              <a:tailEnd type="arrow"/>
            </a:ln>
            <a:effectLst>
              <a:outerShdw blurRad="50800" dist="50800" dir="5400000" algn="ctr" rotWithShape="0">
                <a:schemeClr val="bg2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avec flèche 19"/>
            <p:cNvCxnSpPr/>
            <p:nvPr/>
          </p:nvCxnSpPr>
          <p:spPr>
            <a:xfrm>
              <a:off x="179512" y="5149641"/>
              <a:ext cx="6552728" cy="0"/>
            </a:xfrm>
            <a:prstGeom prst="straightConnector1">
              <a:avLst/>
            </a:prstGeom>
            <a:ln w="127000">
              <a:solidFill>
                <a:schemeClr val="accent1">
                  <a:lumMod val="75000"/>
                </a:schemeClr>
              </a:solidFill>
              <a:tailEnd type="arrow"/>
            </a:ln>
            <a:effectLst>
              <a:outerShdw blurRad="50800" dist="50800" dir="5400000" algn="ctr" rotWithShape="0">
                <a:schemeClr val="bg2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avec flèche 21"/>
            <p:cNvCxnSpPr/>
            <p:nvPr/>
          </p:nvCxnSpPr>
          <p:spPr>
            <a:xfrm>
              <a:off x="179512" y="5797713"/>
              <a:ext cx="6552728" cy="0"/>
            </a:xfrm>
            <a:prstGeom prst="straightConnector1">
              <a:avLst/>
            </a:prstGeom>
            <a:ln w="127000">
              <a:solidFill>
                <a:schemeClr val="accent1">
                  <a:lumMod val="75000"/>
                </a:schemeClr>
              </a:solidFill>
              <a:tailEnd type="arrow"/>
            </a:ln>
            <a:effectLst>
              <a:outerShdw blurRad="50800" dist="50800" dir="5400000" algn="ctr" rotWithShape="0">
                <a:schemeClr val="bg2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5724128" y="5601434"/>
            <a:ext cx="3203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Compatibility</a:t>
            </a:r>
            <a:r>
              <a:rPr lang="en-US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(among evolving hardware)</a:t>
            </a:r>
            <a:endParaRPr lang="fr-FR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4" name="Groupe 33"/>
          <p:cNvGrpSpPr/>
          <p:nvPr/>
        </p:nvGrpSpPr>
        <p:grpSpPr>
          <a:xfrm>
            <a:off x="4029668" y="1628800"/>
            <a:ext cx="591829" cy="504056"/>
            <a:chOff x="2079016" y="1628800"/>
            <a:chExt cx="591829" cy="504056"/>
          </a:xfrm>
        </p:grpSpPr>
        <p:sp>
          <p:nvSpPr>
            <p:cNvPr id="33" name="Ellipse 32"/>
            <p:cNvSpPr/>
            <p:nvPr/>
          </p:nvSpPr>
          <p:spPr>
            <a:xfrm>
              <a:off x="2123728" y="1628800"/>
              <a:ext cx="504056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ZoneTexte 31"/>
            <p:cNvSpPr txBox="1"/>
            <p:nvPr/>
          </p:nvSpPr>
          <p:spPr>
            <a:xfrm>
              <a:off x="2079016" y="1669744"/>
              <a:ext cx="5918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CPU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3" name="Groupe 42"/>
          <p:cNvGrpSpPr/>
          <p:nvPr/>
        </p:nvGrpSpPr>
        <p:grpSpPr>
          <a:xfrm>
            <a:off x="2242292" y="2276872"/>
            <a:ext cx="591829" cy="504056"/>
            <a:chOff x="2079016" y="1628800"/>
            <a:chExt cx="591829" cy="504056"/>
          </a:xfrm>
        </p:grpSpPr>
        <p:sp>
          <p:nvSpPr>
            <p:cNvPr id="44" name="Ellipse 43"/>
            <p:cNvSpPr/>
            <p:nvPr/>
          </p:nvSpPr>
          <p:spPr>
            <a:xfrm>
              <a:off x="2123728" y="1628800"/>
              <a:ext cx="504056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2079016" y="1669744"/>
              <a:ext cx="5918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CPU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6" name="Groupe 45"/>
          <p:cNvGrpSpPr/>
          <p:nvPr/>
        </p:nvGrpSpPr>
        <p:grpSpPr>
          <a:xfrm>
            <a:off x="3101648" y="2276872"/>
            <a:ext cx="604653" cy="504056"/>
            <a:chOff x="2555776" y="1628800"/>
            <a:chExt cx="604653" cy="504056"/>
          </a:xfrm>
        </p:grpSpPr>
        <p:sp>
          <p:nvSpPr>
            <p:cNvPr id="47" name="Ellipse 46"/>
            <p:cNvSpPr/>
            <p:nvPr/>
          </p:nvSpPr>
          <p:spPr>
            <a:xfrm>
              <a:off x="2600488" y="1628800"/>
              <a:ext cx="504056" cy="504056"/>
            </a:xfrm>
            <a:prstGeom prst="ellipse">
              <a:avLst/>
            </a:prstGeom>
            <a:solidFill>
              <a:srgbClr val="A4C8DE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2555776" y="1669744"/>
              <a:ext cx="604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GPU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9" name="Groupe 48"/>
          <p:cNvGrpSpPr/>
          <p:nvPr/>
        </p:nvGrpSpPr>
        <p:grpSpPr>
          <a:xfrm>
            <a:off x="3275856" y="2276872"/>
            <a:ext cx="513237" cy="504056"/>
            <a:chOff x="1439179" y="1628800"/>
            <a:chExt cx="513237" cy="504056"/>
          </a:xfrm>
        </p:grpSpPr>
        <p:sp>
          <p:nvSpPr>
            <p:cNvPr id="50" name="Ellipse 49"/>
            <p:cNvSpPr/>
            <p:nvPr/>
          </p:nvSpPr>
          <p:spPr>
            <a:xfrm>
              <a:off x="1448360" y="1628800"/>
              <a:ext cx="504056" cy="504056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1439179" y="1669744"/>
              <a:ext cx="5084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HW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2" name="Groupe 51"/>
          <p:cNvGrpSpPr/>
          <p:nvPr/>
        </p:nvGrpSpPr>
        <p:grpSpPr>
          <a:xfrm>
            <a:off x="2299204" y="3003927"/>
            <a:ext cx="591829" cy="504056"/>
            <a:chOff x="2079016" y="1628800"/>
            <a:chExt cx="591829" cy="504056"/>
          </a:xfrm>
        </p:grpSpPr>
        <p:sp>
          <p:nvSpPr>
            <p:cNvPr id="53" name="Ellipse 52"/>
            <p:cNvSpPr/>
            <p:nvPr/>
          </p:nvSpPr>
          <p:spPr>
            <a:xfrm>
              <a:off x="2123728" y="1628800"/>
              <a:ext cx="504056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2079016" y="1669744"/>
              <a:ext cx="5918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CPU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5" name="Groupe 54"/>
          <p:cNvGrpSpPr/>
          <p:nvPr/>
        </p:nvGrpSpPr>
        <p:grpSpPr>
          <a:xfrm>
            <a:off x="1319014" y="2989401"/>
            <a:ext cx="604653" cy="504056"/>
            <a:chOff x="2555776" y="1628800"/>
            <a:chExt cx="604653" cy="504056"/>
          </a:xfrm>
        </p:grpSpPr>
        <p:sp>
          <p:nvSpPr>
            <p:cNvPr id="56" name="Ellipse 55"/>
            <p:cNvSpPr/>
            <p:nvPr/>
          </p:nvSpPr>
          <p:spPr>
            <a:xfrm>
              <a:off x="2600488" y="1628800"/>
              <a:ext cx="504056" cy="504056"/>
            </a:xfrm>
            <a:prstGeom prst="ellipse">
              <a:avLst/>
            </a:prstGeom>
            <a:solidFill>
              <a:srgbClr val="A4C8DE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7" name="ZoneTexte 56"/>
            <p:cNvSpPr txBox="1"/>
            <p:nvPr/>
          </p:nvSpPr>
          <p:spPr>
            <a:xfrm>
              <a:off x="2555776" y="1669744"/>
              <a:ext cx="604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GPU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8" name="Groupe 57"/>
          <p:cNvGrpSpPr/>
          <p:nvPr/>
        </p:nvGrpSpPr>
        <p:grpSpPr>
          <a:xfrm>
            <a:off x="4056141" y="2989401"/>
            <a:ext cx="513237" cy="504056"/>
            <a:chOff x="1439179" y="1628800"/>
            <a:chExt cx="513237" cy="504056"/>
          </a:xfrm>
        </p:grpSpPr>
        <p:sp>
          <p:nvSpPr>
            <p:cNvPr id="59" name="Ellipse 58"/>
            <p:cNvSpPr/>
            <p:nvPr/>
          </p:nvSpPr>
          <p:spPr>
            <a:xfrm>
              <a:off x="1448360" y="1628800"/>
              <a:ext cx="504056" cy="504056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0" name="ZoneTexte 59"/>
            <p:cNvSpPr txBox="1"/>
            <p:nvPr/>
          </p:nvSpPr>
          <p:spPr>
            <a:xfrm>
              <a:off x="1439179" y="1669744"/>
              <a:ext cx="5084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HW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1" name="Groupe 60"/>
          <p:cNvGrpSpPr/>
          <p:nvPr/>
        </p:nvGrpSpPr>
        <p:grpSpPr>
          <a:xfrm>
            <a:off x="4029668" y="3645024"/>
            <a:ext cx="591829" cy="504056"/>
            <a:chOff x="2079016" y="1628800"/>
            <a:chExt cx="591829" cy="504056"/>
          </a:xfrm>
        </p:grpSpPr>
        <p:sp>
          <p:nvSpPr>
            <p:cNvPr id="62" name="Ellipse 61"/>
            <p:cNvSpPr/>
            <p:nvPr/>
          </p:nvSpPr>
          <p:spPr>
            <a:xfrm>
              <a:off x="2123728" y="1628800"/>
              <a:ext cx="504056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3" name="ZoneTexte 62"/>
            <p:cNvSpPr txBox="1"/>
            <p:nvPr/>
          </p:nvSpPr>
          <p:spPr>
            <a:xfrm>
              <a:off x="2079016" y="1669744"/>
              <a:ext cx="5918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CPU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4" name="Groupe 63"/>
          <p:cNvGrpSpPr/>
          <p:nvPr/>
        </p:nvGrpSpPr>
        <p:grpSpPr>
          <a:xfrm>
            <a:off x="2229468" y="3645024"/>
            <a:ext cx="604653" cy="504056"/>
            <a:chOff x="2555776" y="1628800"/>
            <a:chExt cx="604653" cy="504056"/>
          </a:xfrm>
        </p:grpSpPr>
        <p:sp>
          <p:nvSpPr>
            <p:cNvPr id="65" name="Ellipse 64"/>
            <p:cNvSpPr/>
            <p:nvPr/>
          </p:nvSpPr>
          <p:spPr>
            <a:xfrm>
              <a:off x="2600488" y="1628800"/>
              <a:ext cx="504056" cy="504056"/>
            </a:xfrm>
            <a:prstGeom prst="ellipse">
              <a:avLst/>
            </a:prstGeom>
            <a:solidFill>
              <a:srgbClr val="A4C8DE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6" name="ZoneTexte 65"/>
            <p:cNvSpPr txBox="1"/>
            <p:nvPr/>
          </p:nvSpPr>
          <p:spPr>
            <a:xfrm>
              <a:off x="2555776" y="1669744"/>
              <a:ext cx="604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GPU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1334310" y="3645024"/>
            <a:ext cx="513237" cy="504056"/>
            <a:chOff x="1439179" y="1628800"/>
            <a:chExt cx="513237" cy="504056"/>
          </a:xfrm>
        </p:grpSpPr>
        <p:sp>
          <p:nvSpPr>
            <p:cNvPr id="68" name="Ellipse 67"/>
            <p:cNvSpPr/>
            <p:nvPr/>
          </p:nvSpPr>
          <p:spPr>
            <a:xfrm>
              <a:off x="1448360" y="1628800"/>
              <a:ext cx="504056" cy="504056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1439179" y="1669744"/>
              <a:ext cx="5084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HW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0" name="Groupe 69"/>
          <p:cNvGrpSpPr/>
          <p:nvPr/>
        </p:nvGrpSpPr>
        <p:grpSpPr>
          <a:xfrm>
            <a:off x="4029668" y="4293096"/>
            <a:ext cx="591829" cy="504056"/>
            <a:chOff x="2079016" y="1628800"/>
            <a:chExt cx="591829" cy="504056"/>
          </a:xfrm>
        </p:grpSpPr>
        <p:sp>
          <p:nvSpPr>
            <p:cNvPr id="71" name="Ellipse 70"/>
            <p:cNvSpPr/>
            <p:nvPr/>
          </p:nvSpPr>
          <p:spPr>
            <a:xfrm>
              <a:off x="2123728" y="1628800"/>
              <a:ext cx="504056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2" name="ZoneTexte 71"/>
            <p:cNvSpPr txBox="1"/>
            <p:nvPr/>
          </p:nvSpPr>
          <p:spPr>
            <a:xfrm>
              <a:off x="2079016" y="1669744"/>
              <a:ext cx="5918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CPU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3" name="Groupe 72"/>
          <p:cNvGrpSpPr/>
          <p:nvPr/>
        </p:nvGrpSpPr>
        <p:grpSpPr>
          <a:xfrm>
            <a:off x="2229468" y="4293096"/>
            <a:ext cx="604653" cy="504056"/>
            <a:chOff x="2555776" y="1628800"/>
            <a:chExt cx="604653" cy="504056"/>
          </a:xfrm>
        </p:grpSpPr>
        <p:sp>
          <p:nvSpPr>
            <p:cNvPr id="74" name="Ellipse 73"/>
            <p:cNvSpPr/>
            <p:nvPr/>
          </p:nvSpPr>
          <p:spPr>
            <a:xfrm>
              <a:off x="2600488" y="1628800"/>
              <a:ext cx="504056" cy="504056"/>
            </a:xfrm>
            <a:prstGeom prst="ellipse">
              <a:avLst/>
            </a:prstGeom>
            <a:solidFill>
              <a:srgbClr val="A4C8DE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5" name="ZoneTexte 74"/>
            <p:cNvSpPr txBox="1"/>
            <p:nvPr/>
          </p:nvSpPr>
          <p:spPr>
            <a:xfrm>
              <a:off x="2555776" y="1669744"/>
              <a:ext cx="604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GPU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6" name="Groupe 75"/>
          <p:cNvGrpSpPr/>
          <p:nvPr/>
        </p:nvGrpSpPr>
        <p:grpSpPr>
          <a:xfrm>
            <a:off x="449306" y="4293096"/>
            <a:ext cx="513237" cy="504056"/>
            <a:chOff x="1439179" y="1628800"/>
            <a:chExt cx="513237" cy="504056"/>
          </a:xfrm>
        </p:grpSpPr>
        <p:sp>
          <p:nvSpPr>
            <p:cNvPr id="77" name="Ellipse 76"/>
            <p:cNvSpPr/>
            <p:nvPr/>
          </p:nvSpPr>
          <p:spPr>
            <a:xfrm>
              <a:off x="1448360" y="1628800"/>
              <a:ext cx="504056" cy="504056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8" name="ZoneTexte 77"/>
            <p:cNvSpPr txBox="1"/>
            <p:nvPr/>
          </p:nvSpPr>
          <p:spPr>
            <a:xfrm>
              <a:off x="1439179" y="1669744"/>
              <a:ext cx="5084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HW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9" name="Groupe 78"/>
          <p:cNvGrpSpPr/>
          <p:nvPr/>
        </p:nvGrpSpPr>
        <p:grpSpPr>
          <a:xfrm>
            <a:off x="3131840" y="4941168"/>
            <a:ext cx="591829" cy="504056"/>
            <a:chOff x="2079016" y="1628800"/>
            <a:chExt cx="591829" cy="504056"/>
          </a:xfrm>
        </p:grpSpPr>
        <p:sp>
          <p:nvSpPr>
            <p:cNvPr id="80" name="Ellipse 79"/>
            <p:cNvSpPr/>
            <p:nvPr/>
          </p:nvSpPr>
          <p:spPr>
            <a:xfrm>
              <a:off x="2123728" y="1628800"/>
              <a:ext cx="504056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1" name="ZoneTexte 80"/>
            <p:cNvSpPr txBox="1"/>
            <p:nvPr/>
          </p:nvSpPr>
          <p:spPr>
            <a:xfrm>
              <a:off x="2079016" y="1669744"/>
              <a:ext cx="5918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CPU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2" name="Groupe 81"/>
          <p:cNvGrpSpPr/>
          <p:nvPr/>
        </p:nvGrpSpPr>
        <p:grpSpPr>
          <a:xfrm>
            <a:off x="1301448" y="4983634"/>
            <a:ext cx="604653" cy="504056"/>
            <a:chOff x="2555776" y="1628800"/>
            <a:chExt cx="604653" cy="504056"/>
          </a:xfrm>
        </p:grpSpPr>
        <p:sp>
          <p:nvSpPr>
            <p:cNvPr id="83" name="Ellipse 82"/>
            <p:cNvSpPr/>
            <p:nvPr/>
          </p:nvSpPr>
          <p:spPr>
            <a:xfrm>
              <a:off x="2600488" y="1628800"/>
              <a:ext cx="504056" cy="504056"/>
            </a:xfrm>
            <a:prstGeom prst="ellipse">
              <a:avLst/>
            </a:prstGeom>
            <a:solidFill>
              <a:srgbClr val="A4C8DE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4" name="ZoneTexte 83"/>
            <p:cNvSpPr txBox="1"/>
            <p:nvPr/>
          </p:nvSpPr>
          <p:spPr>
            <a:xfrm>
              <a:off x="2555776" y="1669744"/>
              <a:ext cx="604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GPU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5" name="Groupe 84"/>
          <p:cNvGrpSpPr/>
          <p:nvPr/>
        </p:nvGrpSpPr>
        <p:grpSpPr>
          <a:xfrm>
            <a:off x="4066030" y="4942690"/>
            <a:ext cx="513237" cy="504056"/>
            <a:chOff x="1439179" y="1628800"/>
            <a:chExt cx="513237" cy="504056"/>
          </a:xfrm>
        </p:grpSpPr>
        <p:sp>
          <p:nvSpPr>
            <p:cNvPr id="86" name="Ellipse 85"/>
            <p:cNvSpPr/>
            <p:nvPr/>
          </p:nvSpPr>
          <p:spPr>
            <a:xfrm>
              <a:off x="1448360" y="1628800"/>
              <a:ext cx="504056" cy="504056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7" name="ZoneTexte 86"/>
            <p:cNvSpPr txBox="1"/>
            <p:nvPr/>
          </p:nvSpPr>
          <p:spPr>
            <a:xfrm>
              <a:off x="1439179" y="1669744"/>
              <a:ext cx="5084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HW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1" name="Groupe 90"/>
          <p:cNvGrpSpPr/>
          <p:nvPr/>
        </p:nvGrpSpPr>
        <p:grpSpPr>
          <a:xfrm>
            <a:off x="416444" y="5589240"/>
            <a:ext cx="604653" cy="504056"/>
            <a:chOff x="2555776" y="1628800"/>
            <a:chExt cx="604653" cy="504056"/>
          </a:xfrm>
        </p:grpSpPr>
        <p:sp>
          <p:nvSpPr>
            <p:cNvPr id="92" name="Ellipse 91"/>
            <p:cNvSpPr/>
            <p:nvPr/>
          </p:nvSpPr>
          <p:spPr>
            <a:xfrm>
              <a:off x="2600488" y="1628800"/>
              <a:ext cx="504056" cy="504056"/>
            </a:xfrm>
            <a:prstGeom prst="ellipse">
              <a:avLst/>
            </a:prstGeom>
            <a:solidFill>
              <a:srgbClr val="A4C8DE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3" name="ZoneTexte 92"/>
            <p:cNvSpPr txBox="1"/>
            <p:nvPr/>
          </p:nvSpPr>
          <p:spPr>
            <a:xfrm>
              <a:off x="2555776" y="1669744"/>
              <a:ext cx="604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GPU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4" name="Groupe 93"/>
          <p:cNvGrpSpPr/>
          <p:nvPr/>
        </p:nvGrpSpPr>
        <p:grpSpPr>
          <a:xfrm>
            <a:off x="3959459" y="5589240"/>
            <a:ext cx="513237" cy="504056"/>
            <a:chOff x="1439179" y="1628800"/>
            <a:chExt cx="513237" cy="504056"/>
          </a:xfrm>
        </p:grpSpPr>
        <p:sp>
          <p:nvSpPr>
            <p:cNvPr id="95" name="Ellipse 94"/>
            <p:cNvSpPr/>
            <p:nvPr/>
          </p:nvSpPr>
          <p:spPr>
            <a:xfrm>
              <a:off x="1448360" y="1628800"/>
              <a:ext cx="504056" cy="504056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6" name="ZoneTexte 95"/>
            <p:cNvSpPr txBox="1"/>
            <p:nvPr/>
          </p:nvSpPr>
          <p:spPr>
            <a:xfrm>
              <a:off x="1439179" y="1669744"/>
              <a:ext cx="5084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HW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7" name="Groupe 96"/>
          <p:cNvGrpSpPr/>
          <p:nvPr/>
        </p:nvGrpSpPr>
        <p:grpSpPr>
          <a:xfrm>
            <a:off x="1241291" y="1616606"/>
            <a:ext cx="604653" cy="504056"/>
            <a:chOff x="2555776" y="1628800"/>
            <a:chExt cx="604653" cy="504056"/>
          </a:xfrm>
        </p:grpSpPr>
        <p:sp>
          <p:nvSpPr>
            <p:cNvPr id="99" name="Ellipse 98"/>
            <p:cNvSpPr/>
            <p:nvPr/>
          </p:nvSpPr>
          <p:spPr>
            <a:xfrm>
              <a:off x="2600488" y="1628800"/>
              <a:ext cx="504056" cy="504056"/>
            </a:xfrm>
            <a:prstGeom prst="ellipse">
              <a:avLst/>
            </a:prstGeom>
            <a:solidFill>
              <a:srgbClr val="A4C8DE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0" name="ZoneTexte 99"/>
            <p:cNvSpPr txBox="1"/>
            <p:nvPr/>
          </p:nvSpPr>
          <p:spPr>
            <a:xfrm>
              <a:off x="2555776" y="1669744"/>
              <a:ext cx="604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GPU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1" name="Groupe 100"/>
          <p:cNvGrpSpPr/>
          <p:nvPr/>
        </p:nvGrpSpPr>
        <p:grpSpPr>
          <a:xfrm>
            <a:off x="1415499" y="1616606"/>
            <a:ext cx="513237" cy="504056"/>
            <a:chOff x="1439179" y="1628800"/>
            <a:chExt cx="513237" cy="504056"/>
          </a:xfrm>
        </p:grpSpPr>
        <p:sp>
          <p:nvSpPr>
            <p:cNvPr id="106" name="Ellipse 105"/>
            <p:cNvSpPr/>
            <p:nvPr/>
          </p:nvSpPr>
          <p:spPr>
            <a:xfrm>
              <a:off x="1448360" y="1628800"/>
              <a:ext cx="504056" cy="504056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7" name="ZoneTexte 106"/>
            <p:cNvSpPr txBox="1"/>
            <p:nvPr/>
          </p:nvSpPr>
          <p:spPr>
            <a:xfrm>
              <a:off x="1439179" y="1669744"/>
              <a:ext cx="5084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HW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8" name="Groupe 87"/>
          <p:cNvGrpSpPr/>
          <p:nvPr/>
        </p:nvGrpSpPr>
        <p:grpSpPr>
          <a:xfrm>
            <a:off x="4135408" y="5589240"/>
            <a:ext cx="591829" cy="504056"/>
            <a:chOff x="2079016" y="1628800"/>
            <a:chExt cx="591829" cy="504056"/>
          </a:xfrm>
        </p:grpSpPr>
        <p:sp>
          <p:nvSpPr>
            <p:cNvPr id="89" name="Ellipse 88"/>
            <p:cNvSpPr/>
            <p:nvPr/>
          </p:nvSpPr>
          <p:spPr>
            <a:xfrm>
              <a:off x="2123728" y="1628800"/>
              <a:ext cx="504056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0" name="ZoneTexte 89"/>
            <p:cNvSpPr txBox="1"/>
            <p:nvPr/>
          </p:nvSpPr>
          <p:spPr>
            <a:xfrm>
              <a:off x="2079016" y="1669744"/>
              <a:ext cx="5918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b="1" dirty="0" smtClean="0">
                  <a:solidFill>
                    <a:srgbClr val="000000"/>
                  </a:solidFill>
                  <a:latin typeface="Century Gothic" panose="020B0502020202020204" pitchFamily="34" charset="0"/>
                </a:rPr>
                <a:t>CPU</a:t>
              </a:r>
              <a:endParaRPr lang="fr-FR" sz="1600" b="1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241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sz="quarter" idx="17"/>
          </p:nvPr>
        </p:nvSpPr>
        <p:spPr>
          <a:xfrm>
            <a:off x="179512" y="107921"/>
            <a:ext cx="8964488" cy="584775"/>
          </a:xfrm>
        </p:spPr>
        <p:txBody>
          <a:bodyPr/>
          <a:lstStyle/>
          <a:p>
            <a:r>
              <a:rPr lang="en-US" sz="3200" dirty="0" smtClean="0"/>
              <a:t>4K Content studied to date</a:t>
            </a:r>
            <a:endParaRPr lang="en-US" sz="3200" dirty="0"/>
          </a:p>
        </p:txBody>
      </p:sp>
      <p:pic>
        <p:nvPicPr>
          <p:cNvPr id="1033" name="Image 35" descr="Description : C:\Users\jmthiesse\Documents\PROJETS\4EVER\courbes4k\Roland-Garros_3840x2160p-50fps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00" y="1105297"/>
            <a:ext cx="19050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Image 56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05297"/>
            <a:ext cx="18954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Image 48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957" y="1114822"/>
            <a:ext cx="18954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escription : T:\JV\IBC2_smal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00" y="2852936"/>
            <a:ext cx="1905000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Image 39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852991"/>
            <a:ext cx="18954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 51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031" y="2852936"/>
            <a:ext cx="18954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escription : C:\Users\jmthiesse\Documents\PROJETS\4EVER\courbes4k\SVT_3840x2160p-50fps.bmp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00" y="4584903"/>
            <a:ext cx="19050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54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262" y="4596720"/>
            <a:ext cx="18954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 1" descr="Description : H:\JVC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" t="1808" r="1186" b="1385"/>
          <a:stretch>
            <a:fillRect/>
          </a:stretch>
        </p:blipFill>
        <p:spPr bwMode="auto">
          <a:xfrm>
            <a:off x="6560194" y="4584902"/>
            <a:ext cx="19050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2345105"/>
            <a:ext cx="914400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z="900" b="1" i="1" dirty="0" smtClean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	(a) Roland Garros (Red Epic)		   (b) Champs Elysées (Red Epic)		     (c) Le chien couché à ses pieds (Red Epic)</a:t>
            </a:r>
            <a:endParaRPr lang="en-US" sz="800" dirty="0" smtClean="0">
              <a:solidFill>
                <a:srgbClr val="404040"/>
              </a:solidFill>
              <a:latin typeface="Century Gothic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404040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61494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404040"/>
              </a:solidFill>
              <a:latin typeface="Century Gothic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4077072"/>
            <a:ext cx="914400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 b="1" i="1" dirty="0" smtClean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	(d) Brest (Sony F65)		(e) Paris </a:t>
            </a:r>
            <a:r>
              <a:rPr lang="en-US" sz="900" b="1" i="1" dirty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(Sony F65) </a:t>
            </a:r>
            <a:r>
              <a:rPr lang="en-US" sz="900" b="1" i="1" dirty="0" smtClean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		     (f) Nantes (</a:t>
            </a:r>
            <a:r>
              <a:rPr lang="en-US" sz="900" b="1" i="1" dirty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JVC </a:t>
            </a:r>
            <a:r>
              <a:rPr lang="en-US" sz="900" b="1" i="1" dirty="0" smtClean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GY-HMQ10) </a:t>
            </a:r>
            <a:endParaRPr lang="en-US" sz="900" b="1" i="1" dirty="0">
              <a:solidFill>
                <a:srgbClr val="404040"/>
              </a:solidFill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404040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0" y="5874693"/>
            <a:ext cx="850745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 b="1" i="1" dirty="0" smtClean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	(g) </a:t>
            </a:r>
            <a:r>
              <a:rPr lang="en-US" sz="900" b="1" i="1" dirty="0" err="1" smtClean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Crowdrun</a:t>
            </a:r>
            <a:r>
              <a:rPr lang="en-US" sz="900" b="1" i="1" dirty="0" smtClean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(Scanned film)		    (h) Ducks (Scanned Film)		    (</a:t>
            </a:r>
            <a:r>
              <a:rPr lang="en-US" sz="900" b="1" i="1" dirty="0" err="1" smtClean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en-US" sz="900" b="1" i="1" dirty="0" smtClean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en-US" sz="900" b="1" i="1" dirty="0" err="1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Brest_cam</a:t>
            </a:r>
            <a:r>
              <a:rPr lang="en-US" sz="900" b="1" i="1" dirty="0">
                <a:solidFill>
                  <a:srgbClr val="40404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(JVC GY-HMQ10) </a:t>
            </a:r>
          </a:p>
        </p:txBody>
      </p:sp>
    </p:spTree>
    <p:extLst>
      <p:ext uri="{BB962C8B-B14F-4D97-AF65-F5344CB8AC3E}">
        <p14:creationId xmlns:p14="http://schemas.microsoft.com/office/powerpoint/2010/main" val="92911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7"/>
          </p:nvPr>
        </p:nvSpPr>
        <p:spPr>
          <a:xfrm>
            <a:off x="72008" y="44624"/>
            <a:ext cx="8964488" cy="584775"/>
          </a:xfrm>
        </p:spPr>
        <p:txBody>
          <a:bodyPr/>
          <a:lstStyle/>
          <a:p>
            <a:r>
              <a:rPr lang="en-US" sz="3200" dirty="0" smtClean="0"/>
              <a:t>4K availability led by content availability</a:t>
            </a:r>
            <a:endParaRPr lang="en-US" sz="32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7329845" cy="508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979712" y="5929535"/>
            <a:ext cx="5544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u="sng" dirty="0" smtClean="0">
                <a:solidFill>
                  <a:srgbClr val="404040"/>
                </a:solidFill>
              </a:rPr>
              <a:t>4K content availability roadmap (Future Source consulting, Jan 2014)</a:t>
            </a:r>
            <a:endParaRPr lang="en-US" sz="1400" i="1" u="sng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28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Espace réservé du texte 1"/>
          <p:cNvSpPr>
            <a:spLocks noGrp="1"/>
          </p:cNvSpPr>
          <p:nvPr>
            <p:ph type="body" sz="quarter" idx="17"/>
          </p:nvPr>
        </p:nvSpPr>
        <p:spPr>
          <a:xfrm>
            <a:off x="179512" y="899865"/>
            <a:ext cx="8964488" cy="1200329"/>
          </a:xfrm>
        </p:spPr>
        <p:txBody>
          <a:bodyPr/>
          <a:lstStyle/>
          <a:p>
            <a:r>
              <a:rPr lang="en-US" noProof="0" dirty="0" smtClean="0"/>
              <a:t>Video figures explode from all perspectives</a:t>
            </a:r>
          </a:p>
        </p:txBody>
      </p:sp>
      <p:pic>
        <p:nvPicPr>
          <p:cNvPr id="1026" name="Picture 2" descr="http://blog.cobrason.com/wp-content/uploads/2014/02/4K-video-resolution-comparis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10" y="2240868"/>
            <a:ext cx="3201832" cy="205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9502" y="3996882"/>
            <a:ext cx="4301970" cy="757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/>
                </a:solidFill>
                <a:latin typeface="Century Gothic" panose="020B0502020202020204" pitchFamily="34" charset="0"/>
              </a:rPr>
              <a:t>4K resolution is </a:t>
            </a:r>
            <a:r>
              <a:rPr lang="en-US" sz="1500" b="1" dirty="0">
                <a:solidFill>
                  <a:schemeClr val="tx1"/>
                </a:solidFill>
                <a:latin typeface="Century Gothic" panose="020B0502020202020204" pitchFamily="34" charset="0"/>
              </a:rPr>
              <a:t>4 times </a:t>
            </a:r>
            <a:r>
              <a:rPr lang="en-US" sz="1500" dirty="0">
                <a:solidFill>
                  <a:schemeClr val="tx1"/>
                </a:solidFill>
                <a:latin typeface="Century Gothic" panose="020B0502020202020204" pitchFamily="34" charset="0"/>
              </a:rPr>
              <a:t>bigger than Full HD</a:t>
            </a:r>
          </a:p>
          <a:p>
            <a:pPr algn="ctr"/>
            <a:r>
              <a:rPr lang="en-US" sz="1500" dirty="0">
                <a:solidFill>
                  <a:schemeClr val="tx1"/>
                </a:solidFill>
                <a:latin typeface="Century Gothic" panose="020B0502020202020204" pitchFamily="34" charset="0"/>
              </a:rPr>
              <a:t>4K need </a:t>
            </a:r>
            <a:r>
              <a:rPr lang="en-US" sz="1500" b="1" dirty="0">
                <a:solidFill>
                  <a:schemeClr val="tx1"/>
                </a:solidFill>
                <a:latin typeface="Century Gothic" panose="020B0502020202020204" pitchFamily="34" charset="0"/>
              </a:rPr>
              <a:t>50 or 60 frame per second </a:t>
            </a:r>
            <a:r>
              <a:rPr lang="en-US" sz="1500" dirty="0">
                <a:solidFill>
                  <a:schemeClr val="tx1"/>
                </a:solidFill>
                <a:latin typeface="Century Gothic" panose="020B0502020202020204" pitchFamily="34" charset="0"/>
              </a:rPr>
              <a:t>for enhanced visual quality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4215283" y="4404827"/>
            <a:ext cx="3132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i="1" u="sng" dirty="0"/>
              <a:t>Monthly IP traffic per application </a:t>
            </a:r>
          </a:p>
          <a:p>
            <a:pPr algn="ctr"/>
            <a:r>
              <a:rPr lang="en-US" sz="900" i="1" u="sng" dirty="0"/>
              <a:t>Source CISCO VNI Feb 2014 –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8297" y="1730823"/>
            <a:ext cx="2928640" cy="2594806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7488324" y="4329538"/>
            <a:ext cx="432048" cy="242987"/>
          </a:xfrm>
          <a:prstGeom prst="rect">
            <a:avLst/>
          </a:prstGeom>
          <a:solidFill>
            <a:srgbClr val="66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/>
          <p:cNvSpPr/>
          <p:nvPr/>
        </p:nvSpPr>
        <p:spPr>
          <a:xfrm>
            <a:off x="7488324" y="3797578"/>
            <a:ext cx="432048" cy="242987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 19"/>
          <p:cNvSpPr/>
          <p:nvPr/>
        </p:nvSpPr>
        <p:spPr>
          <a:xfrm>
            <a:off x="7488324" y="3291520"/>
            <a:ext cx="432048" cy="242987"/>
          </a:xfrm>
          <a:prstGeom prst="rect">
            <a:avLst/>
          </a:prstGeom>
          <a:solidFill>
            <a:srgbClr val="66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Rectangle 20"/>
          <p:cNvSpPr/>
          <p:nvPr/>
        </p:nvSpPr>
        <p:spPr>
          <a:xfrm>
            <a:off x="7488324" y="2834934"/>
            <a:ext cx="432048" cy="242987"/>
          </a:xfrm>
          <a:prstGeom prst="rect">
            <a:avLst/>
          </a:prstGeom>
          <a:solidFill>
            <a:srgbClr val="9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/>
          <p:cNvSpPr/>
          <p:nvPr/>
        </p:nvSpPr>
        <p:spPr>
          <a:xfrm>
            <a:off x="7488324" y="2321917"/>
            <a:ext cx="432048" cy="242987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 22"/>
          <p:cNvSpPr/>
          <p:nvPr/>
        </p:nvSpPr>
        <p:spPr>
          <a:xfrm>
            <a:off x="7488324" y="1808820"/>
            <a:ext cx="432048" cy="242987"/>
          </a:xfrm>
          <a:prstGeom prst="rect">
            <a:avLst/>
          </a:prstGeom>
          <a:solidFill>
            <a:srgbClr val="99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ZoneTexte 23"/>
          <p:cNvSpPr txBox="1"/>
          <p:nvPr/>
        </p:nvSpPr>
        <p:spPr>
          <a:xfrm>
            <a:off x="7920373" y="4257546"/>
            <a:ext cx="11307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Consumer </a:t>
            </a:r>
          </a:p>
          <a:p>
            <a:pPr algn="ctr"/>
            <a:r>
              <a:rPr lang="en-US" sz="1050" dirty="0"/>
              <a:t>video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7920372" y="3723378"/>
            <a:ext cx="1134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Consumer </a:t>
            </a:r>
          </a:p>
          <a:p>
            <a:pPr algn="ctr"/>
            <a:r>
              <a:rPr lang="en-US" sz="1050" dirty="0"/>
              <a:t>File sharing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7920372" y="3209122"/>
            <a:ext cx="113412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Business </a:t>
            </a:r>
          </a:p>
          <a:p>
            <a:pPr algn="ctr"/>
            <a:r>
              <a:rPr lang="en-US" sz="1050" dirty="0"/>
              <a:t>Web &amp; other data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7920372" y="2726922"/>
            <a:ext cx="113412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Consumer </a:t>
            </a:r>
          </a:p>
          <a:p>
            <a:pPr algn="ctr"/>
            <a:r>
              <a:rPr lang="en-US" sz="1050" dirty="0"/>
              <a:t>Web &amp; Other data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7920372" y="2255202"/>
            <a:ext cx="1134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Business </a:t>
            </a:r>
          </a:p>
          <a:p>
            <a:pPr algn="ctr"/>
            <a:r>
              <a:rPr lang="en-US" sz="1050" dirty="0"/>
              <a:t>Video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7920372" y="1708245"/>
            <a:ext cx="1134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Business </a:t>
            </a:r>
          </a:p>
          <a:p>
            <a:pPr algn="ctr"/>
            <a:r>
              <a:rPr lang="en-US" sz="1050" dirty="0"/>
              <a:t>File sharing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444079" y="4842341"/>
            <a:ext cx="2795540" cy="696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/>
                </a:solidFill>
                <a:latin typeface="Century Gothic" panose="020B0502020202020204" pitchFamily="34" charset="0"/>
              </a:rPr>
              <a:t>Video traffic = </a:t>
            </a:r>
          </a:p>
          <a:p>
            <a:pPr algn="ctr"/>
            <a:r>
              <a:rPr lang="en-US" sz="1500" b="1" dirty="0">
                <a:solidFill>
                  <a:schemeClr val="tx1"/>
                </a:solidFill>
                <a:latin typeface="Century Gothic" panose="020B0502020202020204" pitchFamily="34" charset="0"/>
              </a:rPr>
              <a:t>74%</a:t>
            </a:r>
            <a:r>
              <a:rPr lang="en-US" sz="1500" dirty="0">
                <a:solidFill>
                  <a:schemeClr val="tx1"/>
                </a:solidFill>
                <a:latin typeface="Century Gothic" panose="020B0502020202020204" pitchFamily="34" charset="0"/>
              </a:rPr>
              <a:t> of IP traffic in 2017</a:t>
            </a:r>
          </a:p>
        </p:txBody>
      </p:sp>
      <p:sp>
        <p:nvSpPr>
          <p:cNvPr id="31" name="Espace réservé du texte 1"/>
          <p:cNvSpPr txBox="1">
            <a:spLocks/>
          </p:cNvSpPr>
          <p:nvPr/>
        </p:nvSpPr>
        <p:spPr>
          <a:xfrm>
            <a:off x="239349" y="56819"/>
            <a:ext cx="88118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fr-FR" sz="3600" kern="1200" noProof="0" dirty="0" smtClean="0">
                <a:solidFill>
                  <a:schemeClr val="bg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Video figures explode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75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optionn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05" y="4779151"/>
            <a:ext cx="8790236" cy="735806"/>
          </a:xfrm>
          <a:prstGeom prst="rect">
            <a:avLst/>
          </a:prstGeom>
          <a:noFill/>
        </p:spPr>
      </p:pic>
      <p:sp>
        <p:nvSpPr>
          <p:cNvPr id="23555" name="Espace réservé du texte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noProof="0" dirty="0" smtClean="0"/>
              <a:t>Bandwidth </a:t>
            </a:r>
            <a:r>
              <a:rPr lang="en-US" dirty="0" smtClean="0"/>
              <a:t>challenges remain present</a:t>
            </a:r>
            <a:endParaRPr lang="en-US" noProof="0" dirty="0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4463988" y="3041689"/>
            <a:ext cx="4428492" cy="1086719"/>
          </a:xfrm>
        </p:spPr>
        <p:txBody>
          <a:bodyPr/>
          <a:lstStyle/>
          <a:p>
            <a:pPr marL="0" indent="0" algn="ctr">
              <a:buNone/>
            </a:pPr>
            <a:r>
              <a:rPr lang="en-US" sz="2100" dirty="0"/>
              <a:t>Estimated cost </a:t>
            </a:r>
          </a:p>
          <a:p>
            <a:pPr marL="0" indent="0" algn="ctr">
              <a:buNone/>
            </a:pPr>
            <a:r>
              <a:rPr lang="en-US" sz="2100" dirty="0"/>
              <a:t>for sending satellite</a:t>
            </a:r>
          </a:p>
          <a:p>
            <a:pPr marL="0" indent="0" algn="ctr">
              <a:buNone/>
            </a:pPr>
            <a:r>
              <a:rPr lang="en-US" sz="2100" dirty="0"/>
              <a:t>= $290M</a:t>
            </a:r>
          </a:p>
          <a:p>
            <a:pPr algn="ctr"/>
            <a:endParaRPr lang="en-US" sz="2100" dirty="0"/>
          </a:p>
          <a:p>
            <a:pPr marL="0" indent="0" algn="ctr">
              <a:buNone/>
            </a:pPr>
            <a:endParaRPr lang="en-US" sz="2100" dirty="0"/>
          </a:p>
          <a:p>
            <a:pPr algn="ctr"/>
            <a:endParaRPr lang="en-US" sz="21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lvl="1" algn="ctr"/>
            <a:endParaRPr lang="en-US" sz="1800" dirty="0"/>
          </a:p>
          <a:p>
            <a:pPr algn="ctr"/>
            <a:endParaRPr lang="en-US" sz="2100" dirty="0"/>
          </a:p>
          <a:p>
            <a:pPr algn="ctr"/>
            <a:endParaRPr lang="en-US" sz="2100" dirty="0"/>
          </a:p>
          <a:p>
            <a:pPr lvl="1" algn="ctr"/>
            <a:endParaRPr lang="en-US" sz="18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953" y="2091219"/>
            <a:ext cx="4153024" cy="158894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29562" y="3754342"/>
            <a:ext cx="313234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i="1" u="sng" dirty="0"/>
              <a:t>Extract from State of the Internet report – </a:t>
            </a:r>
          </a:p>
          <a:p>
            <a:pPr algn="ctr"/>
            <a:r>
              <a:rPr lang="en-US" sz="1350" i="1" u="sng" dirty="0"/>
              <a:t>Q3 2013 - Akamai</a:t>
            </a:r>
          </a:p>
        </p:txBody>
      </p:sp>
      <p:pic>
        <p:nvPicPr>
          <p:cNvPr id="6" name="Image 5" descr="satellite_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72100" y="1776513"/>
            <a:ext cx="1574286" cy="13973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7810" y="4714753"/>
            <a:ext cx="8505945" cy="864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entury Gothic" panose="020B0502020202020204" pitchFamily="34" charset="0"/>
              </a:rPr>
              <a:t>Bandwidth availability is not progressing 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Century Gothic" panose="020B0502020202020204" pitchFamily="34" charset="0"/>
              </a:rPr>
              <a:t>as fast as customer demand for bigger resolution</a:t>
            </a:r>
          </a:p>
        </p:txBody>
      </p:sp>
    </p:spTree>
    <p:extLst>
      <p:ext uri="{BB962C8B-B14F-4D97-AF65-F5344CB8AC3E}">
        <p14:creationId xmlns:p14="http://schemas.microsoft.com/office/powerpoint/2010/main" val="85687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sz="quarter" idx="17"/>
          </p:nvPr>
        </p:nvSpPr>
        <p:spPr>
          <a:xfrm>
            <a:off x="107504" y="56818"/>
            <a:ext cx="8964488" cy="646331"/>
          </a:xfrm>
        </p:spPr>
        <p:txBody>
          <a:bodyPr/>
          <a:lstStyle/>
          <a:p>
            <a:r>
              <a:rPr lang="en-US" dirty="0" smtClean="0"/>
              <a:t>Redistribution scenario in HEVC</a:t>
            </a:r>
            <a:endParaRPr lang="en-US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411" y="3432303"/>
            <a:ext cx="1775375" cy="1237035"/>
          </a:xfrm>
          <a:prstGeom prst="rect">
            <a:avLst/>
          </a:prstGeom>
        </p:spPr>
      </p:pic>
      <p:cxnSp>
        <p:nvCxnSpPr>
          <p:cNvPr id="7" name="Connecteur droit avec flèche 6"/>
          <p:cNvCxnSpPr/>
          <p:nvPr/>
        </p:nvCxnSpPr>
        <p:spPr>
          <a:xfrm>
            <a:off x="251520" y="3786381"/>
            <a:ext cx="1152128" cy="0"/>
          </a:xfrm>
          <a:prstGeom prst="straightConnector1">
            <a:avLst/>
          </a:prstGeom>
          <a:ln w="38100">
            <a:solidFill>
              <a:srgbClr val="02A43F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251520" y="4015852"/>
            <a:ext cx="1152128" cy="0"/>
          </a:xfrm>
          <a:prstGeom prst="straightConnector1">
            <a:avLst/>
          </a:prstGeom>
          <a:ln w="38100">
            <a:solidFill>
              <a:srgbClr val="02A43F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251520" y="4290437"/>
            <a:ext cx="1152128" cy="0"/>
          </a:xfrm>
          <a:prstGeom prst="straightConnector1">
            <a:avLst/>
          </a:prstGeom>
          <a:ln w="38100">
            <a:solidFill>
              <a:srgbClr val="02A43F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>
            <a:off x="251520" y="4506461"/>
            <a:ext cx="1152128" cy="0"/>
          </a:xfrm>
          <a:prstGeom prst="straightConnector1">
            <a:avLst/>
          </a:prstGeom>
          <a:ln w="38100">
            <a:solidFill>
              <a:srgbClr val="02A43F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-59015" y="2985379"/>
            <a:ext cx="15346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4 x  HD-SDI  1080p60</a:t>
            </a:r>
          </a:p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inputs</a:t>
            </a:r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3192786" y="4050820"/>
            <a:ext cx="1552172" cy="0"/>
          </a:xfrm>
          <a:prstGeom prst="straightConnector1">
            <a:avLst/>
          </a:prstGeom>
          <a:ln w="28575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2582670" y="3257195"/>
            <a:ext cx="2520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4Kp60 </a:t>
            </a:r>
          </a:p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@25Mbps </a:t>
            </a:r>
          </a:p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(mini.)</a:t>
            </a:r>
            <a:endParaRPr lang="en-US" sz="14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2517874" y="4129667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MPEG-2 TS 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419" y="3445202"/>
            <a:ext cx="1901112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Connecteur droit avec flèche 25"/>
          <p:cNvCxnSpPr/>
          <p:nvPr/>
        </p:nvCxnSpPr>
        <p:spPr>
          <a:xfrm>
            <a:off x="5800407" y="4050820"/>
            <a:ext cx="788632" cy="2922"/>
          </a:xfrm>
          <a:prstGeom prst="straightConnector1">
            <a:avLst/>
          </a:prstGeom>
          <a:ln w="28575">
            <a:solidFill>
              <a:srgbClr val="FFC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/>
          <p:cNvSpPr txBox="1"/>
          <p:nvPr/>
        </p:nvSpPr>
        <p:spPr>
          <a:xfrm>
            <a:off x="6824835" y="4697817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Built-in HEVC decoder </a:t>
            </a:r>
          </a:p>
          <a:p>
            <a:pPr algn="ctr"/>
            <a:r>
              <a:rPr lang="en-US" sz="1400" dirty="0">
                <a:solidFill>
                  <a:srgbClr val="000000"/>
                </a:solidFill>
                <a:latin typeface="Century Gothic" panose="020B0502020202020204" pitchFamily="34" charset="0"/>
              </a:rPr>
              <a:t>i</a:t>
            </a:r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n TV sets</a:t>
            </a:r>
            <a:endParaRPr lang="en-US" sz="14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827584" y="4765065"/>
            <a:ext cx="295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Real-time HEVC encoding</a:t>
            </a:r>
          </a:p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&amp; Built-in Supervision</a:t>
            </a:r>
          </a:p>
        </p:txBody>
      </p:sp>
      <p:cxnSp>
        <p:nvCxnSpPr>
          <p:cNvPr id="31" name="Connecteur droit avec flèche 30"/>
          <p:cNvCxnSpPr/>
          <p:nvPr/>
        </p:nvCxnSpPr>
        <p:spPr>
          <a:xfrm>
            <a:off x="4570550" y="4050820"/>
            <a:ext cx="1552172" cy="0"/>
          </a:xfrm>
          <a:prstGeom prst="straightConnector1">
            <a:avLst/>
          </a:prstGeom>
          <a:ln w="28575">
            <a:solidFill>
              <a:srgbClr val="FFC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Image 31" descr="satellite_ic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05812" y="1484784"/>
            <a:ext cx="961515" cy="853448"/>
          </a:xfrm>
          <a:prstGeom prst="rect">
            <a:avLst/>
          </a:prstGeom>
        </p:spPr>
      </p:pic>
      <p:cxnSp>
        <p:nvCxnSpPr>
          <p:cNvPr id="33" name="Connecteur droit avec flèche 32"/>
          <p:cNvCxnSpPr/>
          <p:nvPr/>
        </p:nvCxnSpPr>
        <p:spPr>
          <a:xfrm flipV="1">
            <a:off x="4768964" y="2303220"/>
            <a:ext cx="1341252" cy="1754050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/>
          <p:nvPr/>
        </p:nvCxnSpPr>
        <p:spPr>
          <a:xfrm>
            <a:off x="6558102" y="2426262"/>
            <a:ext cx="7067" cy="1625294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1"/>
          <p:cNvSpPr>
            <a:spLocks noChangeArrowheads="1"/>
          </p:cNvSpPr>
          <p:nvPr/>
        </p:nvSpPr>
        <p:spPr bwMode="auto">
          <a:xfrm>
            <a:off x="4860032" y="4246617"/>
            <a:ext cx="1732463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Terrestrial network</a:t>
            </a:r>
            <a:endParaRPr lang="en-US" sz="1400" b="1" dirty="0">
              <a:solidFill>
                <a:srgbClr val="02A43F"/>
              </a:solidFill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41" name="Image 40" descr="spaghetti_court_multiscree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flipV="1">
            <a:off x="6257932" y="4337776"/>
            <a:ext cx="618324" cy="418558"/>
          </a:xfrm>
          <a:prstGeom prst="rect">
            <a:avLst/>
          </a:prstGeom>
        </p:spPr>
      </p:pic>
      <p:pic>
        <p:nvPicPr>
          <p:cNvPr id="42" name="Image 41" descr="spaghetti_court_multiscree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flipH="1" flipV="1">
            <a:off x="4733764" y="4396036"/>
            <a:ext cx="510043" cy="360299"/>
          </a:xfrm>
          <a:prstGeom prst="rect">
            <a:avLst/>
          </a:prstGeom>
        </p:spPr>
      </p:pic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4783753" y="1817497"/>
            <a:ext cx="1732463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Satellite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network</a:t>
            </a:r>
            <a:endParaRPr lang="en-US" sz="1400" b="1" dirty="0">
              <a:solidFill>
                <a:srgbClr val="02A43F"/>
              </a:solidFill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44" name="Image 43" descr="spaghetti_court_multiscree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632028" y="1860969"/>
            <a:ext cx="532260" cy="360299"/>
          </a:xfrm>
          <a:prstGeom prst="rect">
            <a:avLst/>
          </a:prstGeom>
        </p:spPr>
      </p:pic>
      <p:pic>
        <p:nvPicPr>
          <p:cNvPr id="45" name="Image 44" descr="spaghetti_court_multiscree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flipH="1">
            <a:off x="4644008" y="1860970"/>
            <a:ext cx="510043" cy="360299"/>
          </a:xfrm>
          <a:prstGeom prst="rect">
            <a:avLst/>
          </a:prstGeom>
        </p:spPr>
      </p:pic>
      <p:pic>
        <p:nvPicPr>
          <p:cNvPr id="63" name="Image 62" descr="cercle_croisillons_ve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17541" y="2525161"/>
            <a:ext cx="886052" cy="886052"/>
          </a:xfrm>
          <a:prstGeom prst="rect">
            <a:avLst/>
          </a:prstGeom>
        </p:spPr>
      </p:pic>
      <p:sp>
        <p:nvSpPr>
          <p:cNvPr id="64" name="ZoneTexte 63"/>
          <p:cNvSpPr txBox="1"/>
          <p:nvPr/>
        </p:nvSpPr>
        <p:spPr>
          <a:xfrm>
            <a:off x="5292080" y="2865076"/>
            <a:ext cx="2520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Demodulation</a:t>
            </a:r>
            <a:endParaRPr lang="en-US" sz="8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5" name="Image 64" descr="cercle_croisillons_ve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8744" y="2525161"/>
            <a:ext cx="886052" cy="886052"/>
          </a:xfrm>
          <a:prstGeom prst="rect">
            <a:avLst/>
          </a:prstGeom>
        </p:spPr>
      </p:pic>
      <p:sp>
        <p:nvSpPr>
          <p:cNvPr id="62" name="ZoneTexte 61"/>
          <p:cNvSpPr txBox="1"/>
          <p:nvPr/>
        </p:nvSpPr>
        <p:spPr>
          <a:xfrm>
            <a:off x="4932040" y="2870848"/>
            <a:ext cx="10801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Modulation</a:t>
            </a:r>
            <a:endParaRPr lang="en-US" sz="8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8" name="Connecteur droit avec flèche 67"/>
          <p:cNvCxnSpPr>
            <a:endCxn id="21" idx="1"/>
          </p:cNvCxnSpPr>
          <p:nvPr/>
        </p:nvCxnSpPr>
        <p:spPr>
          <a:xfrm>
            <a:off x="6560567" y="4057270"/>
            <a:ext cx="57385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0965" y="2759089"/>
            <a:ext cx="1264538" cy="58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Espace réservé du texte 3"/>
          <p:cNvSpPr txBox="1">
            <a:spLocks/>
          </p:cNvSpPr>
          <p:nvPr/>
        </p:nvSpPr>
        <p:spPr>
          <a:xfrm>
            <a:off x="179388" y="981074"/>
            <a:ext cx="8856143" cy="532824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rgbClr val="000000"/>
                </a:solidFill>
              </a:rPr>
              <a:t>TITAN Live "Any-to-Any" supports the acquisition and encoding of an uncompressed UHD signal in HEVC Main Profile, up to 60 Frames per second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2000" dirty="0" smtClean="0">
                <a:solidFill>
                  <a:srgbClr val="000000"/>
                </a:solidFill>
              </a:rPr>
              <a:t>TITAN File can be used to perform offline encoding of the same, up to Main-10 profile</a:t>
            </a:r>
          </a:p>
        </p:txBody>
      </p:sp>
    </p:spTree>
    <p:extLst>
      <p:ext uri="{BB962C8B-B14F-4D97-AF65-F5344CB8AC3E}">
        <p14:creationId xmlns:p14="http://schemas.microsoft.com/office/powerpoint/2010/main" val="331038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ATEME successes in UHD and HEVC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19672" y="2720461"/>
            <a:ext cx="158417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FOOTBALL STADIUMS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776814" y="1486525"/>
            <a:ext cx="20527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Software Transcoding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solutions for live &amp; file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delivery workflows</a:t>
            </a:r>
            <a:endParaRPr kumimoji="0" lang="en-U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08520" y="2420888"/>
            <a:ext cx="15121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CONTRIBUTION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2A43F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3348880" y="4077072"/>
            <a:ext cx="144016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FIFA RIGHT HOLDERS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06932" y="1423809"/>
            <a:ext cx="40679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Hardware {FPGA based} encoders and decoders</a:t>
            </a:r>
            <a:endParaRPr kumimoji="0" lang="en-U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861048" y="5517232"/>
            <a:ext cx="223224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CABLE / TELCO / SATELLITE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6661248" y="3284984"/>
            <a:ext cx="223224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TV / VOD / WEB / MOBILE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1908720" y="3779515"/>
            <a:ext cx="15121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DISTRIBUTION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2A43F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3348880" y="5191100"/>
            <a:ext cx="16926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RE-DISTRIBUTION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2A43F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6805264" y="2276872"/>
            <a:ext cx="15121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2A43F"/>
                </a:solidFill>
                <a:latin typeface="Century Gothic" pitchFamily="34" charset="0"/>
                <a:ea typeface="Calibri" pitchFamily="34" charset="0"/>
                <a:cs typeface="Century Gothic" pitchFamily="34" charset="0"/>
              </a:rPr>
              <a:t>MULTISCREEN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2A43F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35" name="Image 34" descr="Sans titre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1248" y="980728"/>
            <a:ext cx="1609626" cy="618557"/>
          </a:xfrm>
          <a:prstGeom prst="rect">
            <a:avLst/>
          </a:prstGeom>
        </p:spPr>
      </p:pic>
      <p:pic>
        <p:nvPicPr>
          <p:cNvPr id="36" name="Image 35" descr="kyrion_logo.png"/>
          <p:cNvPicPr>
            <a:picLocks noChangeAspect="1"/>
          </p:cNvPicPr>
          <p:nvPr/>
        </p:nvPicPr>
        <p:blipFill>
          <a:blip r:embed="rId3" cstate="print"/>
          <a:srcRect l="4308" r="8517"/>
          <a:stretch>
            <a:fillRect/>
          </a:stretch>
        </p:blipFill>
        <p:spPr>
          <a:xfrm>
            <a:off x="108520" y="908720"/>
            <a:ext cx="2195736" cy="581897"/>
          </a:xfrm>
          <a:prstGeom prst="rect">
            <a:avLst/>
          </a:prstGeom>
        </p:spPr>
      </p:pic>
      <p:pic>
        <p:nvPicPr>
          <p:cNvPr id="37" name="Image 36" descr="stadium.png"/>
          <p:cNvPicPr>
            <a:picLocks noChangeAspect="1"/>
          </p:cNvPicPr>
          <p:nvPr/>
        </p:nvPicPr>
        <p:blipFill>
          <a:blip r:embed="rId4" cstate="print"/>
          <a:srcRect b="19796"/>
          <a:stretch>
            <a:fillRect/>
          </a:stretch>
        </p:blipFill>
        <p:spPr>
          <a:xfrm>
            <a:off x="1188640" y="1613937"/>
            <a:ext cx="2312817" cy="1166991"/>
          </a:xfrm>
          <a:prstGeom prst="rect">
            <a:avLst/>
          </a:prstGeom>
        </p:spPr>
      </p:pic>
      <p:pic>
        <p:nvPicPr>
          <p:cNvPr id="39" name="Image 38" descr="DSNG_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6832" y="2060848"/>
            <a:ext cx="961515" cy="853448"/>
          </a:xfrm>
          <a:prstGeom prst="rect">
            <a:avLst/>
          </a:prstGeom>
        </p:spPr>
      </p:pic>
      <p:pic>
        <p:nvPicPr>
          <p:cNvPr id="40" name="Image 39" descr="satellite_ic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7032" y="2060848"/>
            <a:ext cx="961515" cy="853448"/>
          </a:xfrm>
          <a:prstGeom prst="rect">
            <a:avLst/>
          </a:prstGeom>
        </p:spPr>
      </p:pic>
      <p:pic>
        <p:nvPicPr>
          <p:cNvPr id="41" name="Image 40" descr="Broadcaster.png"/>
          <p:cNvPicPr>
            <a:picLocks noChangeAspect="1"/>
          </p:cNvPicPr>
          <p:nvPr/>
        </p:nvPicPr>
        <p:blipFill>
          <a:blip r:embed="rId7" cstate="print"/>
          <a:srcRect l="25909" t="12355" r="27454" b="13514"/>
          <a:stretch>
            <a:fillRect/>
          </a:stretch>
        </p:blipFill>
        <p:spPr>
          <a:xfrm>
            <a:off x="3492896" y="3035300"/>
            <a:ext cx="1113780" cy="1113780"/>
          </a:xfrm>
          <a:prstGeom prst="rect">
            <a:avLst/>
          </a:prstGeom>
        </p:spPr>
      </p:pic>
      <p:pic>
        <p:nvPicPr>
          <p:cNvPr id="42" name="Image 41" descr="telco.png"/>
          <p:cNvPicPr>
            <a:picLocks noChangeAspect="1"/>
          </p:cNvPicPr>
          <p:nvPr/>
        </p:nvPicPr>
        <p:blipFill>
          <a:blip r:embed="rId8" cstate="print"/>
          <a:srcRect l="18136" r="19682"/>
          <a:stretch>
            <a:fillRect/>
          </a:stretch>
        </p:blipFill>
        <p:spPr>
          <a:xfrm>
            <a:off x="5221088" y="4083050"/>
            <a:ext cx="1414920" cy="1431515"/>
          </a:xfrm>
          <a:prstGeom prst="rect">
            <a:avLst/>
          </a:prstGeom>
        </p:spPr>
      </p:pic>
      <p:pic>
        <p:nvPicPr>
          <p:cNvPr id="43" name="Image 42" descr="web_mobile.png"/>
          <p:cNvPicPr>
            <a:picLocks noChangeAspect="1"/>
          </p:cNvPicPr>
          <p:nvPr/>
        </p:nvPicPr>
        <p:blipFill>
          <a:blip r:embed="rId9" cstate="print"/>
          <a:srcRect l="11909" t="32947" r="12955" b="25869"/>
          <a:stretch>
            <a:fillRect/>
          </a:stretch>
        </p:blipFill>
        <p:spPr>
          <a:xfrm>
            <a:off x="6805264" y="2564904"/>
            <a:ext cx="1814860" cy="625814"/>
          </a:xfrm>
          <a:prstGeom prst="rect">
            <a:avLst/>
          </a:prstGeom>
        </p:spPr>
      </p:pic>
      <p:pic>
        <p:nvPicPr>
          <p:cNvPr id="44" name="Image 43" descr="spaghetti_vert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916832" y="2708920"/>
            <a:ext cx="1238608" cy="994766"/>
          </a:xfrm>
          <a:prstGeom prst="rect">
            <a:avLst/>
          </a:prstGeom>
        </p:spPr>
      </p:pic>
      <p:pic>
        <p:nvPicPr>
          <p:cNvPr id="45" name="Image 44" descr="spaghetti_vert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356992" y="4077072"/>
            <a:ext cx="1238608" cy="994766"/>
          </a:xfrm>
          <a:prstGeom prst="rect">
            <a:avLst/>
          </a:prstGeom>
        </p:spPr>
      </p:pic>
      <p:pic>
        <p:nvPicPr>
          <p:cNvPr id="46" name="Image 45" descr="spaghetti_vert_long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013176" y="3356992"/>
            <a:ext cx="1801108" cy="1801108"/>
          </a:xfrm>
          <a:prstGeom prst="rect">
            <a:avLst/>
          </a:prstGeom>
        </p:spPr>
      </p:pic>
      <p:pic>
        <p:nvPicPr>
          <p:cNvPr id="49" name="Image 48" descr="pointillés_gris.png"/>
          <p:cNvPicPr>
            <a:picLocks noChangeAspect="1"/>
          </p:cNvPicPr>
          <p:nvPr/>
        </p:nvPicPr>
        <p:blipFill>
          <a:blip r:embed="rId12" cstate="print"/>
          <a:srcRect t="5892" r="57476"/>
          <a:stretch>
            <a:fillRect/>
          </a:stretch>
        </p:blipFill>
        <p:spPr>
          <a:xfrm>
            <a:off x="-396552" y="3933056"/>
            <a:ext cx="3888432" cy="360040"/>
          </a:xfrm>
          <a:prstGeom prst="rect">
            <a:avLst/>
          </a:prstGeom>
        </p:spPr>
      </p:pic>
      <p:pic>
        <p:nvPicPr>
          <p:cNvPr id="50" name="Image 49" descr="pointillés_gris.png"/>
          <p:cNvPicPr>
            <a:picLocks noChangeAspect="1"/>
          </p:cNvPicPr>
          <p:nvPr/>
        </p:nvPicPr>
        <p:blipFill>
          <a:blip r:embed="rId12" cstate="print"/>
          <a:srcRect r="59838" b="37643"/>
          <a:stretch>
            <a:fillRect/>
          </a:stretch>
        </p:blipFill>
        <p:spPr>
          <a:xfrm>
            <a:off x="36512" y="2542361"/>
            <a:ext cx="3672408" cy="238567"/>
          </a:xfrm>
          <a:prstGeom prst="rect">
            <a:avLst/>
          </a:prstGeom>
        </p:spPr>
      </p:pic>
      <p:pic>
        <p:nvPicPr>
          <p:cNvPr id="51" name="Image 50" descr="pointillés_gris.png"/>
          <p:cNvPicPr>
            <a:picLocks noChangeAspect="1"/>
          </p:cNvPicPr>
          <p:nvPr/>
        </p:nvPicPr>
        <p:blipFill>
          <a:blip r:embed="rId12" cstate="print"/>
          <a:srcRect r="77163" b="24714"/>
          <a:stretch>
            <a:fillRect/>
          </a:stretch>
        </p:blipFill>
        <p:spPr>
          <a:xfrm>
            <a:off x="6661248" y="1988840"/>
            <a:ext cx="2088232" cy="288032"/>
          </a:xfrm>
          <a:prstGeom prst="rect">
            <a:avLst/>
          </a:prstGeom>
        </p:spPr>
      </p:pic>
      <p:pic>
        <p:nvPicPr>
          <p:cNvPr id="52" name="Image 51" descr="pointillés_gris.png"/>
          <p:cNvPicPr>
            <a:picLocks noChangeAspect="1"/>
          </p:cNvPicPr>
          <p:nvPr/>
        </p:nvPicPr>
        <p:blipFill>
          <a:blip r:embed="rId12" cstate="print"/>
          <a:srcRect r="79525" b="24714"/>
          <a:stretch>
            <a:fillRect/>
          </a:stretch>
        </p:blipFill>
        <p:spPr>
          <a:xfrm>
            <a:off x="6661248" y="3068960"/>
            <a:ext cx="1872208" cy="288032"/>
          </a:xfrm>
          <a:prstGeom prst="rect">
            <a:avLst/>
          </a:prstGeom>
        </p:spPr>
      </p:pic>
      <p:pic>
        <p:nvPicPr>
          <p:cNvPr id="32" name="Picture 16" descr="Description de l'image  Eutelsat logo.jpg.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48302"/>
            <a:ext cx="1332085" cy="296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3" descr="\\Serveur-main\libre-echange\ATEME\icono\LOGOS_EBU_EUROVISION_EURORADIO_EN\EBU_Tagline_logo_eurovision_RGB_Blue-1200DPI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368"/>
          <a:stretch>
            <a:fillRect/>
          </a:stretch>
        </p:blipFill>
        <p:spPr bwMode="auto">
          <a:xfrm>
            <a:off x="3598517" y="2761256"/>
            <a:ext cx="1692571" cy="262501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937" y="4464776"/>
            <a:ext cx="827979" cy="28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Image 55" descr="pointillés_gris.png"/>
          <p:cNvPicPr>
            <a:picLocks noChangeAspect="1"/>
          </p:cNvPicPr>
          <p:nvPr/>
        </p:nvPicPr>
        <p:blipFill>
          <a:blip r:embed="rId12" cstate="print"/>
          <a:srcRect r="4725" b="5892"/>
          <a:stretch>
            <a:fillRect/>
          </a:stretch>
        </p:blipFill>
        <p:spPr>
          <a:xfrm>
            <a:off x="180528" y="5301208"/>
            <a:ext cx="8711952" cy="36004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845" y="3775512"/>
            <a:ext cx="10477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347" y="5802840"/>
            <a:ext cx="337415" cy="33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 descr="image001"/>
          <p:cNvPicPr>
            <a:picLocks noChangeAspect="1" noChangeArrowheads="1"/>
          </p:cNvPicPr>
          <p:nvPr/>
        </p:nvPicPr>
        <p:blipFill rotWithShape="1"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" t="3800" r="1683" b="10293"/>
          <a:stretch/>
        </p:blipFill>
        <p:spPr bwMode="auto">
          <a:xfrm>
            <a:off x="4717032" y="5743311"/>
            <a:ext cx="620617" cy="4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://www.p2p-next.org/userfiles/image/partner_logo_irt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660" y="4750554"/>
            <a:ext cx="698306" cy="42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http://ateme.com/local/cache-vignettes/L336xH116/umax_logo-e592d.jpg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2952" y="5791849"/>
            <a:ext cx="1084361" cy="37436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4304" y="3598208"/>
            <a:ext cx="993279" cy="328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1248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BBC Research : 4K lab experiment</a:t>
            </a:r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sz="quarter" idx="18"/>
          </p:nvPr>
        </p:nvSpPr>
        <p:spPr>
          <a:xfrm>
            <a:off x="179389" y="981075"/>
            <a:ext cx="8857107" cy="791741"/>
          </a:xfrm>
        </p:spPr>
        <p:txBody>
          <a:bodyPr>
            <a:normAutofit fontScale="92500"/>
          </a:bodyPr>
          <a:lstStyle/>
          <a:p>
            <a:r>
              <a:rPr lang="en-US" sz="2100" dirty="0" smtClean="0"/>
              <a:t>BBC Research posted this on their blog</a:t>
            </a:r>
          </a:p>
          <a:p>
            <a:pPr marL="0" indent="0">
              <a:buNone/>
            </a:pPr>
            <a:r>
              <a:rPr lang="en-US" sz="2100" dirty="0">
                <a:hlinkClick r:id="rId2"/>
              </a:rPr>
              <a:t>http://</a:t>
            </a:r>
            <a:r>
              <a:rPr lang="en-US" sz="2100" dirty="0" smtClean="0">
                <a:hlinkClick r:id="rId2"/>
              </a:rPr>
              <a:t>www.bbc.co.uk/rd/blog/2014/07/how-to-get-uhd-back-from-brazil</a:t>
            </a:r>
            <a:endParaRPr lang="en-US" sz="21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51624"/>
            <a:ext cx="4846737" cy="4610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ce réservé du texte 3"/>
          <p:cNvSpPr txBox="1">
            <a:spLocks/>
          </p:cNvSpPr>
          <p:nvPr/>
        </p:nvSpPr>
        <p:spPr>
          <a:xfrm>
            <a:off x="179512" y="1773163"/>
            <a:ext cx="4032447" cy="4320133"/>
          </a:xfrm>
          <a:prstGeom prst="rect">
            <a:avLst/>
          </a:prstGeom>
        </p:spPr>
        <p:txBody>
          <a:bodyPr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32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sz="28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sz="20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00" dirty="0">
                <a:solidFill>
                  <a:srgbClr val="000000"/>
                </a:solidFill>
              </a:rPr>
              <a:t>The FIFA 4K Games were used for lab experiments, but also for a VIP event at the top of the BT TOWER in </a:t>
            </a:r>
            <a:r>
              <a:rPr lang="en-US" sz="1900" dirty="0" smtClean="0">
                <a:solidFill>
                  <a:srgbClr val="000000"/>
                </a:solidFill>
              </a:rPr>
              <a:t>London on the evening of the final match</a:t>
            </a:r>
            <a:endParaRPr lang="en-US" sz="1900" dirty="0">
              <a:solidFill>
                <a:srgbClr val="000000"/>
              </a:solidFill>
            </a:endParaRPr>
          </a:p>
          <a:p>
            <a:r>
              <a:rPr lang="en-US" sz="1900" dirty="0" smtClean="0">
                <a:solidFill>
                  <a:srgbClr val="000000"/>
                </a:solidFill>
              </a:rPr>
              <a:t>The BBC already had equipment from Ericsson and NTT in their labs that could have been used</a:t>
            </a:r>
          </a:p>
          <a:p>
            <a:r>
              <a:rPr lang="en-US" sz="1900" dirty="0" smtClean="0">
                <a:solidFill>
                  <a:srgbClr val="000000"/>
                </a:solidFill>
              </a:rPr>
              <a:t>They preferred to secure the system with ATEME and purchased 2 DR5000 (and we loaned them 2 more)</a:t>
            </a:r>
          </a:p>
        </p:txBody>
      </p:sp>
    </p:spTree>
    <p:extLst>
      <p:ext uri="{BB962C8B-B14F-4D97-AF65-F5344CB8AC3E}">
        <p14:creationId xmlns:p14="http://schemas.microsoft.com/office/powerpoint/2010/main" val="44638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07504" y="116632"/>
            <a:ext cx="8959196" cy="576262"/>
          </a:xfrm>
        </p:spPr>
        <p:txBody>
          <a:bodyPr/>
          <a:lstStyle/>
          <a:p>
            <a:r>
              <a:rPr lang="en-US" sz="3200" b="0" dirty="0" smtClean="0"/>
              <a:t>SBS Korea : DVB-T2 broadcasting</a:t>
            </a:r>
            <a:endParaRPr lang="en-US" sz="2800" b="0" dirty="0"/>
          </a:p>
        </p:txBody>
      </p:sp>
      <p:pic>
        <p:nvPicPr>
          <p:cNvPr id="11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734062"/>
            <a:ext cx="1775375" cy="1237035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0374" y="4094795"/>
            <a:ext cx="937610" cy="435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Connecteur droit avec flèche 13"/>
          <p:cNvCxnSpPr/>
          <p:nvPr/>
        </p:nvCxnSpPr>
        <p:spPr>
          <a:xfrm>
            <a:off x="4932040" y="3277836"/>
            <a:ext cx="576064" cy="0"/>
          </a:xfrm>
          <a:prstGeom prst="straightConnector1">
            <a:avLst/>
          </a:prstGeom>
          <a:ln w="38100">
            <a:solidFill>
              <a:srgbClr val="02A43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4"/>
          <p:cNvSpPr txBox="1"/>
          <p:nvPr/>
        </p:nvSpPr>
        <p:spPr>
          <a:xfrm>
            <a:off x="4554611" y="2934249"/>
            <a:ext cx="13309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UHDp60</a:t>
            </a:r>
          </a:p>
        </p:txBody>
      </p:sp>
      <p:cxnSp>
        <p:nvCxnSpPr>
          <p:cNvPr id="24" name="Connecteur droit avec flèche 13"/>
          <p:cNvCxnSpPr/>
          <p:nvPr/>
        </p:nvCxnSpPr>
        <p:spPr>
          <a:xfrm>
            <a:off x="6800034" y="3274746"/>
            <a:ext cx="576064" cy="0"/>
          </a:xfrm>
          <a:prstGeom prst="straightConnector1">
            <a:avLst/>
          </a:prstGeom>
          <a:ln w="38100">
            <a:solidFill>
              <a:srgbClr val="02A43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14"/>
          <p:cNvSpPr txBox="1"/>
          <p:nvPr/>
        </p:nvSpPr>
        <p:spPr>
          <a:xfrm>
            <a:off x="6444208" y="3277894"/>
            <a:ext cx="13309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ASI out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563" y="4648266"/>
            <a:ext cx="1901112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Connecteur droit avec flèche 13"/>
          <p:cNvCxnSpPr/>
          <p:nvPr/>
        </p:nvCxnSpPr>
        <p:spPr>
          <a:xfrm>
            <a:off x="8168185" y="3592196"/>
            <a:ext cx="1" cy="1149997"/>
          </a:xfrm>
          <a:prstGeom prst="straightConnector1">
            <a:avLst/>
          </a:prstGeom>
          <a:ln w="38100">
            <a:solidFill>
              <a:srgbClr val="02A43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826364" y="5731226"/>
            <a:ext cx="30580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32AA4B"/>
                </a:solidFill>
              </a:rPr>
              <a:t>Samsung, LG UHDTV</a:t>
            </a:r>
          </a:p>
          <a:p>
            <a:pPr algn="ctr"/>
            <a:r>
              <a:rPr lang="fr-FR" sz="800" dirty="0">
                <a:solidFill>
                  <a:srgbClr val="000000"/>
                </a:solidFill>
                <a:latin typeface="Century Gothic" pitchFamily="34" charset="0"/>
              </a:rPr>
              <a:t>DVB-T2   </a:t>
            </a:r>
            <a:r>
              <a:rPr lang="fr-FR" sz="800" dirty="0" err="1">
                <a:solidFill>
                  <a:srgbClr val="000000"/>
                </a:solidFill>
                <a:latin typeface="Century Gothic" pitchFamily="34" charset="0"/>
              </a:rPr>
              <a:t>demodulator</a:t>
            </a:r>
            <a:r>
              <a:rPr lang="fr-FR" sz="800" dirty="0">
                <a:solidFill>
                  <a:srgbClr val="000000"/>
                </a:solidFill>
                <a:latin typeface="Century Gothic" pitchFamily="34" charset="0"/>
              </a:rPr>
              <a:t> </a:t>
            </a:r>
            <a:r>
              <a:rPr lang="fr-FR" sz="800" dirty="0" err="1" smtClean="0">
                <a:solidFill>
                  <a:srgbClr val="000000"/>
                </a:solidFill>
                <a:latin typeface="Century Gothic" pitchFamily="34" charset="0"/>
              </a:rPr>
              <a:t>integrated</a:t>
            </a:r>
            <a:endParaRPr lang="fr-FR" sz="800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sp>
        <p:nvSpPr>
          <p:cNvPr id="32" name="ZoneTexte 14"/>
          <p:cNvSpPr txBox="1"/>
          <p:nvPr/>
        </p:nvSpPr>
        <p:spPr>
          <a:xfrm>
            <a:off x="4509912" y="3356131"/>
            <a:ext cx="150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@30Mbps</a:t>
            </a:r>
          </a:p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IP out </a:t>
            </a:r>
            <a:endParaRPr lang="en-US" sz="14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  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99934" y="4406915"/>
            <a:ext cx="8803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solidFill>
                  <a:srgbClr val="000000"/>
                </a:solidFill>
              </a:rPr>
              <a:t>3840 </a:t>
            </a:r>
            <a:r>
              <a:rPr lang="en-US" altLang="ko-KR" sz="1000" dirty="0">
                <a:solidFill>
                  <a:srgbClr val="000000"/>
                </a:solidFill>
              </a:rPr>
              <a:t>x</a:t>
            </a:r>
            <a:r>
              <a:rPr lang="ko-KR" altLang="en-US" sz="1000" dirty="0" smtClean="0">
                <a:solidFill>
                  <a:srgbClr val="000000"/>
                </a:solidFill>
              </a:rPr>
              <a:t> </a:t>
            </a:r>
            <a:r>
              <a:rPr lang="en-US" altLang="ko-KR" sz="1000" dirty="0" smtClean="0">
                <a:solidFill>
                  <a:srgbClr val="000000"/>
                </a:solidFill>
              </a:rPr>
              <a:t>2160</a:t>
            </a:r>
            <a:endParaRPr lang="ko-KR" altLang="en-US" sz="1000" dirty="0">
              <a:solidFill>
                <a:srgbClr val="000000"/>
              </a:solidFill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35" y="2325270"/>
            <a:ext cx="2064703" cy="211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necteur droit avec flèche 6"/>
          <p:cNvCxnSpPr/>
          <p:nvPr/>
        </p:nvCxnSpPr>
        <p:spPr>
          <a:xfrm>
            <a:off x="1787515" y="3088140"/>
            <a:ext cx="1152128" cy="0"/>
          </a:xfrm>
          <a:prstGeom prst="straightConnector1">
            <a:avLst/>
          </a:prstGeom>
          <a:ln w="38100">
            <a:solidFill>
              <a:srgbClr val="02A43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0"/>
          <p:cNvCxnSpPr/>
          <p:nvPr/>
        </p:nvCxnSpPr>
        <p:spPr>
          <a:xfrm>
            <a:off x="1787515" y="3317611"/>
            <a:ext cx="1152128" cy="0"/>
          </a:xfrm>
          <a:prstGeom prst="straightConnector1">
            <a:avLst/>
          </a:prstGeom>
          <a:ln w="38100">
            <a:solidFill>
              <a:srgbClr val="02A43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2"/>
          <p:cNvCxnSpPr/>
          <p:nvPr/>
        </p:nvCxnSpPr>
        <p:spPr>
          <a:xfrm>
            <a:off x="1787515" y="3592196"/>
            <a:ext cx="1152128" cy="0"/>
          </a:xfrm>
          <a:prstGeom prst="straightConnector1">
            <a:avLst/>
          </a:prstGeom>
          <a:ln w="38100">
            <a:solidFill>
              <a:srgbClr val="02A43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3"/>
          <p:cNvCxnSpPr/>
          <p:nvPr/>
        </p:nvCxnSpPr>
        <p:spPr>
          <a:xfrm>
            <a:off x="1787515" y="3808220"/>
            <a:ext cx="1152128" cy="0"/>
          </a:xfrm>
          <a:prstGeom prst="straightConnector1">
            <a:avLst/>
          </a:prstGeom>
          <a:ln w="38100">
            <a:solidFill>
              <a:srgbClr val="02A43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4"/>
          <p:cNvSpPr txBox="1"/>
          <p:nvPr/>
        </p:nvSpPr>
        <p:spPr>
          <a:xfrm>
            <a:off x="1596243" y="3808200"/>
            <a:ext cx="1534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4 x 1080p60</a:t>
            </a:r>
          </a:p>
          <a:p>
            <a:pPr algn="ctr"/>
            <a:r>
              <a:rPr lang="en-US" sz="14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inputs</a:t>
            </a:r>
          </a:p>
        </p:txBody>
      </p:sp>
      <p:pic>
        <p:nvPicPr>
          <p:cNvPr id="48" name="Picture 9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941168"/>
            <a:ext cx="625097" cy="854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724" y="3091531"/>
            <a:ext cx="1404924" cy="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269671" y="2574658"/>
            <a:ext cx="17970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dirty="0" err="1">
                <a:solidFill>
                  <a:srgbClr val="000000"/>
                </a:solidFill>
                <a:latin typeface="Century Gothic" pitchFamily="34" charset="0"/>
              </a:rPr>
              <a:t>Enensys</a:t>
            </a:r>
            <a:r>
              <a:rPr lang="fr-FR" sz="1200" dirty="0">
                <a:solidFill>
                  <a:srgbClr val="000000"/>
                </a:solidFill>
                <a:latin typeface="Century Gothic" pitchFamily="34" charset="0"/>
              </a:rPr>
              <a:t> </a:t>
            </a:r>
          </a:p>
          <a:p>
            <a:pPr algn="ctr"/>
            <a:r>
              <a:rPr lang="fr-FR" sz="1200" dirty="0" err="1" smtClean="0">
                <a:solidFill>
                  <a:srgbClr val="000000"/>
                </a:solidFill>
                <a:latin typeface="Century Gothic" pitchFamily="34" charset="0"/>
              </a:rPr>
              <a:t>Modulator</a:t>
            </a:r>
            <a:r>
              <a:rPr lang="fr-FR" sz="1200" dirty="0" smtClean="0">
                <a:solidFill>
                  <a:srgbClr val="000000"/>
                </a:solidFill>
                <a:latin typeface="Century Gothic" pitchFamily="34" charset="0"/>
              </a:rPr>
              <a:t> </a:t>
            </a:r>
            <a:endParaRPr lang="fr-FR" sz="1200" dirty="0">
              <a:solidFill>
                <a:srgbClr val="000000"/>
              </a:solidFill>
              <a:latin typeface="Century Gothic" pitchFamily="34" charset="0"/>
            </a:endParaRPr>
          </a:p>
        </p:txBody>
      </p:sp>
      <p:cxnSp>
        <p:nvCxnSpPr>
          <p:cNvPr id="54" name="Connecteur droit avec flèche 13"/>
          <p:cNvCxnSpPr/>
          <p:nvPr/>
        </p:nvCxnSpPr>
        <p:spPr>
          <a:xfrm flipH="1">
            <a:off x="7380312" y="5528990"/>
            <a:ext cx="466936" cy="0"/>
          </a:xfrm>
          <a:prstGeom prst="straightConnector1">
            <a:avLst/>
          </a:prstGeom>
          <a:ln w="38100">
            <a:solidFill>
              <a:srgbClr val="02A43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14"/>
          <p:cNvSpPr txBox="1"/>
          <p:nvPr/>
        </p:nvSpPr>
        <p:spPr>
          <a:xfrm>
            <a:off x="5595199" y="3167024"/>
            <a:ext cx="128105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IP to ASI gateway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5710770" y="3124024"/>
            <a:ext cx="1049916" cy="276652"/>
          </a:xfrm>
          <a:prstGeom prst="round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56" y="4419599"/>
            <a:ext cx="2662284" cy="176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Espace réservé du texte 3"/>
          <p:cNvSpPr>
            <a:spLocks noGrp="1"/>
          </p:cNvSpPr>
          <p:nvPr>
            <p:ph sz="quarter" idx="4294967295"/>
          </p:nvPr>
        </p:nvSpPr>
        <p:spPr>
          <a:xfrm>
            <a:off x="179388" y="981075"/>
            <a:ext cx="8887311" cy="159358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en-US" sz="2400" dirty="0"/>
              <a:t>SBS is using TITAN as primary encoder for terrestrial broadcasting</a:t>
            </a:r>
            <a:r>
              <a:rPr lang="en-US" sz="1700" dirty="0"/>
              <a:t> (</a:t>
            </a:r>
            <a:r>
              <a:rPr lang="en-US" sz="1700" dirty="0" err="1"/>
              <a:t>Envivio</a:t>
            </a:r>
            <a:r>
              <a:rPr lang="en-US" sz="1700" dirty="0"/>
              <a:t> as 1st back-up, Rohde &amp; Schwarz as second back-up)</a:t>
            </a:r>
          </a:p>
          <a:p>
            <a:r>
              <a:rPr lang="en-US" sz="2400" dirty="0" smtClean="0"/>
              <a:t>SBS has also purchased a TITAN KFE license to prepare UHD content for </a:t>
            </a:r>
            <a:r>
              <a:rPr lang="en-US" sz="2400" dirty="0" err="1" smtClean="0"/>
              <a:t>playout</a:t>
            </a:r>
            <a:r>
              <a:rPr lang="en-US" sz="2400" dirty="0" smtClean="0"/>
              <a:t> </a:t>
            </a:r>
            <a:r>
              <a:rPr lang="en-US" sz="1900" dirty="0" smtClean="0"/>
              <a:t>(including rebroadcast of FIFA WC 4K games)</a:t>
            </a:r>
            <a:endParaRPr lang="en-US" sz="1300" dirty="0" smtClean="0"/>
          </a:p>
        </p:txBody>
      </p:sp>
    </p:spTree>
    <p:extLst>
      <p:ext uri="{BB962C8B-B14F-4D97-AF65-F5344CB8AC3E}">
        <p14:creationId xmlns:p14="http://schemas.microsoft.com/office/powerpoint/2010/main" val="2995518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be 32"/>
          <p:cNvSpPr/>
          <p:nvPr/>
        </p:nvSpPr>
        <p:spPr>
          <a:xfrm>
            <a:off x="367916" y="1628800"/>
            <a:ext cx="1251756" cy="3553653"/>
          </a:xfrm>
          <a:prstGeom prst="cube">
            <a:avLst>
              <a:gd name="adj" fmla="val 4073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NMS</a:t>
            </a:r>
            <a:endParaRPr lang="en-US" sz="1600" b="1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Virage 23"/>
          <p:cNvSpPr/>
          <p:nvPr/>
        </p:nvSpPr>
        <p:spPr>
          <a:xfrm flipV="1">
            <a:off x="2339752" y="4253086"/>
            <a:ext cx="2016224" cy="1120130"/>
          </a:xfrm>
          <a:prstGeom prst="bentArrow">
            <a:avLst>
              <a:gd name="adj1" fmla="val 17063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Virage 25"/>
          <p:cNvSpPr/>
          <p:nvPr/>
        </p:nvSpPr>
        <p:spPr>
          <a:xfrm flipH="1" flipV="1">
            <a:off x="5084440" y="4253086"/>
            <a:ext cx="2115852" cy="1120130"/>
          </a:xfrm>
          <a:prstGeom prst="bentArrow">
            <a:avLst>
              <a:gd name="adj1" fmla="val 17063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Cube 13"/>
          <p:cNvSpPr/>
          <p:nvPr/>
        </p:nvSpPr>
        <p:spPr>
          <a:xfrm>
            <a:off x="5796136" y="3573016"/>
            <a:ext cx="2808312" cy="1088132"/>
          </a:xfrm>
          <a:prstGeom prst="cube">
            <a:avLst>
              <a:gd name="adj" fmla="val 5651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PLAYOUT SERVER</a:t>
            </a:r>
            <a:endParaRPr lang="en-US" sz="16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7"/>
          </p:nvPr>
        </p:nvSpPr>
        <p:spPr>
          <a:xfrm>
            <a:off x="179512" y="56818"/>
            <a:ext cx="8964488" cy="646331"/>
          </a:xfrm>
        </p:spPr>
        <p:txBody>
          <a:bodyPr/>
          <a:lstStyle/>
          <a:p>
            <a:r>
              <a:rPr lang="en-US" noProof="0" dirty="0" smtClean="0"/>
              <a:t>An </a:t>
            </a:r>
            <a:r>
              <a:rPr lang="en-US" dirty="0" smtClean="0"/>
              <a:t>UHD Broadcast solution by ATEME</a:t>
            </a:r>
            <a:endParaRPr lang="en-US" noProof="0" dirty="0"/>
          </a:p>
        </p:txBody>
      </p:sp>
      <p:sp>
        <p:nvSpPr>
          <p:cNvPr id="9" name="Cube 8"/>
          <p:cNvSpPr/>
          <p:nvPr/>
        </p:nvSpPr>
        <p:spPr>
          <a:xfrm>
            <a:off x="1259632" y="3212976"/>
            <a:ext cx="2808312" cy="1088132"/>
          </a:xfrm>
          <a:prstGeom prst="cube">
            <a:avLst>
              <a:gd name="adj" fmla="val 5651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ANEVIA VIAMOTION</a:t>
            </a:r>
            <a:endParaRPr lang="en-US" sz="16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Cube 4"/>
          <p:cNvSpPr/>
          <p:nvPr/>
        </p:nvSpPr>
        <p:spPr>
          <a:xfrm>
            <a:off x="1259632" y="2204864"/>
            <a:ext cx="2808312" cy="1480170"/>
          </a:xfrm>
          <a:prstGeom prst="cube">
            <a:avLst>
              <a:gd name="adj" fmla="val 40737"/>
            </a:avLst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TITAN LIVE HEVC</a:t>
            </a:r>
          </a:p>
          <a:p>
            <a:pPr algn="ctr"/>
            <a:r>
              <a:rPr lang="en-US" sz="16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8-Bit</a:t>
            </a:r>
          </a:p>
          <a:p>
            <a:pPr algn="ctr"/>
            <a:r>
              <a:rPr lang="en-US" sz="16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(10-Bit roadmap)</a:t>
            </a:r>
            <a:endParaRPr lang="en-US" sz="16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Cube 9"/>
          <p:cNvSpPr/>
          <p:nvPr/>
        </p:nvSpPr>
        <p:spPr>
          <a:xfrm>
            <a:off x="1259632" y="1556792"/>
            <a:ext cx="2808312" cy="1088132"/>
          </a:xfrm>
          <a:prstGeom prst="cube">
            <a:avLst>
              <a:gd name="adj" fmla="val 5534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UHD SDI CAPTURE</a:t>
            </a:r>
            <a:endParaRPr lang="en-US" sz="16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ylindre 2"/>
          <p:cNvSpPr/>
          <p:nvPr/>
        </p:nvSpPr>
        <p:spPr>
          <a:xfrm>
            <a:off x="6084169" y="2812926"/>
            <a:ext cx="1944216" cy="126414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UHD ENCODED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CONTENT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REPOSITORY</a:t>
            </a:r>
            <a:endParaRPr lang="en-US" sz="16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5796136" y="1556792"/>
            <a:ext cx="2808312" cy="1088132"/>
          </a:xfrm>
          <a:prstGeom prst="cube">
            <a:avLst>
              <a:gd name="adj" fmla="val 55345"/>
            </a:avLst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TITAN FILE 10-Bit</a:t>
            </a:r>
            <a:endParaRPr lang="en-US" sz="16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Rectangle avec flèche vers le bas 15"/>
          <p:cNvSpPr/>
          <p:nvPr/>
        </p:nvSpPr>
        <p:spPr>
          <a:xfrm>
            <a:off x="1403648" y="980728"/>
            <a:ext cx="2232248" cy="72008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UHD LIVE SOURCES</a:t>
            </a:r>
            <a:endParaRPr lang="en-US" sz="1600" b="1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Rectangle avec flèche vers le bas 16"/>
          <p:cNvSpPr/>
          <p:nvPr/>
        </p:nvSpPr>
        <p:spPr>
          <a:xfrm>
            <a:off x="5940152" y="980728"/>
            <a:ext cx="2232248" cy="72008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UHD FILE SOURCES</a:t>
            </a:r>
            <a:endParaRPr lang="en-US" sz="1600" b="1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Flèche droite 20"/>
          <p:cNvSpPr/>
          <p:nvPr/>
        </p:nvSpPr>
        <p:spPr>
          <a:xfrm>
            <a:off x="3779912" y="1844824"/>
            <a:ext cx="2304256" cy="46404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RAW FILE</a:t>
            </a:r>
            <a:endParaRPr lang="en-US" sz="16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Flèche droite 21"/>
          <p:cNvSpPr/>
          <p:nvPr/>
        </p:nvSpPr>
        <p:spPr>
          <a:xfrm>
            <a:off x="3779912" y="3469010"/>
            <a:ext cx="2304256" cy="464046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HEVC FILE</a:t>
            </a:r>
            <a:endParaRPr lang="en-US" sz="16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Flèche vers le bas 22"/>
          <p:cNvSpPr/>
          <p:nvPr/>
        </p:nvSpPr>
        <p:spPr>
          <a:xfrm>
            <a:off x="6804248" y="2644924"/>
            <a:ext cx="504056" cy="3920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Flèche vers le bas 26"/>
          <p:cNvSpPr/>
          <p:nvPr/>
        </p:nvSpPr>
        <p:spPr>
          <a:xfrm>
            <a:off x="4427984" y="5229200"/>
            <a:ext cx="576064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Organigramme : Jonction de sommaire 6"/>
          <p:cNvSpPr/>
          <p:nvPr/>
        </p:nvSpPr>
        <p:spPr>
          <a:xfrm>
            <a:off x="4427984" y="4797152"/>
            <a:ext cx="576064" cy="576064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843808" y="4653136"/>
            <a:ext cx="1213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HEVC 8-Bit</a:t>
            </a:r>
            <a:endParaRPr lang="en-US" sz="16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320" y="5588034"/>
            <a:ext cx="1305632" cy="5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ZoneTexte 30"/>
          <p:cNvSpPr txBox="1"/>
          <p:nvPr/>
        </p:nvSpPr>
        <p:spPr>
          <a:xfrm>
            <a:off x="5470932" y="4653136"/>
            <a:ext cx="1531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HEVC 8/10-Bit</a:t>
            </a:r>
            <a:endParaRPr lang="en-US" sz="16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Cube 33"/>
          <p:cNvSpPr/>
          <p:nvPr/>
        </p:nvSpPr>
        <p:spPr>
          <a:xfrm>
            <a:off x="7358744" y="5763130"/>
            <a:ext cx="1656184" cy="367303"/>
          </a:xfrm>
          <a:prstGeom prst="cube">
            <a:avLst>
              <a:gd name="adj" fmla="val 5102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TO INVESTIGATE</a:t>
            </a:r>
            <a:endParaRPr lang="en-US" sz="12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23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>
          <a:xfrm>
            <a:off x="107504" y="188442"/>
            <a:ext cx="8928992" cy="576262"/>
          </a:xfrm>
        </p:spPr>
        <p:txBody>
          <a:bodyPr/>
          <a:lstStyle/>
          <a:p>
            <a:r>
              <a:rPr lang="en-US" sz="2800" dirty="0" smtClean="0"/>
              <a:t>What are bringing the guidelines?</a:t>
            </a:r>
            <a:endParaRPr lang="en-US" sz="2800" dirty="0"/>
          </a:p>
        </p:txBody>
      </p:sp>
      <p:sp>
        <p:nvSpPr>
          <p:cNvPr id="4" name="AutoShape 2" descr="data:image/jpeg;base64,/9j/4AAQSkZJRgABAQAAAQABAAD/2wCEAAkGBxQTDxIUEBQVFhQUGRkWFRUQFRYUFBYXFhcaGxgVFhQdHCkiGBsqHRQYJDEhJSkrLi4yGB80ODMsNyowLi4BCgoKDg0OGxAQGjIkICQsNDQsNzQwLCwsLCwsMC00LCwsNCwsLCwsLCwsLCwsLCwsLCwsLCwsLCwsLCwsLCwsLP/AABEIALcBEwMBEQACEQEDEQH/xAAcAAEAAwEBAQEBAAAAAAAAAAAABQYHBAMCCAH/xABMEAABAwIDAwYJBgoKAwEAAAABAAIDBBEFEiEGBzETIkFRYXEyNHJzgZGxsrMUIzVCYqEVJDNSY4KSwdHwJTZDU3SDoqPCw5O00hf/xAAbAQEAAgMBAQAAAAAAAAAAAAAABAUCAwYBB//EADkRAAIBAwEEBwcDBAIDAQAAAAABAgMEERIFITFxMzRBUYGxwRMiMmGh0fAUkeEjQnKyJGJDUvEV/9oADAMBAAIRAxEAPwDcUAQBAEAQBAEAQBAEAQBAEAQBAEAQBAEAQBAEAQBAEAQBAEAQBAEAQBAEAQBAEAQBAEAQBAEAQBAEAQBAEAQBAEAQBAEAQBAEAQBAEAQBAEAQBAEAQBAEAQBAEAQBAEAQBAEAQBAEAQBAEAQBAEAQBAEAQBAEAQBAEAQBAEAQBAEAQBAEAQBAEAQBAEAQBAEAQEbjeLtpxGXNc7lH5AGWuOa519SOhhW2lSdTOHwRqq1VTxu4s6aCvjmbmjcCOBHAtPU5vEHvWE4Sg8MyhOM+B0rEzCAICj7xsQlimoOSkey7pichIDi1gLczeDhfoOi3Ukmnkl20VKMsruJvZjaNlU3KbNmaOezoI/PZ1t+8cD0E4Sjg01aThyJ1YGoIAgCA+JpQxpc42A4krGc1BapcAVuqxN75YS0lreVYA0G1wTrntxv1cAqipcyqVIYeFqX4/sYNss6uTMIAgP4SgI/8MMMrGNu7McuYWy3sT6eHEKH+tpuooR35eM9hJ/STUHN7sfuSKmEYIAgCAIAgCAIAgCAICF2vdalPlxjQ20zhaLl4psnbOWa/g/IrFPjU0XgSEj82b5wesnN/qUGNzOPbktp2dGpxjjlu/j6ErSbat4Txub9qL5xveW6O9ADlJheRfxLBCqbIn/45Z57n9vIsFBikMw+Zka+3ENPOHe3iPSFKjOMuDK6rb1aPSRa8v34HYsjSEBVN4LrR0x/Tf9MqmWfGXL1RDu3jRz9GVKOudG8PjcWuH1m9XURwI7DopmhNYaIznh5XEtmB7ZseQyptG/gH/wBm49p+oe/Tt6FDq2ko74b19f5JFK7i9093l/BawVDJp/UBnG919pKA/am9xq30eDJ1nwl4FE/CTo3NkY8sew3a5psQf39RHAgkHRbdOdxL0Z3Gr7D7aR1zCwkNqGC72Dg4f3kd/q9Y4g9lidFSk4civuLeVJ57C1rURggPKqqGxsL3mzRxJ/nUrXUqxpxc5vCQbwUvEMaM7+pg8Fv/ACPWfYuZrbR/UT3bkuC9X8/I15yfNPJeWDzrPas6U81If5IPsL2unNgQHDiWKxwjnnXoaNXH0dA7SotzeUrdZm9/d2s30LapWeIrx7Cr1uMvmNjoz8wcP1j9b2KhrX867w9y7vv3+RcUbOFLet77/t3H3hcl6iDyz7jlnbSzXp8/RnlwsUZ8vVFzXSlCEAQBAEAQBAEAQBAEBA7am1GfLj+IFHuuiZYbM6wuT8mZ9UVQHT6lUnSwptkBiG0AaSGDMesnQfxWShksKNk3vk8ERLjEriDexHAt0I7jxCzUccCZG1ppYxknMI3h1sFgZBK0fVnGY/tizvWSt8a049uSvuNhWdbeo6X8t304fQ2TZfF/ldHFUZcnKB123vYtcWnXqu1T6c9cdRxN9a/pbiVHOceqT9SE3lutBTn9N/1SKxsVmUuXqilv3iMX8/RmcVtblGnE8P4q0hTyVNWvp5kS+ZxNyT61IUUiE5yfFmi7p8Tlc6WF7y6NjA5jXa5dbWaeIHZwVVtGnFJSS3lzsqrOWYN7lwNIVUXJmG+x1vkJ+1N7rVJt+0sLD+7wMerqgud2Dh/FTYrCLaEcIse6o/0zSd8nwXrXX6Nmi96GX52n6NVaUAQFc268Wb5we65U+2+rrn9zXU4FEBXKZNJK4TLeaDzjParC0nmtTX/ZGaecGkrszecWMzuZTyuYbOa0kHjYqNeVJU6E5R4pG+2gp1YxlwbM2klLnFziSTxJNyfSuIlOU5apPLOqjFRWEsI/schCRk0eOOSXwF96mHyj7jlZ2Es3EOfoyHeLFCfL1Rfl1pzYQBAEAQBAEAQBAEAQFa3huth7z9uL4jVHuuiZabHWbpcn5MxnGK63MaePhH9yrYo7i2o/3MhVmTgvQEBve6/6Ipv8340in23Rrx8z53t3r9Tw/wBUcu9M2poPPD4cittn/HLl6o5jaTxCPP0Zk00mZxKu0sI52ctTyfC9MS+7ofGZ/Nj3lW7T+CPMuNkfHLkamqYvTKt/DrMoj9qX3WKVareyy2csuXgY2pxblr3V/TNJ3yfBetNfo2Rb3oZfnafo5VpQBAVzbrxZvnB7rlT7b6uuf3NdTgURcoaTuwQ/jMPnGe8pVj1iHNHseJqC7kkkdtD4pN5JUPaHVp8iTZ9PDmZuuJOpCAlNmz+Nw+Ufdcp+zH/yYfnYyJfL+hLl6o0VdmcwEAQBAEAQBAEAQBAEBVt5j7YZKep0R/3WqPddE/ztLbYizeRXyfkzBZHkkk8TqoCPoSWFhHyvTIIAgN73X/RFN/m/GkU+26NePmfO9u9fqeH+qODe2fxOHzw+G9XGzekfL1Ryu1uiXP0ZlCujnggL7uh8Zn82PeVbtP4I8y42R8cuRqapi9Mo39/k6LypfYxS7Xiyy2b8UjHVNLcte6v6ZpO+T4L1pr9GyLe9DL87T9HKtKAICubdeLN84PdcqfbfV1z+5rqcCiLlDSduCeMwecZ7wUqx6xDmj1cUaiu5JJHbQ+KTeSVD2h1afIk2fTw5mbriTqQgJPZrxyHvPulTtmdah+djIt91eX52mjLtDlwgCAIAgCAIAgCAIAgKlvU+iZu+P4jVouejfh5lxsHr0PHyZg6gH0IIAgCA3vdh9EU3+b8aRT7bo14+Z87271+p4f6o4N7nicPnh8N6uNm9I+XqjldrdEufozKFdHPBAX3dD4zP5se8q3afwR5lxsj45cjU1TF6ZRv8/J0XlS+xil2vFlls34pGOqaW5a91f0zSd8nwXrTX6NkW96GX52n6OVaUAQFc268Wb5we65U+2+rrn9zXU4FEXKGk7cF8Zg84z3gpVj1iHNHq4o1FdySSO2h8Um8kqHtDq0+RJs+nhzM3XEnUhASezXjkPefdKnbM61D87GRb7q8vztNGXaHLhAEAQBAEAQBAEAQBAVveDEH4fI0/Wcwet4Wi56NlnseWm7jLuT8jAHtIJB4g2PeFXn0ZNNZR8r09CA+4Yy5waOLiAPSvDGUlFZZ+gN37LYdEBwDpgPRPIFY2/Ro+dbYebuT+Uf8AVEVvYZekiH6W/qikP7lbbOeKj5eqOZ2qs0lz9GZMrs50IDQd0bPnpj1st6nN/wDpVe0n7qRc7JW+TNPVQXhlG/sfN0XlS+xil2vFlls34pGOqaW5bN1Y/pmk75PhPWmv0bIt70MvztP0aq0oAgK5t14s3zg91yp9t9XXP7mupwKIuUNJ24IPxmHzjPeCl2K/5EOaPVxNRXcEkj8eF6WUdbVEv1m2mvkSbPp48zNlxB1IQEpsy38aiP2vax38FYbMX/Jg/n6MiXz/AKEl8vVGirsjmAgCAIAgCAIAgCAIAgK/t0fxJ3lx/EatFz0bLLZXWVyfkzFtpaGz+Vb4LvC7HdfpVcmdzZVsx0Ps4EGsieEBP7M0PO5V3AaM7T0n+f3LFsrr2tu9mvE2XYL6Pj8uf/2JFY2/Ro4ja/W5co/6xOHeR+Rp79M1vXFIrSx+KXL1Rz9/8MefozIJWZXEHoNlep5WTmpR0vB8r0xNL3Xx5ZCOnkiT6XtKqL95XiX+zY6d3yNFVWWxmG+2PM2jHXy9u8RtI9ik23aWFg8OT5GKqeXJdd0sf9Jwu6nEeuKQ/wDFR7h+6Qr5/wBNr87D9CKvKMICv7atvTDyr+priqrbCzQ8fRmFTgUFciaCRwJvz0R/Sxj71OsF/Vi/+yPYmmrtSScOOeLS937wot70E+RItOmjzM4nbZx/niuJqLEmdTF5R5rE9JnZttp4e15P+hys9mrFaHP0ZBveiny9UaAuvObCAIAgCAIAgCAIAgCAre8F1qB5+3H8Rqj3XRMs9jrN0uT8mZi+UEEGxB4g8FV5OsUWnlEPUYO0m7HWHU7X1FZKRNhdNL3kf2mwdoN3uzdg0HpKOR5O6bXurBOUTHyHJAxzyNLRNLsvYbaN9NkjGUuCyQKso01qqSxz/N/gansfQvhoo45RleDI4i4Ns8r3gEjS9nDgrWhBxgkzkdo1oVrmU4PK3fRJehEbzTanp/Pf9Uis7D4pcvVFFf8Awx5+jMxxGC5zN49I/erenLG5lJXp5epHhSUxLgXCwHX09iznLC3GulSbeXwNE3buvUy9kYv2XcLew+pVV8sQXMu7F5m+RoSrCzM13xHn0HlTe41SKHBk+y4S8DFaqHI9zeo6d3R9ynReUXEXlZL1uujy1tJ1ue93+zJb7vao9d5TIN48xl+dpvSglMEBB7W/kWeX/wAHKs2p0S5+jMZGfyMsSOpcjKOl4I/AlcIZZ9P2ysP3qxs1pnT/AMkZrsNHXYG84Md8Wl8lRb7q8+RItOmjzM+qG31HFcdUWrejpovB4sjJK1Ri2zNsmcDP41APtH3HK0sX/wAiC+foyDd9BPl6ovq6w5wIAgCAIAgCAIAgCAICrby3Ww2Q/bi+K1R7romW2xFm8jyfkzKKGOSZ2WFj5DwtG0ut3kaN9KrIwlLckdfVlTpLNSSXPd/9LZhewFVJYzOZC3qJ5ST9lpyj9r0KTC0m/i3FPX23bQ3U05P9l9d/0LZhuwlLHYyB0zv0x5v/AIxZpHeCpULWnHislRW2zc1PhelfLj+73/tgskMLWNDWNDWjg1oAA7gOC3pYKuUpSeZPLPRemJSt6jrUsHnh8ORT9n/HLl6ortpPEI8/RmaiZW2kp9ZctndiJZbPqbxR8Qz+1d3/AJg79ewKBXvIx3Q3v6fyWNCynP3p7l9f4/OBomH0EcLAyFgY0dDek9ZPEntOqq5zlN5k8lrTpxgsRWDpWJmZjvqdY0HlTe41SbftLCx/u8DMaiNjiC8cOm/R2qQm1wLBNrcjVt3Ox72OZV1ILXAHkYjoWhzSM8g6DYmzei+uugjVan9qK25rp+5HxNGUcghAceK0Amjyk2IN2nqI7OkalR7m3VeGl7u7meNZKHXURZJllbZw9RHQQekLla1BwnpqLevz9jU1v3npQu+fg86z2rOg/wCtT/yQ7jRF15uCAgcV2cY+7orMf1fUPo+r3j1Kpu9lwqZlT91/R/bwLG32hOG6e9fX+SpVlO+J2WRpae3ge0HpC52tSqUZaaiw/wA4F1SqQqLVB5OnZ5343D5R9xy37OebqHP0ZqvV/Qny9UaEuxOZCAIAgCAIAgCAIAgCA8K2jjlYWTMa9htdrwHNNjcXB7QvJRUlhmdOrOlLVB4fyPuCBrGhrGhrRwa0BoHcAiSXA8nKU3mTyz0XpiEAQBAVvbnApKyCKOEtBbIHEvJAy5XA2sDc84KVaV40ZOUu4h3tvKvBRj3n1s1shBSAOtykvTI8cPIb9Uff2pXu51d3BdwtrKnR38X3/buLEopMCAIDLd+R5tDbjmltbU6tZwCk23aWNh/cdO7zYLk8lTWt+c0dFC7hH0h7x0v6h9Xv4eVaud0TG5us+5Dh395pKjkAIAgCA4sVw1k7MrtCPBcOLT+8dijXNrCvDTLwfceNZKWykfFWQskGvKMsRwcM3EFc1ChUoXUIT/8AZcmasYeDQV1xuCAIDwq6RkjcsjQ4dvtB6CtVWjCrHTNZRsp1Z05aoPDIGl2aMVVHIxwMbSSQ7whzSLcLHj2KppbKdG5jUg/dXfx4fUsam0FVoOElvf7FlV2VQQBAEAQBAEAQBAEAQBAEAQBAEAQBAEAQBAEBz1NDHI5jpI2PdGc0bntDiw9bSRzT3L1No9UmtyZ0Lw8CAIAgCAIDzlga4tLmtJabtLgCWnrHUVhKEZNOSzjgMHoswEAQBAEAQBAEAQBAEAQBAEAQBAEAQBAEAQBAEAQBAEAQBAEAQBAEAQBAEAQBAEAQBAEAQBAEAQBAeNZUCOJ8juDGucbcbNBJ9i9istI8bwslV2JxytrDy0scLKVwdkyFxlzNdbW5sRo7Ww4KVc0aVL3U3q+hGt6tSp7zSwXBRCUEAQBAEAQBAEAQBAEBTq7bjk8UbQ8je7mN5TlLflGg3yZejN1qZG11Ufa5IkrnFb2eC4qGSyrbX4tUsmpaehA5WZxL3PYXMZG3i53VxJ/Vt0qVb06bjKdTgvMj1qk1KMYcWWUXDdTcgam1rkDjZRu039hRt3O2M9dLM2dsQDGtcOSa5puXW1u4qdd2sKKTjkh2lxKq3qL29wAJPAalQCaVfYnE6qq5aacBkBc5tOzJleWhx5ziezTtN1JuYU6eIx49pHoTnPMpcOwtSjEgICH2txCWCillpmZ5W5MrS1z75ntaea03OhJ9C3UIRnUUZPCNVaUowbit54bE4rPU0vKVcfJyZ3Nyhjo+aLWOVxJ6TqvbmnCnPEHlHlCc5wzNYZPrQbj+IClbO7R1s2JSwTwhkDTLlk5KRt8j7M55OU3GunFTa1ClGkpRe/d2oiUqtSVRxktxdlCJYQBAEAQBAEAQFe25oZZaN/IzmHIHPfZublGCN14zqLXuNexSLacY1FqWTTXjKUHh4K9unw2YU0UxqCYHNka2my81juVIzZ766tceH1lIv5w1uOnfu3+BHsoS0KWd3cR2EzV9dPW08dS6KOOd+aXwntbmc1kUYFvzSTqOA9OyoqNGMZuOW1w9TCDq1ZSinhJ8SfxaCto8ObFTSSVNQ+TLyzmlzmNdc5iCXaCwFz1qPB0qtXVNaVjgbpqrTp4i8vvPOo2PqGxuf+E6rlGtLrl1orgX8C+g9K9VzBvHs1j6h0JpZ1vJ0bIY7LU4Q+aQ/OsbK0vAAJLGktdYaXsR6QsbijGnX0rhuMqFSU6Wp8SC2Qpq7EKRr5q2WKNpc0GLSWU3uXOf0AXygdhW+4dKhPEYJv6I0UFVqwy5YR37N1FTTYs6hnndURui5WN0vht6tb36HAi/QDosK0adSj7WMcPODOk5wq+zk8rGT+VFbVYhiE9PTTmnp6azZJIxeR79QQD0ahw4/VvrewKFOjSU5rLfDuDlOrUcYvCR84phlfQcnNS1FRVszASQTDlHFp4lp4jhbS1rjikKlGtmM4qPcxOFWliUW38jv21xycS0tHREMmqdS9wuY2DpsenRx/VPSsLalDTKpU4L6mdepLMYQ4s56vZCrZGXw4lUumaLgSG8biBwyXNr9t17G5pN4lTWPqYyoVEsqbyTGxOOuraBsrrCTnMfl4Z29IHRcFpt0XWq5oqjU09htoVfa089pkuIYdUtxhkL6jNU54wJ9dHFrS08OgED0K2hOm7fUo+73FXOE/1GM7+80DbDaGfDsPgjLxJVSXbyrhcc3w5LHiec0AHr7LKvt6Ma9VvGIr8wTritKjTS4shKbZ7F5KcVHyx4e5vKNiMkgJBFwCAModbo4Le61tGWjQaVSuHHXqJzdrtZJWQzR1BBliAOcADOxwNiQNMwI17wtF5bqlJOPBm60uHUi1LiiubkvGKnzbfeKk7S+GPMj7O4yPSqx2uxLEJKehl5GKPNYtJbzWENL3PAzEkkWA6x2leRo0qFJTqLLZ66tWtUcIPCR5YnXYjhM8JnqDURSXNnuc8ODbZm3dqx1iLEH18F7CFC5i9McNHk51reS1PKZJ7zsVqYfk1RSTvbDM21m2y5rZmm3a0n9larKnTnqhNb0bbupOGJQe5kztltMWYQ2ohdlfOIxGRxBeA427Q0OWm3oaq+iXBcTbXraaOpdpDsr6tmzstTJPIZnlj2PJGZjDKxgA06Rc/rLdopu6UEty+xq11FbObe/wDk6dlto5hgdRVSuMssZkymTXgGht7dAJusa9CP6hQW5PBlRrS9g5veyu7OxYhiLXyDEeTcHECPlHNJ0BvkZYNbrxseBUis6NB6fZ5NFL2tZateC2bvK+vL5YcQZJZgvHLIwtvZ1i3PYZuIIPHQ8VEu4UcKVN+BJtpVcuNRERsbjtTLjVRDLM90TTPlY4jKMklm9HQFuuKMI28ZJb9xroVZyryi3uOfF9oK2vxJ9JQSclGwuaXNOUnIbPkc8C9r6ADrCyp0aVGkqlRZbMJ1qlWr7Om8I58b/CeFGOV1UZo3Oy2e5z23tfK5rtRcA6g9HQsqX6e5zHThmNR17fEnLKJvb/aWT8G0dTSyOi5ZzScpF7GNxLSewj7lotKEfbShNZwbrmtJUlOLxkhnUGLT0QrPlZa0R52xskexxYxvhHKLFxDc2p6ejgt+u2hU9np7TVpuJQ16uwm93O1M01FVOqCZHUwzBx8JzS1xDSek3Yde1aLy3jCpHTuybrSvKcG5dhWsBqa7E5JD8v5AttZgeWXzX0YxpF2i3E3PDipNWNG3SWjJHpSq123rwWfYmqxGKsfTVzZJIucGzOaS0ObqCJbc5pF+PTZRbmNCUFOnufcSbd1ozcZ713mgKATSP2g8TqfNSe4VnS+OPMwqfA+RB7rPoin75fjPUi+6eXh5Giz6FfnaR+7H8vin+Kd7z1svfhp/4mNrxnzOveLjU0DaWKmeI31MvJmUgHILtGl9B4Y16ge9YWlKM3KUlnCMrqpKKSjuyzwrNiKdsT5a2pqZwxpc8zzODNBroNQOy69jdzbSpxS5I8dtFJucm/E492/0HP3z+4FnedYXgYWnQPxJTdN9Ew+VJ8Ry133Tvw8jZZ9Ejkn/AKzR/wCFPtesl1R/5GL6yuR5bvniPEcVgfpIZeUaDxcwuebj0Paf1gvbv3qVOS4YPLbdUnF8clo2o2hjooOWlDnAuDQ1lszib8ASOgE+hRaNGVWWmJIq1VTjqZR9t6QSYzQGV8kEc0WQSRuyPa8GQ5Q7oN5GA+Up1tLTbzwstP7EO4jqrxbeE0Tc2wrGtc51fXhrQS4mo0AAuSeatKu23hQj+xudql/e/wBzs3dUtOyiJo3yvifI52acAOzWa02AA05ntWF5KcqnvpJ47DK1jCMPc4FE2imazaZrnuDWtkgJc4gNA5NmpJ4BTqKbs8LuZCqtK6TfyO3fQM7KKaMh8Z5Roc0hzbuyFtiONw137Kw2bucovju9TPaG9Ra4HzR7GUr6Zs/4ReI8mY85vN01aRm0I4WSV1UU9Hs957G3g46tbwSO7OgpGyVD6OeWUiMNeJYuTAzEkWPSeYVrvZ1WoqaS3mdpCmsuDyRO5Lxip8233it20vhjzNOzuMiu7L4IyWtlp6id1O5uZocCBme11iy5I14n0KRXquNNTjHJooUk6jjJ4JraDZigpnNbUV8pJBIDWCUgdZsTlv8AfYrTSr1p74wXkb6tClFpSmy9bT4AJcG5Bl3OiiY6IuFnF0TRbToJaCP1lBo1tNfU+17/ABJdalqo6e5bvAyeKtfWQ0FA292SPbfiLSOBa79UF/oVs4KlKdV93l9ysUnVjCkjVd49O2PBJmMFmsELWjqDZYwB6gqqzbdwm/n5MsrtJUGl8vMr+xVeyDAJpJozLGJHtfGLc5ryxp49HOW+5g53KUXh4NNtNRt8tZRG4bsbQ1sPLUs76c3IMUzmSGOx06Q61tdSeK2Tuq1KWmaya4W1KrHVB4Ondpi87MQko3TGaECQAlxe0GM6PYTwaerhqF5e0oOkqiWH9zK0qSVR028o59gf6wVXfU/FWV11WPh5Hlt1mXieWwtQ2mxyoZOQwu5aMF5sMxkDhqesN067jrXt0nUtouO/h5GNu1C4lq+ZO75MTiNJFC17XSGQPytIJDWtcLkDhq4fetGzqctbljdg3X81oUe3JC7YU7mYBhrXCxzg2PEZmSOH3OC3W7TuZtGq4WLaKZdsH+gGf4Q/CKhVesv/AC9SbDoPAp26esENLiUrml4jbG8tba7g1shIF+xTL+OqcI5xn+CHYy0wmzywvZrD8REklNI+lc11uSkcx4AIBDmtvcNuSOPQV7OvXoYUlq+Z5CjRrZcXgbIV89Ji7aNtQZ4S4xmxLmeBmzMBJyEHQ26iEuIQqUPaacMUJzp1vZ5yjYlTlqeNXTiSN8br5Xtc0242cLG3rXsXhpo8aysHNgeEspadkEObIzNbObu5zi43NutxWVWpKpJylxMadNQjpR44JgEVK6d0Wa87zI/OQecSTzdNBzisqlaVTCfYeQpqGcdo2j2fhrYeSqAbA5muYbOabWuD3HgQQlGtKlLVEVaUakcSISm3fQhzeWnqqhjSCIqiXNFpwu0AX7uC3SvJf2xS5LeaVax7W2SOEbIwU3ygQ8oGzghzC+7W3v4Atoed28AtdS4nUxq7DZChCGdPad2AYPHSQNhhzZGkkZzc84knWw6SsKtSVSWqXEzp01COlHw/AYjWir53KhnJjUZMuv1bcdete+1l7P2fYeezjr19pxbQ7IU9XI2R2eOZuglp3ZJLdpsQfVdZ0rmdNYW9dzMKtCNR5e5nJQbBQMlZLNLUVL2G7PlUmdrT1hthf06aLOd5Nx0xSjyMY2sVLU23zJnHsChrIuTqGZm3uCDZzT1td0LRSqzpS1RZtqUo1FiRXf8A85iIyyVVbJH/AHT5hkI6iMvDuspP62XFRSfI0fpI8HJ45ltoKNkMTYomhrGCzWjgB/PSokpOTy+JJjFRWEQW0GxFLVy8rMHh9gC6N+W4HC4II9K30rqpSjpjwNNW2p1HmR3HZyA0baR7c8LQGgPPOFuBzC1j2ha/bT9p7RPebPZRcND4FWdulpM1+VqLdWaP1XyXUv8A/Sq44L6/ci/oKfey3YJgcNLDyVOzK06k3u5xOmZzjxKh1KsqktUiVTpRpx0xODZrY+nonvdAZLvAa7lHBwsDfTQLZWuZ1UlIxpW8KXwnNtHsFS1khkeHxyHwnwkDNbhmaQQT22usqN5UpLC3owq2tOo8vicuDbs6OCRrzykpaQWiYtyAjgcrWi/puFnUvqs1jgYwsqcXniXNQiWVnCNhqWmqflEQfnGawc4Frc975RbTQkBSal3UnDQ+BHhbU4S1riTGOYUyqp3wS5sj8t8hs7muDhY262haadR05KUeJtqU1UjpZz4Ns5BT0zqdgLonlxc2Uh184sQdOGiyqV5znrfExhRjCOlcCsVW6ejc67XzsH5rXMcB3FzSfWSpUdo1Ut6TI7sKed2Sf2Z2RpqLMYGuL3CzpJDmeR1cAANOgDgFHrXM63xG6lbwpfCfOFbHU9PVvqYzJyj85dmcC35x2Z1hbrXs7mc4KD4L0ELeEJua4nntLsRS1r88ocyS1jJEQ1xA4ZgQQe+117Ru6lJYXA8q20Kjy+JG4Vuvo4Xh7uUlsbhspbkuOtrWi/cdFsnf1ZLC3GuFlTi88Sf2k2chrY2Rz58rHZxyZDTexHUdLErRRrypPMTfVoxqLEjop8JYykFM3NyYj5LU87KW5eNuNisHUbnr7c5MlBKOnsOLZvZWCiEogzkS5cwkcHeDe3QPzitla4nVw5dhhSoQpZ09pBYjuso5HlzDLFfXLG5pYO4OaSO69lvhtCrFYeGaZWNNvK3Ers1sRS0T88Qc+S1g+UhxAPHKAAB32utVa7qVVh8DZStoU3lcSyqMSAgCAIAgCAIAgCAIAgCAIAgCAIAgCAIAgCAIAgCAIAgCAIAgCAIAgCAIAgCAIAgCAIAgCAIAgCAIAgCAIAgCAIAgCAIAgCAIAgCAIAgCAIAgCAIAgCAIAgCAIAgCAIAgCAIAgCAIAgCAIAgCAIAgCAIAgCAIAgCAIAgCAIAgCAIAgCAID//Z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DxIUEBQVFhQUGRkWFRUQFRYUFBYXFhcaGxgVFhQdHCkiGBsqHRQYJDEhJSkrLi4yGB80ODMsNyowLi4BCgoKDg0OGxAQGjIkICQsNDQsNzQwLCwsLCwsMC00LCwsNCwsLCwsLCwsLCwsLCwsLCwsLCwsLCwsLCwsLCwsLP/AABEIALcBEwMBEQACEQEDEQH/xAAcAAEAAwEBAQEBAAAAAAAAAAAABQYHBAMCCAH/xABMEAABAwIDAwYJBgoKAwEAAAABAAIDBBEFEiEGBzETIkFRYXEyNHJzgZGxsrMUIzVCYqEVJDNSY4KSwdHwJTZDU3SDoqPCw5O00hf/xAAbAQEAAgMBAQAAAAAAAAAAAAAABAUCAwYBB//EADkRAAIBAwEEBwcDBAIDAQAAAAABAgMEERIFITFxMzRBUYGxwRMiMmGh0fAUkeEjQnKyJGJDUvEV/9oADAMBAAIRAxEAPwDcUAQBAEAQBAEAQBAEAQBAEAQBAEAQBAEAQBAEAQBAEAQBAEAQBAEAQBAEAQBAEAQBAEAQBAEAQBAEAQBAEAQBAEAQBAEAQBAEAQBAEAQBAEAQBAEAQBAEAQBAEAQBAEAQBAEAQBAEAQBAEAQBAEAQBAEAQBAEAQBAEAQBAEAQBAEAQBAEAQBAEAQBAEAQBAEAQEbjeLtpxGXNc7lH5AGWuOa519SOhhW2lSdTOHwRqq1VTxu4s6aCvjmbmjcCOBHAtPU5vEHvWE4Sg8MyhOM+B0rEzCAICj7xsQlimoOSkey7pichIDi1gLczeDhfoOi3Ukmnkl20VKMsruJvZjaNlU3KbNmaOezoI/PZ1t+8cD0E4Sjg01aThyJ1YGoIAgCA+JpQxpc42A4krGc1BapcAVuqxN75YS0lreVYA0G1wTrntxv1cAqipcyqVIYeFqX4/sYNss6uTMIAgP4SgI/8MMMrGNu7McuYWy3sT6eHEKH+tpuooR35eM9hJ/STUHN7sfuSKmEYIAgCAIAgCAIAgCAICF2vdalPlxjQ20zhaLl4psnbOWa/g/IrFPjU0XgSEj82b5wesnN/qUGNzOPbktp2dGpxjjlu/j6ErSbat4Txub9qL5xveW6O9ADlJheRfxLBCqbIn/45Z57n9vIsFBikMw+Zka+3ENPOHe3iPSFKjOMuDK6rb1aPSRa8v34HYsjSEBVN4LrR0x/Tf9MqmWfGXL1RDu3jRz9GVKOudG8PjcWuH1m9XURwI7DopmhNYaIznh5XEtmB7ZseQyptG/gH/wBm49p+oe/Tt6FDq2ko74b19f5JFK7i9093l/BawVDJp/UBnG919pKA/am9xq30eDJ1nwl4FE/CTo3NkY8sew3a5psQf39RHAgkHRbdOdxL0Z3Gr7D7aR1zCwkNqGC72Dg4f3kd/q9Y4g9lidFSk4civuLeVJ57C1rURggPKqqGxsL3mzRxJ/nUrXUqxpxc5vCQbwUvEMaM7+pg8Fv/ACPWfYuZrbR/UT3bkuC9X8/I15yfNPJeWDzrPas6U81If5IPsL2unNgQHDiWKxwjnnXoaNXH0dA7SotzeUrdZm9/d2s30LapWeIrx7Cr1uMvmNjoz8wcP1j9b2KhrX867w9y7vv3+RcUbOFLet77/t3H3hcl6iDyz7jlnbSzXp8/RnlwsUZ8vVFzXSlCEAQBAEAQBAEAQBAEBA7am1GfLj+IFHuuiZYbM6wuT8mZ9UVQHT6lUnSwptkBiG0AaSGDMesnQfxWShksKNk3vk8ERLjEriDexHAt0I7jxCzUccCZG1ppYxknMI3h1sFgZBK0fVnGY/tizvWSt8a049uSvuNhWdbeo6X8t304fQ2TZfF/ldHFUZcnKB123vYtcWnXqu1T6c9cdRxN9a/pbiVHOceqT9SE3lutBTn9N/1SKxsVmUuXqilv3iMX8/RmcVtblGnE8P4q0hTyVNWvp5kS+ZxNyT61IUUiE5yfFmi7p8Tlc6WF7y6NjA5jXa5dbWaeIHZwVVtGnFJSS3lzsqrOWYN7lwNIVUXJmG+x1vkJ+1N7rVJt+0sLD+7wMerqgud2Dh/FTYrCLaEcIse6o/0zSd8nwXrXX6Nmi96GX52n6NVaUAQFc268Wb5we65U+2+rrn9zXU4FEBXKZNJK4TLeaDzjParC0nmtTX/ZGaecGkrszecWMzuZTyuYbOa0kHjYqNeVJU6E5R4pG+2gp1YxlwbM2klLnFziSTxJNyfSuIlOU5apPLOqjFRWEsI/schCRk0eOOSXwF96mHyj7jlZ2Es3EOfoyHeLFCfL1Rfl1pzYQBAEAQBAEAQBAEAQFa3huth7z9uL4jVHuuiZabHWbpcn5MxnGK63MaePhH9yrYo7i2o/3MhVmTgvQEBve6/6Ipv8340in23Rrx8z53t3r9Tw/wBUcu9M2poPPD4cittn/HLl6o5jaTxCPP0Zk00mZxKu0sI52ctTyfC9MS+7ofGZ/Nj3lW7T+CPMuNkfHLkamqYvTKt/DrMoj9qX3WKVareyy2csuXgY2pxblr3V/TNJ3yfBetNfo2Rb3oZfnafo5VpQBAVzbrxZvnB7rlT7b6uuf3NdTgURcoaTuwQ/jMPnGe8pVj1iHNHseJqC7kkkdtD4pN5JUPaHVp8iTZ9PDmZuuJOpCAlNmz+Nw+Ufdcp+zH/yYfnYyJfL+hLl6o0VdmcwEAQBAEAQBAEAQBAEBVt5j7YZKep0R/3WqPddE/ztLbYizeRXyfkzBZHkkk8TqoCPoSWFhHyvTIIAgN73X/RFN/m/GkU+26NePmfO9u9fqeH+qODe2fxOHzw+G9XGzekfL1Ryu1uiXP0ZlCujnggL7uh8Zn82PeVbtP4I8y42R8cuRqapi9Mo39/k6LypfYxS7Xiyy2b8UjHVNLcte6v6ZpO+T4L1pr9GyLe9DL87T9HKtKAICubdeLN84PdcqfbfV1z+5rqcCiLlDSduCeMwecZ7wUqx6xDmj1cUaiu5JJHbQ+KTeSVD2h1afIk2fTw5mbriTqQgJPZrxyHvPulTtmdah+djIt91eX52mjLtDlwgCAIAgCAIAgCAIAgKlvU+iZu+P4jVouejfh5lxsHr0PHyZg6gH0IIAgCA3vdh9EU3+b8aRT7bo14+Z87271+p4f6o4N7nicPnh8N6uNm9I+XqjldrdEufozKFdHPBAX3dD4zP5se8q3afwR5lxsj45cjU1TF6ZRv8/J0XlS+xil2vFlls34pGOqaW5a91f0zSd8nwXrTX6NkW96GX52n6OVaUAQFc268Wb5we65U+2+rrn9zXU4FEXKGk7cF8Zg84z3gpVj1iHNHq4o1FdySSO2h8Um8kqHtDq0+RJs+nhzM3XEnUhASezXjkPefdKnbM61D87GRb7q8vztNGXaHLhAEAQBAEAQBAEAQBAVveDEH4fI0/Wcwet4Wi56NlnseWm7jLuT8jAHtIJB4g2PeFXn0ZNNZR8r09CA+4Yy5waOLiAPSvDGUlFZZ+gN37LYdEBwDpgPRPIFY2/Ro+dbYebuT+Uf8AVEVvYZekiH6W/qikP7lbbOeKj5eqOZ2qs0lz9GZMrs50IDQd0bPnpj1st6nN/wDpVe0n7qRc7JW+TNPVQXhlG/sfN0XlS+xil2vFlls34pGOqaW5bN1Y/pmk75PhPWmv0bIt70MvztP0aq0oAgK5t14s3zg91yp9t9XXP7mupwKIuUNJ24IPxmHzjPeCl2K/5EOaPVxNRXcEkj8eF6WUdbVEv1m2mvkSbPp48zNlxB1IQEpsy38aiP2vax38FYbMX/Jg/n6MiXz/AKEl8vVGirsjmAgCAIAgCAIAgCAIAgK/t0fxJ3lx/EatFz0bLLZXWVyfkzFtpaGz+Vb4LvC7HdfpVcmdzZVsx0Ps4EGsieEBP7M0PO5V3AaM7T0n+f3LFsrr2tu9mvE2XYL6Pj8uf/2JFY2/Ro4ja/W5co/6xOHeR+Rp79M1vXFIrSx+KXL1Rz9/8MefozIJWZXEHoNlep5WTmpR0vB8r0xNL3Xx5ZCOnkiT6XtKqL95XiX+zY6d3yNFVWWxmG+2PM2jHXy9u8RtI9ik23aWFg8OT5GKqeXJdd0sf9Jwu6nEeuKQ/wDFR7h+6Qr5/wBNr87D9CKvKMICv7atvTDyr+priqrbCzQ8fRmFTgUFciaCRwJvz0R/Sxj71OsF/Vi/+yPYmmrtSScOOeLS937wot70E+RItOmjzM4nbZx/niuJqLEmdTF5R5rE9JnZttp4e15P+hys9mrFaHP0ZBveiny9UaAuvObCAIAgCAIAgCAIAgCAre8F1qB5+3H8Rqj3XRMs9jrN0uT8mZi+UEEGxB4g8FV5OsUWnlEPUYO0m7HWHU7X1FZKRNhdNL3kf2mwdoN3uzdg0HpKOR5O6bXurBOUTHyHJAxzyNLRNLsvYbaN9NkjGUuCyQKso01qqSxz/N/gansfQvhoo45RleDI4i4Ns8r3gEjS9nDgrWhBxgkzkdo1oVrmU4PK3fRJehEbzTanp/Pf9Uis7D4pcvVFFf8Awx5+jMxxGC5zN49I/erenLG5lJXp5epHhSUxLgXCwHX09iznLC3GulSbeXwNE3buvUy9kYv2XcLew+pVV8sQXMu7F5m+RoSrCzM13xHn0HlTe41SKHBk+y4S8DFaqHI9zeo6d3R9ynReUXEXlZL1uujy1tJ1ue93+zJb7vao9d5TIN48xl+dpvSglMEBB7W/kWeX/wAHKs2p0S5+jMZGfyMsSOpcjKOl4I/AlcIZZ9P2ysP3qxs1pnT/AMkZrsNHXYG84Md8Wl8lRb7q8+RItOmjzM+qG31HFcdUWrejpovB4sjJK1Ri2zNsmcDP41APtH3HK0sX/wAiC+foyDd9BPl6ovq6w5wIAgCAIAgCAIAgCAICrby3Ww2Q/bi+K1R7romW2xFm8jyfkzKKGOSZ2WFj5DwtG0ut3kaN9KrIwlLckdfVlTpLNSSXPd/9LZhewFVJYzOZC3qJ5ST9lpyj9r0KTC0m/i3FPX23bQ3U05P9l9d/0LZhuwlLHYyB0zv0x5v/AIxZpHeCpULWnHislRW2zc1PhelfLj+73/tgskMLWNDWNDWjg1oAA7gOC3pYKuUpSeZPLPRemJSt6jrUsHnh8ORT9n/HLl6ortpPEI8/RmaiZW2kp9ZctndiJZbPqbxR8Qz+1d3/AJg79ewKBXvIx3Q3v6fyWNCynP3p7l9f4/OBomH0EcLAyFgY0dDek9ZPEntOqq5zlN5k8lrTpxgsRWDpWJmZjvqdY0HlTe41SbftLCx/u8DMaiNjiC8cOm/R2qQm1wLBNrcjVt3Ox72OZV1ILXAHkYjoWhzSM8g6DYmzei+uugjVan9qK25rp+5HxNGUcghAceK0Amjyk2IN2nqI7OkalR7m3VeGl7u7meNZKHXURZJllbZw9RHQQekLla1BwnpqLevz9jU1v3npQu+fg86z2rOg/wCtT/yQ7jRF15uCAgcV2cY+7orMf1fUPo+r3j1Kpu9lwqZlT91/R/bwLG32hOG6e9fX+SpVlO+J2WRpae3ge0HpC52tSqUZaaiw/wA4F1SqQqLVB5OnZ5343D5R9xy37OebqHP0ZqvV/Qny9UaEuxOZCAIAgCAIAgCAIAgCA8K2jjlYWTMa9htdrwHNNjcXB7QvJRUlhmdOrOlLVB4fyPuCBrGhrGhrRwa0BoHcAiSXA8nKU3mTyz0XpiEAQBAVvbnApKyCKOEtBbIHEvJAy5XA2sDc84KVaV40ZOUu4h3tvKvBRj3n1s1shBSAOtykvTI8cPIb9Uff2pXu51d3BdwtrKnR38X3/buLEopMCAIDLd+R5tDbjmltbU6tZwCk23aWNh/cdO7zYLk8lTWt+c0dFC7hH0h7x0v6h9Xv4eVaud0TG5us+5Dh395pKjkAIAgCA4sVw1k7MrtCPBcOLT+8dijXNrCvDTLwfceNZKWykfFWQskGvKMsRwcM3EFc1ChUoXUIT/8AZcmasYeDQV1xuCAIDwq6RkjcsjQ4dvtB6CtVWjCrHTNZRsp1Z05aoPDIGl2aMVVHIxwMbSSQ7whzSLcLHj2KppbKdG5jUg/dXfx4fUsam0FVoOElvf7FlV2VQQBAEAQBAEAQBAEAQBAEAQBAEAQBAEAQBAEBz1NDHI5jpI2PdGc0bntDiw9bSRzT3L1No9UmtyZ0Lw8CAIAgCAIDzlga4tLmtJabtLgCWnrHUVhKEZNOSzjgMHoswEAQBAEAQBAEAQBAEAQBAEAQBAEAQBAEAQBAEAQBAEAQBAEAQBAEAQBAEAQBAEAQBAEAQBAEAQBAeNZUCOJ8juDGucbcbNBJ9i9istI8bwslV2JxytrDy0scLKVwdkyFxlzNdbW5sRo7Ww4KVc0aVL3U3q+hGt6tSp7zSwXBRCUEAQBAEAQBAEAQBAEBTq7bjk8UbQ8je7mN5TlLflGg3yZejN1qZG11Ufa5IkrnFb2eC4qGSyrbX4tUsmpaehA5WZxL3PYXMZG3i53VxJ/Vt0qVb06bjKdTgvMj1qk1KMYcWWUXDdTcgam1rkDjZRu039hRt3O2M9dLM2dsQDGtcOSa5puXW1u4qdd2sKKTjkh2lxKq3qL29wAJPAalQCaVfYnE6qq5aacBkBc5tOzJleWhx5ziezTtN1JuYU6eIx49pHoTnPMpcOwtSjEgICH2txCWCillpmZ5W5MrS1z75ntaea03OhJ9C3UIRnUUZPCNVaUowbit54bE4rPU0vKVcfJyZ3Nyhjo+aLWOVxJ6TqvbmnCnPEHlHlCc5wzNYZPrQbj+IClbO7R1s2JSwTwhkDTLlk5KRt8j7M55OU3GunFTa1ClGkpRe/d2oiUqtSVRxktxdlCJYQBAEAQBAEAQFe25oZZaN/IzmHIHPfZublGCN14zqLXuNexSLacY1FqWTTXjKUHh4K9unw2YU0UxqCYHNka2my81juVIzZ766tceH1lIv5w1uOnfu3+BHsoS0KWd3cR2EzV9dPW08dS6KOOd+aXwntbmc1kUYFvzSTqOA9OyoqNGMZuOW1w9TCDq1ZSinhJ8SfxaCto8ObFTSSVNQ+TLyzmlzmNdc5iCXaCwFz1qPB0qtXVNaVjgbpqrTp4i8vvPOo2PqGxuf+E6rlGtLrl1orgX8C+g9K9VzBvHs1j6h0JpZ1vJ0bIY7LU4Q+aQ/OsbK0vAAJLGktdYaXsR6QsbijGnX0rhuMqFSU6Wp8SC2Qpq7EKRr5q2WKNpc0GLSWU3uXOf0AXygdhW+4dKhPEYJv6I0UFVqwy5YR37N1FTTYs6hnndURui5WN0vht6tb36HAi/QDosK0adSj7WMcPODOk5wq+zk8rGT+VFbVYhiE9PTTmnp6azZJIxeR79QQD0ahw4/VvrewKFOjSU5rLfDuDlOrUcYvCR84phlfQcnNS1FRVszASQTDlHFp4lp4jhbS1rjikKlGtmM4qPcxOFWliUW38jv21xycS0tHREMmqdS9wuY2DpsenRx/VPSsLalDTKpU4L6mdepLMYQ4s56vZCrZGXw4lUumaLgSG8biBwyXNr9t17G5pN4lTWPqYyoVEsqbyTGxOOuraBsrrCTnMfl4Z29IHRcFpt0XWq5oqjU09htoVfa089pkuIYdUtxhkL6jNU54wJ9dHFrS08OgED0K2hOm7fUo+73FXOE/1GM7+80DbDaGfDsPgjLxJVSXbyrhcc3w5LHiec0AHr7LKvt6Ma9VvGIr8wTritKjTS4shKbZ7F5KcVHyx4e5vKNiMkgJBFwCAModbo4Le61tGWjQaVSuHHXqJzdrtZJWQzR1BBliAOcADOxwNiQNMwI17wtF5bqlJOPBm60uHUi1LiiubkvGKnzbfeKk7S+GPMj7O4yPSqx2uxLEJKehl5GKPNYtJbzWENL3PAzEkkWA6x2leRo0qFJTqLLZ66tWtUcIPCR5YnXYjhM8JnqDURSXNnuc8ODbZm3dqx1iLEH18F7CFC5i9McNHk51reS1PKZJ7zsVqYfk1RSTvbDM21m2y5rZmm3a0n9larKnTnqhNb0bbupOGJQe5kztltMWYQ2ohdlfOIxGRxBeA427Q0OWm3oaq+iXBcTbXraaOpdpDsr6tmzstTJPIZnlj2PJGZjDKxgA06Rc/rLdopu6UEty+xq11FbObe/wDk6dlto5hgdRVSuMssZkymTXgGht7dAJusa9CP6hQW5PBlRrS9g5veyu7OxYhiLXyDEeTcHECPlHNJ0BvkZYNbrxseBUis6NB6fZ5NFL2tZateC2bvK+vL5YcQZJZgvHLIwtvZ1i3PYZuIIPHQ8VEu4UcKVN+BJtpVcuNRERsbjtTLjVRDLM90TTPlY4jKMklm9HQFuuKMI28ZJb9xroVZyryi3uOfF9oK2vxJ9JQSclGwuaXNOUnIbPkc8C9r6ADrCyp0aVGkqlRZbMJ1qlWr7Om8I58b/CeFGOV1UZo3Oy2e5z23tfK5rtRcA6g9HQsqX6e5zHThmNR17fEnLKJvb/aWT8G0dTSyOi5ZzScpF7GNxLSewj7lotKEfbShNZwbrmtJUlOLxkhnUGLT0QrPlZa0R52xskexxYxvhHKLFxDc2p6ejgt+u2hU9np7TVpuJQ16uwm93O1M01FVOqCZHUwzBx8JzS1xDSek3Yde1aLy3jCpHTuybrSvKcG5dhWsBqa7E5JD8v5AttZgeWXzX0YxpF2i3E3PDipNWNG3SWjJHpSq123rwWfYmqxGKsfTVzZJIucGzOaS0ObqCJbc5pF+PTZRbmNCUFOnufcSbd1ozcZ713mgKATSP2g8TqfNSe4VnS+OPMwqfA+RB7rPoin75fjPUi+6eXh5Giz6FfnaR+7H8vin+Kd7z1svfhp/4mNrxnzOveLjU0DaWKmeI31MvJmUgHILtGl9B4Y16ge9YWlKM3KUlnCMrqpKKSjuyzwrNiKdsT5a2pqZwxpc8zzODNBroNQOy69jdzbSpxS5I8dtFJucm/E492/0HP3z+4FnedYXgYWnQPxJTdN9Ew+VJ8Ry133Tvw8jZZ9Ejkn/AKzR/wCFPtesl1R/5GL6yuR5bvniPEcVgfpIZeUaDxcwuebj0Paf1gvbv3qVOS4YPLbdUnF8clo2o2hjooOWlDnAuDQ1lszib8ASOgE+hRaNGVWWmJIq1VTjqZR9t6QSYzQGV8kEc0WQSRuyPa8GQ5Q7oN5GA+Up1tLTbzwstP7EO4jqrxbeE0Tc2wrGtc51fXhrQS4mo0AAuSeatKu23hQj+xudql/e/wBzs3dUtOyiJo3yvifI52acAOzWa02AA05ntWF5KcqnvpJ47DK1jCMPc4FE2imazaZrnuDWtkgJc4gNA5NmpJ4BTqKbs8LuZCqtK6TfyO3fQM7KKaMh8Z5Roc0hzbuyFtiONw137Kw2bucovju9TPaG9Ra4HzR7GUr6Zs/4ReI8mY85vN01aRm0I4WSV1UU9Hs957G3g46tbwSO7OgpGyVD6OeWUiMNeJYuTAzEkWPSeYVrvZ1WoqaS3mdpCmsuDyRO5Lxip8233it20vhjzNOzuMiu7L4IyWtlp6id1O5uZocCBme11iy5I14n0KRXquNNTjHJooUk6jjJ4JraDZigpnNbUV8pJBIDWCUgdZsTlv8AfYrTSr1p74wXkb6tClFpSmy9bT4AJcG5Bl3OiiY6IuFnF0TRbToJaCP1lBo1tNfU+17/ABJdalqo6e5bvAyeKtfWQ0FA292SPbfiLSOBa79UF/oVs4KlKdV93l9ysUnVjCkjVd49O2PBJmMFmsELWjqDZYwB6gqqzbdwm/n5MsrtJUGl8vMr+xVeyDAJpJozLGJHtfGLc5ryxp49HOW+5g53KUXh4NNtNRt8tZRG4bsbQ1sPLUs76c3IMUzmSGOx06Q61tdSeK2Tuq1KWmaya4W1KrHVB4Ondpi87MQko3TGaECQAlxe0GM6PYTwaerhqF5e0oOkqiWH9zK0qSVR028o59gf6wVXfU/FWV11WPh5Hlt1mXieWwtQ2mxyoZOQwu5aMF5sMxkDhqesN067jrXt0nUtouO/h5GNu1C4lq+ZO75MTiNJFC17XSGQPytIJDWtcLkDhq4fetGzqctbljdg3X81oUe3JC7YU7mYBhrXCxzg2PEZmSOH3OC3W7TuZtGq4WLaKZdsH+gGf4Q/CKhVesv/AC9SbDoPAp26esENLiUrml4jbG8tba7g1shIF+xTL+OqcI5xn+CHYy0wmzywvZrD8REklNI+lc11uSkcx4AIBDmtvcNuSOPQV7OvXoYUlq+Z5CjRrZcXgbIV89Ji7aNtQZ4S4xmxLmeBmzMBJyEHQ26iEuIQqUPaacMUJzp1vZ5yjYlTlqeNXTiSN8br5Xtc0242cLG3rXsXhpo8aysHNgeEspadkEObIzNbObu5zi43NutxWVWpKpJylxMadNQjpR44JgEVK6d0Wa87zI/OQecSTzdNBzisqlaVTCfYeQpqGcdo2j2fhrYeSqAbA5muYbOabWuD3HgQQlGtKlLVEVaUakcSISm3fQhzeWnqqhjSCIqiXNFpwu0AX7uC3SvJf2xS5LeaVax7W2SOEbIwU3ygQ8oGzghzC+7W3v4Atoed28AtdS4nUxq7DZChCGdPad2AYPHSQNhhzZGkkZzc84knWw6SsKtSVSWqXEzp01COlHw/AYjWir53KhnJjUZMuv1bcdete+1l7P2fYeezjr19pxbQ7IU9XI2R2eOZuglp3ZJLdpsQfVdZ0rmdNYW9dzMKtCNR5e5nJQbBQMlZLNLUVL2G7PlUmdrT1hthf06aLOd5Nx0xSjyMY2sVLU23zJnHsChrIuTqGZm3uCDZzT1td0LRSqzpS1RZtqUo1FiRXf8A85iIyyVVbJH/AHT5hkI6iMvDuspP62XFRSfI0fpI8HJ45ltoKNkMTYomhrGCzWjgB/PSokpOTy+JJjFRWEQW0GxFLVy8rMHh9gC6N+W4HC4II9K30rqpSjpjwNNW2p1HmR3HZyA0baR7c8LQGgPPOFuBzC1j2ha/bT9p7RPebPZRcND4FWdulpM1+VqLdWaP1XyXUv8A/Sq44L6/ci/oKfey3YJgcNLDyVOzK06k3u5xOmZzjxKh1KsqktUiVTpRpx0xODZrY+nonvdAZLvAa7lHBwsDfTQLZWuZ1UlIxpW8KXwnNtHsFS1khkeHxyHwnwkDNbhmaQQT22usqN5UpLC3owq2tOo8vicuDbs6OCRrzykpaQWiYtyAjgcrWi/puFnUvqs1jgYwsqcXniXNQiWVnCNhqWmqflEQfnGawc4Frc975RbTQkBSal3UnDQ+BHhbU4S1riTGOYUyqp3wS5sj8t8hs7muDhY262haadR05KUeJtqU1UjpZz4Ns5BT0zqdgLonlxc2Uh184sQdOGiyqV5znrfExhRjCOlcCsVW6ejc67XzsH5rXMcB3FzSfWSpUdo1Ut6TI7sKed2Sf2Z2RpqLMYGuL3CzpJDmeR1cAANOgDgFHrXM63xG6lbwpfCfOFbHU9PVvqYzJyj85dmcC35x2Z1hbrXs7mc4KD4L0ELeEJua4nntLsRS1r88ocyS1jJEQ1xA4ZgQQe+117Ru6lJYXA8q20Kjy+JG4Vuvo4Xh7uUlsbhspbkuOtrWi/cdFsnf1ZLC3GuFlTi88Sf2k2chrY2Rz58rHZxyZDTexHUdLErRRrypPMTfVoxqLEjop8JYykFM3NyYj5LU87KW5eNuNisHUbnr7c5MlBKOnsOLZvZWCiEogzkS5cwkcHeDe3QPzitla4nVw5dhhSoQpZ09pBYjuso5HlzDLFfXLG5pYO4OaSO69lvhtCrFYeGaZWNNvK3Ers1sRS0T88Qc+S1g+UhxAPHKAAB32utVa7qVVh8DZStoU3lcSyqMSAgCAIAgCAIAgCAIAgCAIAgCAIAgCAIAgCAIAgCAIAgCAIAgCAIAgCAIAgCAIAgCAIAgCAIAgCAIAgCAIAgCAIAgCAIAgCAIAgCAIAgCAIAgCAIAgCAIAgCAIAgCAIAgCAIAgCAIAgCAIAgCAIAgCAIAgCAIAgCAIAgCAIAgCAIAgCAID//Z"/>
          <p:cNvSpPr>
            <a:spLocks noChangeAspect="1" noChangeArrowheads="1"/>
          </p:cNvSpPr>
          <p:nvPr/>
        </p:nvSpPr>
        <p:spPr bwMode="auto">
          <a:xfrm>
            <a:off x="307975" y="-6778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6" descr="data:image/jpeg;base64,/9j/4AAQSkZJRgABAQAAAQABAAD/2wCEAAkGBxQTDxIUEBQVFhQUGRkWFRUQFRYUFBYXFhcaGxgVFhQdHCkiGBsqHRQYJDEhJSkrLi4yGB80ODMsNyowLi4BCgoKDg0OGxAQGjIkICQsNDQsNzQwLCwsLCwsMC00LCwsNCwsLCwsLCwsLCwsLCwsLCwsLCwsLCwsLCwsLCwsLP/AABEIALcBEwMBEQACEQEDEQH/xAAcAAEAAwEBAQEBAAAAAAAAAAAABQYHBAMCCAH/xABMEAABAwIDAwYJBgoKAwEAAAABAAIDBBEFEiEGBzETIkFRYXEyNHJzgZGxsrMUIzVCYqEVJDNSY4KSwdHwJTZDU3SDoqPCw5O00hf/xAAbAQEAAgMBAQAAAAAAAAAAAAAABAUCAwYBB//EADkRAAIBAwEEBwcDBAIDAQAAAAABAgMEERIFITFxMzRBUYGxwRMiMmGh0fAUkeEjQnKyJGJDUvEV/9oADAMBAAIRAxEAPwDcUAQBAEAQBAEAQBAEAQBAEAQBAEAQBAEAQBAEAQBAEAQBAEAQBAEAQBAEAQBAEAQBAEAQBAEAQBAEAQBAEAQBAEAQBAEAQBAEAQBAEAQBAEAQBAEAQBAEAQBAEAQBAEAQBAEAQBAEAQBAEAQBAEAQBAEAQBAEAQBAEAQBAEAQBAEAQBAEAQBAEAQBAEAQBAEAQEbjeLtpxGXNc7lH5AGWuOa519SOhhW2lSdTOHwRqq1VTxu4s6aCvjmbmjcCOBHAtPU5vEHvWE4Sg8MyhOM+B0rEzCAICj7xsQlimoOSkey7pichIDi1gLczeDhfoOi3Ukmnkl20VKMsruJvZjaNlU3KbNmaOezoI/PZ1t+8cD0E4Sjg01aThyJ1YGoIAgCA+JpQxpc42A4krGc1BapcAVuqxN75YS0lreVYA0G1wTrntxv1cAqipcyqVIYeFqX4/sYNss6uTMIAgP4SgI/8MMMrGNu7McuYWy3sT6eHEKH+tpuooR35eM9hJ/STUHN7sfuSKmEYIAgCAIAgCAIAgCAICF2vdalPlxjQ20zhaLl4psnbOWa/g/IrFPjU0XgSEj82b5wesnN/qUGNzOPbktp2dGpxjjlu/j6ErSbat4Txub9qL5xveW6O9ADlJheRfxLBCqbIn/45Z57n9vIsFBikMw+Zka+3ENPOHe3iPSFKjOMuDK6rb1aPSRa8v34HYsjSEBVN4LrR0x/Tf9MqmWfGXL1RDu3jRz9GVKOudG8PjcWuH1m9XURwI7DopmhNYaIznh5XEtmB7ZseQyptG/gH/wBm49p+oe/Tt6FDq2ko74b19f5JFK7i9093l/BawVDJp/UBnG919pKA/am9xq30eDJ1nwl4FE/CTo3NkY8sew3a5psQf39RHAgkHRbdOdxL0Z3Gr7D7aR1zCwkNqGC72Dg4f3kd/q9Y4g9lidFSk4civuLeVJ57C1rURggPKqqGxsL3mzRxJ/nUrXUqxpxc5vCQbwUvEMaM7+pg8Fv/ACPWfYuZrbR/UT3bkuC9X8/I15yfNPJeWDzrPas6U81If5IPsL2unNgQHDiWKxwjnnXoaNXH0dA7SotzeUrdZm9/d2s30LapWeIrx7Cr1uMvmNjoz8wcP1j9b2KhrX867w9y7vv3+RcUbOFLet77/t3H3hcl6iDyz7jlnbSzXp8/RnlwsUZ8vVFzXSlCEAQBAEAQBAEAQBAEBA7am1GfLj+IFHuuiZYbM6wuT8mZ9UVQHT6lUnSwptkBiG0AaSGDMesnQfxWShksKNk3vk8ERLjEriDexHAt0I7jxCzUccCZG1ppYxknMI3h1sFgZBK0fVnGY/tizvWSt8a049uSvuNhWdbeo6X8t304fQ2TZfF/ldHFUZcnKB123vYtcWnXqu1T6c9cdRxN9a/pbiVHOceqT9SE3lutBTn9N/1SKxsVmUuXqilv3iMX8/RmcVtblGnE8P4q0hTyVNWvp5kS+ZxNyT61IUUiE5yfFmi7p8Tlc6WF7y6NjA5jXa5dbWaeIHZwVVtGnFJSS3lzsqrOWYN7lwNIVUXJmG+x1vkJ+1N7rVJt+0sLD+7wMerqgud2Dh/FTYrCLaEcIse6o/0zSd8nwXrXX6Nmi96GX52n6NVaUAQFc268Wb5we65U+2+rrn9zXU4FEBXKZNJK4TLeaDzjParC0nmtTX/ZGaecGkrszecWMzuZTyuYbOa0kHjYqNeVJU6E5R4pG+2gp1YxlwbM2klLnFziSTxJNyfSuIlOU5apPLOqjFRWEsI/schCRk0eOOSXwF96mHyj7jlZ2Es3EOfoyHeLFCfL1Rfl1pzYQBAEAQBAEAQBAEAQFa3huth7z9uL4jVHuuiZabHWbpcn5MxnGK63MaePhH9yrYo7i2o/3MhVmTgvQEBve6/6Ipv8340in23Rrx8z53t3r9Tw/wBUcu9M2poPPD4cittn/HLl6o5jaTxCPP0Zk00mZxKu0sI52ctTyfC9MS+7ofGZ/Nj3lW7T+CPMuNkfHLkamqYvTKt/DrMoj9qX3WKVareyy2csuXgY2pxblr3V/TNJ3yfBetNfo2Rb3oZfnafo5VpQBAVzbrxZvnB7rlT7b6uuf3NdTgURcoaTuwQ/jMPnGe8pVj1iHNHseJqC7kkkdtD4pN5JUPaHVp8iTZ9PDmZuuJOpCAlNmz+Nw+Ufdcp+zH/yYfnYyJfL+hLl6o0VdmcwEAQBAEAQBAEAQBAEBVt5j7YZKep0R/3WqPddE/ztLbYizeRXyfkzBZHkkk8TqoCPoSWFhHyvTIIAgN73X/RFN/m/GkU+26NePmfO9u9fqeH+qODe2fxOHzw+G9XGzekfL1Ryu1uiXP0ZlCujnggL7uh8Zn82PeVbtP4I8y42R8cuRqapi9Mo39/k6LypfYxS7Xiyy2b8UjHVNLcte6v6ZpO+T4L1pr9GyLe9DL87T9HKtKAICubdeLN84PdcqfbfV1z+5rqcCiLlDSduCeMwecZ7wUqx6xDmj1cUaiu5JJHbQ+KTeSVD2h1afIk2fTw5mbriTqQgJPZrxyHvPulTtmdah+djIt91eX52mjLtDlwgCAIAgCAIAgCAIAgKlvU+iZu+P4jVouejfh5lxsHr0PHyZg6gH0IIAgCA3vdh9EU3+b8aRT7bo14+Z87271+p4f6o4N7nicPnh8N6uNm9I+XqjldrdEufozKFdHPBAX3dD4zP5se8q3afwR5lxsj45cjU1TF6ZRv8/J0XlS+xil2vFlls34pGOqaW5a91f0zSd8nwXrTX6NkW96GX52n6OVaUAQFc268Wb5we65U+2+rrn9zXU4FEXKGk7cF8Zg84z3gpVj1iHNHq4o1FdySSO2h8Um8kqHtDq0+RJs+nhzM3XEnUhASezXjkPefdKnbM61D87GRb7q8vztNGXaHLhAEAQBAEAQBAEAQBAVveDEH4fI0/Wcwet4Wi56NlnseWm7jLuT8jAHtIJB4g2PeFXn0ZNNZR8r09CA+4Yy5waOLiAPSvDGUlFZZ+gN37LYdEBwDpgPRPIFY2/Ro+dbYebuT+Uf8AVEVvYZekiH6W/qikP7lbbOeKj5eqOZ2qs0lz9GZMrs50IDQd0bPnpj1st6nN/wDpVe0n7qRc7JW+TNPVQXhlG/sfN0XlS+xil2vFlls34pGOqaW5bN1Y/pmk75PhPWmv0bIt70MvztP0aq0oAgK5t14s3zg91yp9t9XXP7mupwKIuUNJ24IPxmHzjPeCl2K/5EOaPVxNRXcEkj8eF6WUdbVEv1m2mvkSbPp48zNlxB1IQEpsy38aiP2vax38FYbMX/Jg/n6MiXz/AKEl8vVGirsjmAgCAIAgCAIAgCAIAgK/t0fxJ3lx/EatFz0bLLZXWVyfkzFtpaGz+Vb4LvC7HdfpVcmdzZVsx0Ps4EGsieEBP7M0PO5V3AaM7T0n+f3LFsrr2tu9mvE2XYL6Pj8uf/2JFY2/Ro4ja/W5co/6xOHeR+Rp79M1vXFIrSx+KXL1Rz9/8MefozIJWZXEHoNlep5WTmpR0vB8r0xNL3Xx5ZCOnkiT6XtKqL95XiX+zY6d3yNFVWWxmG+2PM2jHXy9u8RtI9ik23aWFg8OT5GKqeXJdd0sf9Jwu6nEeuKQ/wDFR7h+6Qr5/wBNr87D9CKvKMICv7atvTDyr+priqrbCzQ8fRmFTgUFciaCRwJvz0R/Sxj71OsF/Vi/+yPYmmrtSScOOeLS937wot70E+RItOmjzM4nbZx/niuJqLEmdTF5R5rE9JnZttp4e15P+hys9mrFaHP0ZBveiny9UaAuvObCAIAgCAIAgCAIAgCAre8F1qB5+3H8Rqj3XRMs9jrN0uT8mZi+UEEGxB4g8FV5OsUWnlEPUYO0m7HWHU7X1FZKRNhdNL3kf2mwdoN3uzdg0HpKOR5O6bXurBOUTHyHJAxzyNLRNLsvYbaN9NkjGUuCyQKso01qqSxz/N/gansfQvhoo45RleDI4i4Ns8r3gEjS9nDgrWhBxgkzkdo1oVrmU4PK3fRJehEbzTanp/Pf9Uis7D4pcvVFFf8Awx5+jMxxGC5zN49I/erenLG5lJXp5epHhSUxLgXCwHX09iznLC3GulSbeXwNE3buvUy9kYv2XcLew+pVV8sQXMu7F5m+RoSrCzM13xHn0HlTe41SKHBk+y4S8DFaqHI9zeo6d3R9ynReUXEXlZL1uujy1tJ1ue93+zJb7vao9d5TIN48xl+dpvSglMEBB7W/kWeX/wAHKs2p0S5+jMZGfyMsSOpcjKOl4I/AlcIZZ9P2ysP3qxs1pnT/AMkZrsNHXYG84Md8Wl8lRb7q8+RItOmjzM+qG31HFcdUWrejpovB4sjJK1Ri2zNsmcDP41APtH3HK0sX/wAiC+foyDd9BPl6ovq6w5wIAgCAIAgCAIAgCAICrby3Ww2Q/bi+K1R7romW2xFm8jyfkzKKGOSZ2WFj5DwtG0ut3kaN9KrIwlLckdfVlTpLNSSXPd/9LZhewFVJYzOZC3qJ5ST9lpyj9r0KTC0m/i3FPX23bQ3U05P9l9d/0LZhuwlLHYyB0zv0x5v/AIxZpHeCpULWnHislRW2zc1PhelfLj+73/tgskMLWNDWNDWjg1oAA7gOC3pYKuUpSeZPLPRemJSt6jrUsHnh8ORT9n/HLl6ortpPEI8/RmaiZW2kp9ZctndiJZbPqbxR8Qz+1d3/AJg79ewKBXvIx3Q3v6fyWNCynP3p7l9f4/OBomH0EcLAyFgY0dDek9ZPEntOqq5zlN5k8lrTpxgsRWDpWJmZjvqdY0HlTe41SbftLCx/u8DMaiNjiC8cOm/R2qQm1wLBNrcjVt3Ox72OZV1ILXAHkYjoWhzSM8g6DYmzei+uugjVan9qK25rp+5HxNGUcghAceK0Amjyk2IN2nqI7OkalR7m3VeGl7u7meNZKHXURZJllbZw9RHQQekLla1BwnpqLevz9jU1v3npQu+fg86z2rOg/wCtT/yQ7jRF15uCAgcV2cY+7orMf1fUPo+r3j1Kpu9lwqZlT91/R/bwLG32hOG6e9fX+SpVlO+J2WRpae3ge0HpC52tSqUZaaiw/wA4F1SqQqLVB5OnZ5343D5R9xy37OebqHP0ZqvV/Qny9UaEuxOZCAIAgCAIAgCAIAgCA8K2jjlYWTMa9htdrwHNNjcXB7QvJRUlhmdOrOlLVB4fyPuCBrGhrGhrRwa0BoHcAiSXA8nKU3mTyz0XpiEAQBAVvbnApKyCKOEtBbIHEvJAy5XA2sDc84KVaV40ZOUu4h3tvKvBRj3n1s1shBSAOtykvTI8cPIb9Uff2pXu51d3BdwtrKnR38X3/buLEopMCAIDLd+R5tDbjmltbU6tZwCk23aWNh/cdO7zYLk8lTWt+c0dFC7hH0h7x0v6h9Xv4eVaud0TG5us+5Dh395pKjkAIAgCA4sVw1k7MrtCPBcOLT+8dijXNrCvDTLwfceNZKWykfFWQskGvKMsRwcM3EFc1ChUoXUIT/8AZcmasYeDQV1xuCAIDwq6RkjcsjQ4dvtB6CtVWjCrHTNZRsp1Z05aoPDIGl2aMVVHIxwMbSSQ7whzSLcLHj2KppbKdG5jUg/dXfx4fUsam0FVoOElvf7FlV2VQQBAEAQBAEAQBAEAQBAEAQBAEAQBAEAQBAEBz1NDHI5jpI2PdGc0bntDiw9bSRzT3L1No9UmtyZ0Lw8CAIAgCAIDzlga4tLmtJabtLgCWnrHUVhKEZNOSzjgMHoswEAQBAEAQBAEAQBAEAQBAEAQBAEAQBAEAQBAEAQBAEAQBAEAQBAEAQBAEAQBAEAQBAEAQBAEAQBAeNZUCOJ8juDGucbcbNBJ9i9istI8bwslV2JxytrDy0scLKVwdkyFxlzNdbW5sRo7Ww4KVc0aVL3U3q+hGt6tSp7zSwXBRCUEAQBAEAQBAEAQBAEBTq7bjk8UbQ8je7mN5TlLflGg3yZejN1qZG11Ufa5IkrnFb2eC4qGSyrbX4tUsmpaehA5WZxL3PYXMZG3i53VxJ/Vt0qVb06bjKdTgvMj1qk1KMYcWWUXDdTcgam1rkDjZRu039hRt3O2M9dLM2dsQDGtcOSa5puXW1u4qdd2sKKTjkh2lxKq3qL29wAJPAalQCaVfYnE6qq5aacBkBc5tOzJleWhx5ziezTtN1JuYU6eIx49pHoTnPMpcOwtSjEgICH2txCWCillpmZ5W5MrS1z75ntaea03OhJ9C3UIRnUUZPCNVaUowbit54bE4rPU0vKVcfJyZ3Nyhjo+aLWOVxJ6TqvbmnCnPEHlHlCc5wzNYZPrQbj+IClbO7R1s2JSwTwhkDTLlk5KRt8j7M55OU3GunFTa1ClGkpRe/d2oiUqtSVRxktxdlCJYQBAEAQBAEAQFe25oZZaN/IzmHIHPfZublGCN14zqLXuNexSLacY1FqWTTXjKUHh4K9unw2YU0UxqCYHNka2my81juVIzZ766tceH1lIv5w1uOnfu3+BHsoS0KWd3cR2EzV9dPW08dS6KOOd+aXwntbmc1kUYFvzSTqOA9OyoqNGMZuOW1w9TCDq1ZSinhJ8SfxaCto8ObFTSSVNQ+TLyzmlzmNdc5iCXaCwFz1qPB0qtXVNaVjgbpqrTp4i8vvPOo2PqGxuf+E6rlGtLrl1orgX8C+g9K9VzBvHs1j6h0JpZ1vJ0bIY7LU4Q+aQ/OsbK0vAAJLGktdYaXsR6QsbijGnX0rhuMqFSU6Wp8SC2Qpq7EKRr5q2WKNpc0GLSWU3uXOf0AXygdhW+4dKhPEYJv6I0UFVqwy5YR37N1FTTYs6hnndURui5WN0vht6tb36HAi/QDosK0adSj7WMcPODOk5wq+zk8rGT+VFbVYhiE9PTTmnp6azZJIxeR79QQD0ahw4/VvrewKFOjSU5rLfDuDlOrUcYvCR84phlfQcnNS1FRVszASQTDlHFp4lp4jhbS1rjikKlGtmM4qPcxOFWliUW38jv21xycS0tHREMmqdS9wuY2DpsenRx/VPSsLalDTKpU4L6mdepLMYQ4s56vZCrZGXw4lUumaLgSG8biBwyXNr9t17G5pN4lTWPqYyoVEsqbyTGxOOuraBsrrCTnMfl4Z29IHRcFpt0XWq5oqjU09htoVfa089pkuIYdUtxhkL6jNU54wJ9dHFrS08OgED0K2hOm7fUo+73FXOE/1GM7+80DbDaGfDsPgjLxJVSXbyrhcc3w5LHiec0AHr7LKvt6Ma9VvGIr8wTritKjTS4shKbZ7F5KcVHyx4e5vKNiMkgJBFwCAModbo4Le61tGWjQaVSuHHXqJzdrtZJWQzR1BBliAOcADOxwNiQNMwI17wtF5bqlJOPBm60uHUi1LiiubkvGKnzbfeKk7S+GPMj7O4yPSqx2uxLEJKehl5GKPNYtJbzWENL3PAzEkkWA6x2leRo0qFJTqLLZ66tWtUcIPCR5YnXYjhM8JnqDURSXNnuc8ODbZm3dqx1iLEH18F7CFC5i9McNHk51reS1PKZJ7zsVqYfk1RSTvbDM21m2y5rZmm3a0n9larKnTnqhNb0bbupOGJQe5kztltMWYQ2ohdlfOIxGRxBeA427Q0OWm3oaq+iXBcTbXraaOpdpDsr6tmzstTJPIZnlj2PJGZjDKxgA06Rc/rLdopu6UEty+xq11FbObe/wDk6dlto5hgdRVSuMssZkymTXgGht7dAJusa9CP6hQW5PBlRrS9g5veyu7OxYhiLXyDEeTcHECPlHNJ0BvkZYNbrxseBUis6NB6fZ5NFL2tZateC2bvK+vL5YcQZJZgvHLIwtvZ1i3PYZuIIPHQ8VEu4UcKVN+BJtpVcuNRERsbjtTLjVRDLM90TTPlY4jKMklm9HQFuuKMI28ZJb9xroVZyryi3uOfF9oK2vxJ9JQSclGwuaXNOUnIbPkc8C9r6ADrCyp0aVGkqlRZbMJ1qlWr7Om8I58b/CeFGOV1UZo3Oy2e5z23tfK5rtRcA6g9HQsqX6e5zHThmNR17fEnLKJvb/aWT8G0dTSyOi5ZzScpF7GNxLSewj7lotKEfbShNZwbrmtJUlOLxkhnUGLT0QrPlZa0R52xskexxYxvhHKLFxDc2p6ejgt+u2hU9np7TVpuJQ16uwm93O1M01FVOqCZHUwzBx8JzS1xDSek3Yde1aLy3jCpHTuybrSvKcG5dhWsBqa7E5JD8v5AttZgeWXzX0YxpF2i3E3PDipNWNG3SWjJHpSq123rwWfYmqxGKsfTVzZJIucGzOaS0ObqCJbc5pF+PTZRbmNCUFOnufcSbd1ozcZ713mgKATSP2g8TqfNSe4VnS+OPMwqfA+RB7rPoin75fjPUi+6eXh5Giz6FfnaR+7H8vin+Kd7z1svfhp/4mNrxnzOveLjU0DaWKmeI31MvJmUgHILtGl9B4Y16ge9YWlKM3KUlnCMrqpKKSjuyzwrNiKdsT5a2pqZwxpc8zzODNBroNQOy69jdzbSpxS5I8dtFJucm/E492/0HP3z+4FnedYXgYWnQPxJTdN9Ew+VJ8Ry133Tvw8jZZ9Ejkn/AKzR/wCFPtesl1R/5GL6yuR5bvniPEcVgfpIZeUaDxcwuebj0Paf1gvbv3qVOS4YPLbdUnF8clo2o2hjooOWlDnAuDQ1lszib8ASOgE+hRaNGVWWmJIq1VTjqZR9t6QSYzQGV8kEc0WQSRuyPa8GQ5Q7oN5GA+Up1tLTbzwstP7EO4jqrxbeE0Tc2wrGtc51fXhrQS4mo0AAuSeatKu23hQj+xudql/e/wBzs3dUtOyiJo3yvifI52acAOzWa02AA05ntWF5KcqnvpJ47DK1jCMPc4FE2imazaZrnuDWtkgJc4gNA5NmpJ4BTqKbs8LuZCqtK6TfyO3fQM7KKaMh8Z5Roc0hzbuyFtiONw137Kw2bucovju9TPaG9Ra4HzR7GUr6Zs/4ReI8mY85vN01aRm0I4WSV1UU9Hs957G3g46tbwSO7OgpGyVD6OeWUiMNeJYuTAzEkWPSeYVrvZ1WoqaS3mdpCmsuDyRO5Lxip8233it20vhjzNOzuMiu7L4IyWtlp6id1O5uZocCBme11iy5I14n0KRXquNNTjHJooUk6jjJ4JraDZigpnNbUV8pJBIDWCUgdZsTlv8AfYrTSr1p74wXkb6tClFpSmy9bT4AJcG5Bl3OiiY6IuFnF0TRbToJaCP1lBo1tNfU+17/ABJdalqo6e5bvAyeKtfWQ0FA292SPbfiLSOBa79UF/oVs4KlKdV93l9ysUnVjCkjVd49O2PBJmMFmsELWjqDZYwB6gqqzbdwm/n5MsrtJUGl8vMr+xVeyDAJpJozLGJHtfGLc5ryxp49HOW+5g53KUXh4NNtNRt8tZRG4bsbQ1sPLUs76c3IMUzmSGOx06Q61tdSeK2Tuq1KWmaya4W1KrHVB4Ondpi87MQko3TGaECQAlxe0GM6PYTwaerhqF5e0oOkqiWH9zK0qSVR028o59gf6wVXfU/FWV11WPh5Hlt1mXieWwtQ2mxyoZOQwu5aMF5sMxkDhqesN067jrXt0nUtouO/h5GNu1C4lq+ZO75MTiNJFC17XSGQPytIJDWtcLkDhq4fetGzqctbljdg3X81oUe3JC7YU7mYBhrXCxzg2PEZmSOH3OC3W7TuZtGq4WLaKZdsH+gGf4Q/CKhVesv/AC9SbDoPAp26esENLiUrml4jbG8tba7g1shIF+xTL+OqcI5xn+CHYy0wmzywvZrD8REklNI+lc11uSkcx4AIBDmtvcNuSOPQV7OvXoYUlq+Z5CjRrZcXgbIV89Ji7aNtQZ4S4xmxLmeBmzMBJyEHQ26iEuIQqUPaacMUJzp1vZ5yjYlTlqeNXTiSN8br5Xtc0242cLG3rXsXhpo8aysHNgeEspadkEObIzNbObu5zi43NutxWVWpKpJylxMadNQjpR44JgEVK6d0Wa87zI/OQecSTzdNBzisqlaVTCfYeQpqGcdo2j2fhrYeSqAbA5muYbOabWuD3HgQQlGtKlLVEVaUakcSISm3fQhzeWnqqhjSCIqiXNFpwu0AX7uC3SvJf2xS5LeaVax7W2SOEbIwU3ygQ8oGzghzC+7W3v4Atoed28AtdS4nUxq7DZChCGdPad2AYPHSQNhhzZGkkZzc84knWw6SsKtSVSWqXEzp01COlHw/AYjWir53KhnJjUZMuv1bcdete+1l7P2fYeezjr19pxbQ7IU9XI2R2eOZuglp3ZJLdpsQfVdZ0rmdNYW9dzMKtCNR5e5nJQbBQMlZLNLUVL2G7PlUmdrT1hthf06aLOd5Nx0xSjyMY2sVLU23zJnHsChrIuTqGZm3uCDZzT1td0LRSqzpS1RZtqUo1FiRXf8A85iIyyVVbJH/AHT5hkI6iMvDuspP62XFRSfI0fpI8HJ45ltoKNkMTYomhrGCzWjgB/PSokpOTy+JJjFRWEQW0GxFLVy8rMHh9gC6N+W4HC4II9K30rqpSjpjwNNW2p1HmR3HZyA0baR7c8LQGgPPOFuBzC1j2ha/bT9p7RPebPZRcND4FWdulpM1+VqLdWaP1XyXUv8A/Sq44L6/ci/oKfey3YJgcNLDyVOzK06k3u5xOmZzjxKh1KsqktUiVTpRpx0xODZrY+nonvdAZLvAa7lHBwsDfTQLZWuZ1UlIxpW8KXwnNtHsFS1khkeHxyHwnwkDNbhmaQQT22usqN5UpLC3owq2tOo8vicuDbs6OCRrzykpaQWiYtyAjgcrWi/puFnUvqs1jgYwsqcXniXNQiWVnCNhqWmqflEQfnGawc4Frc975RbTQkBSal3UnDQ+BHhbU4S1riTGOYUyqp3wS5sj8t8hs7muDhY262haadR05KUeJtqU1UjpZz4Ns5BT0zqdgLonlxc2Uh184sQdOGiyqV5znrfExhRjCOlcCsVW6ejc67XzsH5rXMcB3FzSfWSpUdo1Ut6TI7sKed2Sf2Z2RpqLMYGuL3CzpJDmeR1cAANOgDgFHrXM63xG6lbwpfCfOFbHU9PVvqYzJyj85dmcC35x2Z1hbrXs7mc4KD4L0ELeEJua4nntLsRS1r88ocyS1jJEQ1xA4ZgQQe+117Ru6lJYXA8q20Kjy+JG4Vuvo4Xh7uUlsbhspbkuOtrWi/cdFsnf1ZLC3GuFlTi88Sf2k2chrY2Rz58rHZxyZDTexHUdLErRRrypPMTfVoxqLEjop8JYykFM3NyYj5LU87KW5eNuNisHUbnr7c5MlBKOnsOLZvZWCiEogzkS5cwkcHeDe3QPzitla4nVw5dhhSoQpZ09pBYjuso5HlzDLFfXLG5pYO4OaSO69lvhtCrFYeGaZWNNvK3Ers1sRS0T88Qc+S1g+UhxAPHKAAB32utVa7qVVh8DZStoU3lcSyqMSAgCAIAgCAIAgCAIAgCAIAgCAIAgCAIAgCAIAgCAIAgCAIAgCAIAgCAIAgCAIAgCAIAgCAIAgCAIAgCAIAgCAIAgCAIAgCAIAgCAIAgCAIAgCAIAgCAIAgCAIAgCAIAgCAIAgCAIAgCAIAgCAIAgCAIAgCAIAgCAIAgCAIAgCAIAgCAID//Z"/>
          <p:cNvSpPr>
            <a:spLocks noChangeAspect="1" noChangeArrowheads="1"/>
          </p:cNvSpPr>
          <p:nvPr/>
        </p:nvSpPr>
        <p:spPr bwMode="auto">
          <a:xfrm>
            <a:off x="460375" y="-5254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Espace réservé du contenu 4"/>
          <p:cNvSpPr txBox="1">
            <a:spLocks/>
          </p:cNvSpPr>
          <p:nvPr/>
        </p:nvSpPr>
        <p:spPr>
          <a:xfrm>
            <a:off x="0" y="908720"/>
            <a:ext cx="8892480" cy="53285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 smtClean="0">
                <a:latin typeface="Century Gothic" panose="020B0502020202020204" pitchFamily="34" charset="0"/>
              </a:rPr>
              <a:t>Ease interoperability:</a:t>
            </a:r>
          </a:p>
          <a:p>
            <a:pPr lvl="1">
              <a:spcAft>
                <a:spcPts val="600"/>
              </a:spcAft>
            </a:pPr>
            <a:r>
              <a:rPr lang="en-US" sz="1800" dirty="0" smtClean="0">
                <a:latin typeface="Century Gothic" panose="020B0502020202020204" pitchFamily="34" charset="0"/>
              </a:rPr>
              <a:t>Only constant </a:t>
            </a:r>
            <a:r>
              <a:rPr lang="en-US" sz="1800" dirty="0" err="1" smtClean="0">
                <a:latin typeface="Century Gothic" panose="020B0502020202020204" pitchFamily="34" charset="0"/>
              </a:rPr>
              <a:t>framerate</a:t>
            </a:r>
            <a:endParaRPr lang="en-US" sz="1800" dirty="0">
              <a:latin typeface="Century Gothic" panose="020B0502020202020204" pitchFamily="34" charset="0"/>
            </a:endParaRPr>
          </a:p>
          <a:p>
            <a:pPr lvl="1">
              <a:spcAft>
                <a:spcPts val="6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Only 16:9 aspect-ratio</a:t>
            </a:r>
            <a:endParaRPr lang="en-US" sz="1800" dirty="0" smtClean="0">
              <a:latin typeface="Century Gothic" panose="020B0502020202020204" pitchFamily="34" charset="0"/>
            </a:endParaRPr>
          </a:p>
          <a:p>
            <a:pPr lvl="1">
              <a:spcAft>
                <a:spcPts val="600"/>
              </a:spcAft>
            </a:pPr>
            <a:r>
              <a:rPr lang="en-US" sz="1800" dirty="0" smtClean="0">
                <a:latin typeface="Century Gothic" panose="020B0502020202020204" pitchFamily="34" charset="0"/>
              </a:rPr>
              <a:t>Mandatory signaling to help decoders</a:t>
            </a:r>
            <a:endParaRPr lang="en-US" sz="1800" dirty="0">
              <a:latin typeface="Century Gothic" panose="020B0502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dirty="0" smtClean="0">
                <a:latin typeface="Century Gothic" panose="020B0502020202020204" pitchFamily="34" charset="0"/>
              </a:rPr>
              <a:t>Ensure compatibility with other standards</a:t>
            </a:r>
          </a:p>
          <a:p>
            <a:pPr lvl="1">
              <a:spcAft>
                <a:spcPts val="600"/>
              </a:spcAft>
            </a:pPr>
            <a:r>
              <a:rPr lang="en-US" sz="1800" dirty="0" smtClean="0">
                <a:latin typeface="Century Gothic" panose="020B0502020202020204" pitchFamily="34" charset="0"/>
              </a:rPr>
              <a:t>MPEG Transport Stream</a:t>
            </a:r>
          </a:p>
          <a:p>
            <a:pPr lvl="1">
              <a:spcAft>
                <a:spcPts val="600"/>
              </a:spcAft>
            </a:pPr>
            <a:r>
              <a:rPr lang="en-US" sz="1800" dirty="0" smtClean="0">
                <a:latin typeface="Century Gothic" panose="020B0502020202020204" pitchFamily="34" charset="0"/>
              </a:rPr>
              <a:t>SCTE for splicing capabilities (not finalized yet)</a:t>
            </a:r>
          </a:p>
          <a:p>
            <a:pPr lvl="1">
              <a:spcAft>
                <a:spcPts val="600"/>
              </a:spcAft>
            </a:pPr>
            <a:r>
              <a:rPr lang="en-US" sz="1800" dirty="0" smtClean="0">
                <a:latin typeface="Century Gothic" panose="020B0502020202020204" pitchFamily="34" charset="0"/>
              </a:rPr>
              <a:t>SMPTE on UHD format and metadata</a:t>
            </a:r>
          </a:p>
          <a:p>
            <a:pPr lvl="1">
              <a:spcAft>
                <a:spcPts val="600"/>
              </a:spcAft>
            </a:pPr>
            <a:r>
              <a:rPr lang="en-US" sz="1800" dirty="0" smtClean="0">
                <a:latin typeface="Century Gothic" panose="020B0502020202020204" pitchFamily="34" charset="0"/>
              </a:rPr>
              <a:t>Liaisons with ATSC and to ensure compatible guidelines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Century Gothic" panose="020B0502020202020204" pitchFamily="34" charset="0"/>
              </a:rPr>
              <a:t>No major change in the </a:t>
            </a:r>
            <a:r>
              <a:rPr lang="en-US" sz="2400" dirty="0" smtClean="0">
                <a:latin typeface="Century Gothic" panose="020B0502020202020204" pitchFamily="34" charset="0"/>
              </a:rPr>
              <a:t>broadcast chain</a:t>
            </a:r>
          </a:p>
          <a:p>
            <a:pPr lvl="1">
              <a:spcAft>
                <a:spcPts val="600"/>
              </a:spcAft>
            </a:pPr>
            <a:r>
              <a:rPr lang="en-US" sz="1800" dirty="0">
                <a:latin typeface="Century Gothic" panose="020B0502020202020204" pitchFamily="34" charset="0"/>
              </a:rPr>
              <a:t>Multiplexer, re-multiplexers, ad-inserters, splicers etc. are expected to be easily made compatible</a:t>
            </a:r>
          </a:p>
          <a:p>
            <a:pPr lvl="1">
              <a:spcAft>
                <a:spcPts val="600"/>
              </a:spcAft>
            </a:pPr>
            <a:endParaRPr lang="en-US" sz="1800" dirty="0" smtClean="0">
              <a:latin typeface="Century Gothic" panose="020B0502020202020204" pitchFamily="34" charset="0"/>
            </a:endParaRPr>
          </a:p>
          <a:p>
            <a:pPr lvl="1">
              <a:spcAft>
                <a:spcPts val="600"/>
              </a:spcAft>
            </a:pPr>
            <a:endParaRPr lang="en-US" sz="1800" dirty="0">
              <a:latin typeface="Century Gothic" panose="020B0502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dirty="0" smtClean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399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610971" y="116632"/>
            <a:ext cx="6911163" cy="82782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HEVC dominant in 4K VOD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107504" y="944452"/>
            <a:ext cx="8867553" cy="4065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Century Gothic" panose="020B0502020202020204" pitchFamily="34" charset="0"/>
              </a:rPr>
              <a:t>UHD Pack initiative by Samsung, in partnership with Hollywood majors</a:t>
            </a:r>
          </a:p>
          <a:p>
            <a:pPr lvl="1"/>
            <a:r>
              <a:rPr lang="en-US" sz="1600" dirty="0">
                <a:latin typeface="Century Gothic" panose="020B0502020202020204" pitchFamily="34" charset="0"/>
              </a:rPr>
              <a:t>A mix of 8 movies and documentaries initially, supplied on a 1TB USB device, that may then be renewed over IP from a choice of 50</a:t>
            </a:r>
          </a:p>
          <a:p>
            <a:pPr lvl="1"/>
            <a:r>
              <a:rPr lang="en-US" sz="1600" dirty="0">
                <a:latin typeface="Century Gothic" panose="020B0502020202020204" pitchFamily="34" charset="0"/>
              </a:rPr>
              <a:t>Video encoding is 4KP24 HEVC Main 10 profile,  TS or MP4 @ 40 Mbps average (VBR), 60 Mbps peaks, considering DTS 5.1 for audio</a:t>
            </a:r>
          </a:p>
          <a:p>
            <a:pPr lvl="1"/>
            <a:r>
              <a:rPr lang="en-US" sz="1600" dirty="0">
                <a:latin typeface="Century Gothic" panose="020B0502020202020204" pitchFamily="34" charset="0"/>
              </a:rPr>
              <a:t>Clearly targets the same 'ultra high end' quality as the 4K/UHD</a:t>
            </a:r>
          </a:p>
          <a:p>
            <a:pPr marL="457200" lvl="1" indent="0">
              <a:buNone/>
            </a:pPr>
            <a:r>
              <a:rPr lang="en-US" sz="1600" dirty="0">
                <a:latin typeface="Century Gothic" panose="020B0502020202020204" pitchFamily="34" charset="0"/>
              </a:rPr>
              <a:t>	Blu-ray disc specification for which work is ongoing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Streaming VOD services under preparation</a:t>
            </a:r>
          </a:p>
          <a:p>
            <a:pPr lvl="1"/>
            <a:r>
              <a:rPr lang="en-US" sz="1600" dirty="0">
                <a:latin typeface="Century Gothic" panose="020B0502020202020204" pitchFamily="34" charset="0"/>
              </a:rPr>
              <a:t>Netflix, Amazon Instant, M-GO expected this quarter</a:t>
            </a:r>
          </a:p>
          <a:p>
            <a:pPr lvl="1"/>
            <a:r>
              <a:rPr lang="en-US" sz="1600" dirty="0">
                <a:latin typeface="Century Gothic" panose="020B0502020202020204" pitchFamily="34" charset="0"/>
              </a:rPr>
              <a:t>Targeting 4KP24 at around 15 Mbps (CBR)</a:t>
            </a:r>
          </a:p>
          <a:p>
            <a:pPr lvl="1"/>
            <a:r>
              <a:rPr lang="en-US" sz="1600" dirty="0">
                <a:latin typeface="Century Gothic" panose="020B0502020202020204" pitchFamily="34" charset="0"/>
              </a:rPr>
              <a:t>Plans announced typically ramp up to 100 titles by end 2014</a:t>
            </a:r>
          </a:p>
          <a:p>
            <a:pPr lvl="1"/>
            <a:r>
              <a:rPr lang="en-US" sz="1600" dirty="0">
                <a:latin typeface="Century Gothic" panose="020B0502020202020204" pitchFamily="34" charset="0"/>
              </a:rPr>
              <a:t>Netflix would roll out HEVC for HD and SD as well at some point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The only 4K VOD services that would not use HEVC would</a:t>
            </a:r>
          </a:p>
          <a:p>
            <a:pPr marL="0" indent="0">
              <a:buNone/>
            </a:pPr>
            <a:r>
              <a:rPr lang="en-US" sz="2000" dirty="0">
                <a:latin typeface="Century Gothic" panose="020B0502020202020204" pitchFamily="34" charset="0"/>
              </a:rPr>
              <a:t>	be Sony Video Unlimited 4K (MPEG-4) &amp; </a:t>
            </a:r>
            <a:r>
              <a:rPr lang="en-US" sz="2000" dirty="0" err="1">
                <a:latin typeface="Century Gothic" panose="020B0502020202020204" pitchFamily="34" charset="0"/>
              </a:rPr>
              <a:t>Youtube</a:t>
            </a:r>
            <a:r>
              <a:rPr lang="en-US" sz="2000" dirty="0">
                <a:latin typeface="Century Gothic" panose="020B0502020202020204" pitchFamily="34" charset="0"/>
              </a:rPr>
              <a:t> (VP9)</a:t>
            </a:r>
          </a:p>
        </p:txBody>
      </p:sp>
      <p:grpSp>
        <p:nvGrpSpPr>
          <p:cNvPr id="3" name="Groupe 2"/>
          <p:cNvGrpSpPr/>
          <p:nvPr/>
        </p:nvGrpSpPr>
        <p:grpSpPr>
          <a:xfrm>
            <a:off x="6948264" y="2996952"/>
            <a:ext cx="1967138" cy="1440160"/>
            <a:chOff x="6340644" y="2321671"/>
            <a:chExt cx="2537547" cy="1625475"/>
          </a:xfrm>
        </p:grpSpPr>
        <p:pic>
          <p:nvPicPr>
            <p:cNvPr id="1026" name="Picture 2" descr="D:\3_Communication\White Papers\10 factors when chosing HEVC\Netflix CES 4K dem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0644" y="2321671"/>
              <a:ext cx="2537547" cy="1625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ZoneTexte 1"/>
            <p:cNvSpPr txBox="1"/>
            <p:nvPr/>
          </p:nvSpPr>
          <p:spPr>
            <a:xfrm>
              <a:off x="6340644" y="3689524"/>
              <a:ext cx="25375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 dirty="0">
                  <a:solidFill>
                    <a:schemeClr val="bg1"/>
                  </a:solidFill>
                </a:rPr>
                <a:t>Netflix 4K Demo at CES14, credit: </a:t>
              </a:r>
              <a:r>
                <a:rPr lang="en-US" sz="1000" i="1" u="sng" dirty="0">
                  <a:solidFill>
                    <a:schemeClr val="bg1"/>
                  </a:solidFill>
                </a:rPr>
                <a:t>Stuff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5284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2"/>
          <p:cNvSpPr>
            <a:spLocks noGrp="1"/>
          </p:cNvSpPr>
          <p:nvPr>
            <p:ph type="body" sz="quarter" idx="17"/>
          </p:nvPr>
        </p:nvSpPr>
        <p:spPr>
          <a:xfrm>
            <a:off x="179512" y="107921"/>
            <a:ext cx="8964488" cy="584775"/>
          </a:xfrm>
        </p:spPr>
        <p:txBody>
          <a:bodyPr/>
          <a:lstStyle/>
          <a:p>
            <a:r>
              <a:rPr lang="en-US" sz="3200" noProof="0" dirty="0" smtClean="0"/>
              <a:t>ATEME’s role in HEVC Standardization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980728"/>
            <a:ext cx="8939658" cy="5041900"/>
          </a:xfrm>
        </p:spPr>
        <p:txBody>
          <a:bodyPr/>
          <a:lstStyle/>
          <a:p>
            <a:r>
              <a:rPr lang="en-US" sz="2000" noProof="0" dirty="0" smtClean="0"/>
              <a:t>ATEME is an active contributor to the HEVC standardization process </a:t>
            </a:r>
          </a:p>
          <a:p>
            <a:pPr lvl="1"/>
            <a:r>
              <a:rPr lang="en-US" sz="1800" noProof="0" dirty="0" smtClean="0"/>
              <a:t>Own contributions</a:t>
            </a:r>
          </a:p>
          <a:p>
            <a:pPr lvl="1"/>
            <a:r>
              <a:rPr lang="en-US" sz="1800" noProof="0" dirty="0" smtClean="0"/>
              <a:t>Joint contributions with various companies (e.g. Fujitsu, Sony, Orange, Harmonic, Technicolor, Toshiba,…) </a:t>
            </a:r>
            <a:endParaRPr lang="en-US" sz="1400" noProof="0" dirty="0" smtClean="0"/>
          </a:p>
          <a:p>
            <a:pPr lvl="0"/>
            <a:r>
              <a:rPr lang="en-US" sz="2000" noProof="0" dirty="0" smtClean="0"/>
              <a:t>ATEME is one of 5 active contributors to the DVB usage standard</a:t>
            </a:r>
            <a:endParaRPr lang="en-US" sz="1400" noProof="0" dirty="0" smtClean="0"/>
          </a:p>
          <a:p>
            <a:r>
              <a:rPr lang="en-US" sz="2000" noProof="0" dirty="0" smtClean="0"/>
              <a:t>Several technical contributions </a:t>
            </a:r>
          </a:p>
          <a:p>
            <a:pPr lvl="1"/>
            <a:r>
              <a:rPr lang="en-US" sz="1800" noProof="0" dirty="0" smtClean="0"/>
              <a:t>Parallelization tools: </a:t>
            </a:r>
            <a:r>
              <a:rPr lang="en-US" sz="1800" noProof="0" dirty="0" err="1" smtClean="0"/>
              <a:t>Wavefront</a:t>
            </a:r>
            <a:r>
              <a:rPr lang="en-US" sz="1800" noProof="0" dirty="0" smtClean="0"/>
              <a:t> and Tiles</a:t>
            </a:r>
          </a:p>
          <a:p>
            <a:pPr lvl="1"/>
            <a:r>
              <a:rPr lang="en-US" sz="1800" noProof="0" dirty="0" smtClean="0"/>
              <a:t>Intra coding tools</a:t>
            </a:r>
          </a:p>
          <a:p>
            <a:pPr lvl="1"/>
            <a:r>
              <a:rPr lang="en-US" sz="1800" noProof="0" dirty="0" smtClean="0"/>
              <a:t>High level syntax</a:t>
            </a:r>
          </a:p>
          <a:p>
            <a:pPr lvl="1"/>
            <a:r>
              <a:rPr lang="en-US" sz="1800" noProof="0" dirty="0" smtClean="0"/>
              <a:t>Professional considerations </a:t>
            </a:r>
          </a:p>
          <a:p>
            <a:pPr marL="457200" lvl="1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(</a:t>
            </a:r>
            <a:r>
              <a:rPr lang="en-US" sz="1800" noProof="0" dirty="0" smtClean="0"/>
              <a:t>10/12 bits, 4:2:2, 4:4:4) </a:t>
            </a:r>
          </a:p>
          <a:p>
            <a:pPr lvl="1"/>
            <a:r>
              <a:rPr lang="en-US" sz="1800" noProof="0" dirty="0" smtClean="0"/>
              <a:t>Profile considerations </a:t>
            </a:r>
          </a:p>
          <a:p>
            <a:pPr lvl="1"/>
            <a:r>
              <a:rPr lang="en-US" sz="1800" noProof="0" dirty="0" smtClean="0"/>
              <a:t>Interlaced  support and coding tools</a:t>
            </a:r>
          </a:p>
          <a:p>
            <a:pPr marL="457200" lvl="1" indent="0">
              <a:buNone/>
            </a:pPr>
            <a:r>
              <a:rPr lang="en-US" sz="1800" noProof="0" dirty="0" smtClean="0"/>
              <a:t>	</a:t>
            </a:r>
            <a:r>
              <a:rPr lang="en-US" sz="1800" dirty="0" smtClean="0"/>
              <a:t>W</a:t>
            </a:r>
            <a:r>
              <a:rPr lang="en-US" sz="1800" noProof="0" dirty="0" err="1" smtClean="0"/>
              <a:t>hite</a:t>
            </a:r>
            <a:r>
              <a:rPr lang="en-US" sz="1800" noProof="0" dirty="0" smtClean="0"/>
              <a:t> paper "HEVC &amp; Broadcast Content" =&gt;</a:t>
            </a:r>
            <a:endParaRPr lang="en-US" sz="1200" noProof="0" dirty="0" smtClean="0"/>
          </a:p>
          <a:p>
            <a:r>
              <a:rPr lang="en-US" sz="2000" noProof="0" dirty="0" smtClean="0"/>
              <a:t>ATEME has filed 4 patents on HEVC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934237"/>
            <a:ext cx="2304256" cy="324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46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sz="quarter" idx="17"/>
          </p:nvPr>
        </p:nvSpPr>
        <p:spPr>
          <a:xfrm>
            <a:off x="179512" y="107921"/>
            <a:ext cx="8964488" cy="584775"/>
          </a:xfrm>
        </p:spPr>
        <p:txBody>
          <a:bodyPr/>
          <a:lstStyle/>
          <a:p>
            <a:r>
              <a:rPr lang="en-US" sz="3200" dirty="0" smtClean="0"/>
              <a:t>Defining 4kTV for our research purpose</a:t>
            </a:r>
            <a:endParaRPr lang="en-US" sz="32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4294967295"/>
          </p:nvPr>
        </p:nvSpPr>
        <p:spPr>
          <a:xfrm>
            <a:off x="204788" y="908050"/>
            <a:ext cx="8939212" cy="5041900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/>
              <a:t>We define 4kTV as 3840 x 2160 progressive (16/9)</a:t>
            </a:r>
          </a:p>
          <a:p>
            <a:pPr lvl="1"/>
            <a:r>
              <a:rPr lang="en-US" sz="2000" dirty="0" smtClean="0"/>
              <a:t>Also known as Quad </a:t>
            </a:r>
            <a:r>
              <a:rPr lang="en-US" sz="2000" dirty="0"/>
              <a:t>Full </a:t>
            </a:r>
            <a:r>
              <a:rPr lang="en-US" sz="2000" dirty="0" smtClean="0"/>
              <a:t>HD</a:t>
            </a:r>
          </a:p>
          <a:p>
            <a:r>
              <a:rPr lang="en-US" sz="2400" dirty="0" smtClean="0"/>
              <a:t>We assume a frame rate of 50 or 59.94 Hz</a:t>
            </a:r>
          </a:p>
          <a:p>
            <a:pPr lvl="1"/>
            <a:r>
              <a:rPr lang="en-US" sz="2000" dirty="0" smtClean="0"/>
              <a:t>A lower frame rate would not make sense</a:t>
            </a:r>
          </a:p>
          <a:p>
            <a:pPr lvl="1"/>
            <a:r>
              <a:rPr lang="en-US" sz="2000" dirty="0" smtClean="0"/>
              <a:t>It means overall 8 times more pixels per second than in 1080i HDTV</a:t>
            </a:r>
          </a:p>
          <a:p>
            <a:pPr defTabSz="914075">
              <a:buSzPct val="100000"/>
              <a:defRPr/>
            </a:pPr>
            <a:r>
              <a:rPr lang="en-US" sz="2400" dirty="0"/>
              <a:t>Pixel format: 4:2:2 </a:t>
            </a:r>
            <a:r>
              <a:rPr lang="en-US" sz="2400" dirty="0" smtClean="0"/>
              <a:t>10-bit ideally</a:t>
            </a:r>
          </a:p>
          <a:p>
            <a:pPr lvl="1">
              <a:buSzPct val="100000"/>
              <a:defRPr/>
            </a:pPr>
            <a:r>
              <a:rPr lang="en-US" sz="2000" dirty="0" smtClean="0"/>
              <a:t>4:2:2 ease support of legacy content and improves text and CGI</a:t>
            </a:r>
          </a:p>
          <a:p>
            <a:pPr lvl="1">
              <a:buSzPct val="100000"/>
              <a:defRPr/>
            </a:pPr>
            <a:r>
              <a:rPr lang="en-US" sz="2000" dirty="0" smtClean="0"/>
              <a:t>The </a:t>
            </a:r>
            <a:r>
              <a:rPr lang="en-US" sz="2000" dirty="0"/>
              <a:t>benefit of 4:4:4 and 12-bit+ is modest for broadcast applications</a:t>
            </a:r>
          </a:p>
          <a:p>
            <a:r>
              <a:rPr lang="en-US" sz="2400" dirty="0" smtClean="0"/>
              <a:t>We target up to 7.1 Audio</a:t>
            </a:r>
          </a:p>
          <a:p>
            <a:pPr lvl="1"/>
            <a:r>
              <a:rPr lang="en-US" sz="2000" dirty="0" smtClean="0"/>
              <a:t>It is already standardized by Digital Cinema</a:t>
            </a:r>
          </a:p>
          <a:p>
            <a:pPr lvl="1"/>
            <a:r>
              <a:rPr lang="en-US" sz="2000" dirty="0" smtClean="0"/>
              <a:t>It is the best audio rendering system that we can expect to be available and practical to install in the home in the next 2 years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542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44016" y="907380"/>
            <a:ext cx="8892480" cy="5185916"/>
          </a:xfrm>
        </p:spPr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Hollywood studios (Fox</a:t>
            </a:r>
            <a:r>
              <a:rPr lang="en-US" dirty="0">
                <a:solidFill>
                  <a:schemeClr val="tx1"/>
                </a:solidFill>
              </a:rPr>
              <a:t>, Warner etc.) are very much focused on 10-bit encoding (Main-10 profile). Why is </a:t>
            </a:r>
            <a:r>
              <a:rPr lang="en-US" dirty="0" smtClean="0">
                <a:solidFill>
                  <a:schemeClr val="tx1"/>
                </a:solidFill>
              </a:rPr>
              <a:t>it like that?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smtClean="0">
                <a:solidFill>
                  <a:schemeClr val="tx1"/>
                </a:solidFill>
              </a:rPr>
              <a:t>10-bit </a:t>
            </a:r>
            <a:r>
              <a:rPr lang="en-US" dirty="0">
                <a:solidFill>
                  <a:schemeClr val="tx1"/>
                </a:solidFill>
              </a:rPr>
              <a:t>compression provides a moderate compression efficiency gain (5%), very similar in HEVC and H.264.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dirty="0">
                <a:solidFill>
                  <a:schemeClr val="tx1"/>
                </a:solidFill>
              </a:rPr>
              <a:t>human eye is very sensitive </a:t>
            </a:r>
            <a:r>
              <a:rPr lang="en-US" dirty="0" smtClean="0">
                <a:solidFill>
                  <a:schemeClr val="tx1"/>
                </a:solidFill>
              </a:rPr>
              <a:t>to </a:t>
            </a:r>
            <a:r>
              <a:rPr lang="en-US" dirty="0">
                <a:solidFill>
                  <a:schemeClr val="tx1"/>
                </a:solidFill>
              </a:rPr>
              <a:t>certain colors, for instance dark blue. Consequently, compression artifacts in these color ranges are very visible and could be very annoying (banding artifacts). Using extra precision reduces these defects.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smtClean="0">
                <a:solidFill>
                  <a:schemeClr val="tx1"/>
                </a:solidFill>
              </a:rPr>
              <a:t>Those </a:t>
            </a:r>
            <a:r>
              <a:rPr lang="en-US" dirty="0">
                <a:solidFill>
                  <a:schemeClr val="tx1"/>
                </a:solidFill>
              </a:rPr>
              <a:t>extreme colors are not present using the standard HDTV </a:t>
            </a:r>
            <a:r>
              <a:rPr lang="en-US" dirty="0" smtClean="0">
                <a:solidFill>
                  <a:schemeClr val="tx1"/>
                </a:solidFill>
              </a:rPr>
              <a:t>color space </a:t>
            </a:r>
            <a:r>
              <a:rPr lang="en-US" dirty="0">
                <a:solidFill>
                  <a:schemeClr val="tx1"/>
                </a:solidFill>
              </a:rPr>
              <a:t>(BT709), therefore banding artifact is very uncommon, even in 8-bit.</a:t>
            </a:r>
          </a:p>
          <a:p>
            <a:pPr lvl="1" fontAlgn="base">
              <a:spcAft>
                <a:spcPct val="0"/>
              </a:spcAft>
              <a:buSzPct val="50000"/>
            </a:pPr>
            <a:r>
              <a:rPr lang="en-US" dirty="0" smtClean="0">
                <a:solidFill>
                  <a:schemeClr val="tx1"/>
                </a:solidFill>
              </a:rPr>
              <a:t>But </a:t>
            </a:r>
            <a:r>
              <a:rPr lang="en-US" dirty="0">
                <a:solidFill>
                  <a:schemeClr val="tx1"/>
                </a:solidFill>
              </a:rPr>
              <a:t>studios want to use an extended </a:t>
            </a:r>
            <a:r>
              <a:rPr lang="en-US" dirty="0" smtClean="0">
                <a:solidFill>
                  <a:schemeClr val="tx1"/>
                </a:solidFill>
              </a:rPr>
              <a:t>color space </a:t>
            </a:r>
            <a:r>
              <a:rPr lang="en-US" dirty="0">
                <a:solidFill>
                  <a:schemeClr val="tx1"/>
                </a:solidFill>
              </a:rPr>
              <a:t>(BT2020) where those colors might be present </a:t>
            </a:r>
            <a:r>
              <a:rPr lang="en-US" dirty="0" smtClean="0">
                <a:solidFill>
                  <a:schemeClr val="tx1"/>
                </a:solidFill>
              </a:rPr>
              <a:t>therefore we need to </a:t>
            </a:r>
            <a:r>
              <a:rPr lang="en-US" dirty="0">
                <a:solidFill>
                  <a:schemeClr val="tx1"/>
                </a:solidFill>
              </a:rPr>
              <a:t>avoid banding </a:t>
            </a:r>
            <a:r>
              <a:rPr lang="en-US" dirty="0" smtClean="0">
                <a:solidFill>
                  <a:schemeClr val="tx1"/>
                </a:solidFill>
              </a:rPr>
              <a:t>artifact =&gt; </a:t>
            </a:r>
            <a:r>
              <a:rPr lang="en-US" dirty="0">
                <a:solidFill>
                  <a:schemeClr val="tx1"/>
                </a:solidFill>
              </a:rPr>
              <a:t>10-bit is needed.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107504" y="44624"/>
            <a:ext cx="8928992" cy="576262"/>
          </a:xfrm>
        </p:spPr>
        <p:txBody>
          <a:bodyPr/>
          <a:lstStyle/>
          <a:p>
            <a:r>
              <a:rPr lang="en-US" sz="3600" dirty="0"/>
              <a:t>Why </a:t>
            </a:r>
            <a:r>
              <a:rPr lang="en-US" sz="3600" dirty="0" smtClean="0"/>
              <a:t>10-bit </a:t>
            </a:r>
            <a:r>
              <a:rPr lang="en-US" sz="3600" dirty="0"/>
              <a:t>is </a:t>
            </a:r>
            <a:r>
              <a:rPr lang="en-US" sz="3600" dirty="0" smtClean="0"/>
              <a:t>important in UHDTV?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353112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noProof="0" dirty="0" smtClean="0"/>
              <a:t>HEVC / 4EVER project</a:t>
            </a:r>
            <a:endParaRPr lang="en-US" noProof="0" dirty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000" noProof="0" dirty="0" smtClean="0"/>
              <a:t>An ATEME initiative : We brought the consortium members together</a:t>
            </a:r>
          </a:p>
          <a:p>
            <a:pPr lvl="2"/>
            <a:endParaRPr lang="en-US" sz="1200" noProof="0" dirty="0" smtClean="0"/>
          </a:p>
          <a:p>
            <a:r>
              <a:rPr lang="en-US" sz="2000" noProof="0" dirty="0" smtClean="0"/>
              <a:t>4EVER – for Enhanced Video </a:t>
            </a:r>
            <a:r>
              <a:rPr lang="en-US" sz="2000" noProof="0" dirty="0" err="1" smtClean="0"/>
              <a:t>ExpeRience</a:t>
            </a:r>
            <a:endParaRPr lang="en-US" sz="2000" noProof="0" dirty="0" smtClean="0"/>
          </a:p>
          <a:p>
            <a:pPr lvl="2"/>
            <a:endParaRPr lang="en-US" sz="1200" noProof="0" dirty="0" smtClean="0"/>
          </a:p>
          <a:p>
            <a:r>
              <a:rPr lang="en-US" sz="2000" noProof="0" dirty="0" smtClean="0"/>
              <a:t>French research consortium</a:t>
            </a:r>
          </a:p>
          <a:p>
            <a:r>
              <a:rPr lang="en-US" sz="2000" noProof="0" dirty="0" smtClean="0"/>
              <a:t>3 year collaborative project</a:t>
            </a:r>
          </a:p>
          <a:p>
            <a:r>
              <a:rPr lang="en-US" sz="2000" noProof="0" dirty="0" smtClean="0"/>
              <a:t>Multi-million € plan </a:t>
            </a:r>
          </a:p>
          <a:p>
            <a:pPr lvl="2"/>
            <a:endParaRPr lang="en-US" sz="1200" noProof="0" dirty="0" smtClean="0"/>
          </a:p>
          <a:p>
            <a:r>
              <a:rPr lang="en-US" sz="2000" noProof="0" dirty="0" smtClean="0"/>
              <a:t>Objectives:</a:t>
            </a:r>
          </a:p>
          <a:p>
            <a:pPr lvl="1"/>
            <a:r>
              <a:rPr lang="en-US" sz="1800" noProof="0" dirty="0" smtClean="0"/>
              <a:t>Research, develop and promote an Enhanced quality Television Experience. </a:t>
            </a:r>
          </a:p>
          <a:p>
            <a:pPr lvl="1"/>
            <a:r>
              <a:rPr lang="en-US" sz="1800" noProof="0" dirty="0" smtClean="0"/>
              <a:t>Premium content delivery for everyone</a:t>
            </a:r>
          </a:p>
          <a:p>
            <a:pPr lvl="1"/>
            <a:r>
              <a:rPr lang="en-US" sz="1800" noProof="0" dirty="0" smtClean="0"/>
              <a:t>Entire production and delivery chain to  Home, Mobile and Cinema</a:t>
            </a:r>
          </a:p>
          <a:p>
            <a:pPr lvl="1"/>
            <a:r>
              <a:rPr lang="en-US" sz="1800" noProof="0" dirty="0" smtClean="0"/>
              <a:t>Thanks to: </a:t>
            </a:r>
          </a:p>
          <a:p>
            <a:pPr lvl="2"/>
            <a:r>
              <a:rPr lang="en-US" sz="1400" noProof="0" dirty="0" smtClean="0"/>
              <a:t>HEVC technology development and codec prototyping</a:t>
            </a:r>
          </a:p>
          <a:p>
            <a:pPr lvl="2"/>
            <a:r>
              <a:rPr lang="en-US" sz="1400" noProof="0" dirty="0" smtClean="0"/>
              <a:t>Ultra High Definition - 4KTV,  format definition and qualification.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768671"/>
            <a:ext cx="2470026" cy="180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ribution Solutions- October 2012">
  <a:themeElements>
    <a:clrScheme name="ATEME NEW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0E1AA"/>
      </a:accent1>
      <a:accent2>
        <a:srgbClr val="32AA4B"/>
      </a:accent2>
      <a:accent3>
        <a:srgbClr val="D2FAD7"/>
      </a:accent3>
      <a:accent4>
        <a:srgbClr val="5ABE6E"/>
      </a:accent4>
      <a:accent5>
        <a:srgbClr val="199632"/>
      </a:accent5>
      <a:accent6>
        <a:srgbClr val="3F3F3F"/>
      </a:accent6>
      <a:hlink>
        <a:srgbClr val="009999"/>
      </a:hlink>
      <a:folHlink>
        <a:srgbClr val="99CC00"/>
      </a:folHlink>
    </a:clrScheme>
    <a:fontScheme name="ATEM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 Master">
  <a:themeElements>
    <a:clrScheme name="ATEME NEW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0E1AA"/>
      </a:accent1>
      <a:accent2>
        <a:srgbClr val="32AA4B"/>
      </a:accent2>
      <a:accent3>
        <a:srgbClr val="D2FAD7"/>
      </a:accent3>
      <a:accent4>
        <a:srgbClr val="5ABE6E"/>
      </a:accent4>
      <a:accent5>
        <a:srgbClr val="199632"/>
      </a:accent5>
      <a:accent6>
        <a:srgbClr val="3F3F3F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 vert="horz" wrap="square" lIns="46800" tIns="45720" rIns="46800" bIns="45720" numCol="1" anchor="t" anchorCtr="0" compatLnSpc="1">
        <a:prstTxWarp prst="textNoShape">
          <a:avLst/>
        </a:prstTxWarp>
      </a:bodyPr>
      <a:lstStyle>
        <a:defPPr marL="342900" marR="0" indent="-342900" defTabSz="91440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Arial" pitchFamily="34" charset="0"/>
          <a:buChar char="●"/>
          <a:tabLst/>
          <a:defRPr kumimoji="0" sz="2400" b="1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Century Gothic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Introduction Master">
  <a:themeElements>
    <a:clrScheme name="ATEME NEW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0E1AA"/>
      </a:accent1>
      <a:accent2>
        <a:srgbClr val="32AA4B"/>
      </a:accent2>
      <a:accent3>
        <a:srgbClr val="D2FAD7"/>
      </a:accent3>
      <a:accent4>
        <a:srgbClr val="5ABE6E"/>
      </a:accent4>
      <a:accent5>
        <a:srgbClr val="199632"/>
      </a:accent5>
      <a:accent6>
        <a:srgbClr val="3F3F3F"/>
      </a:accent6>
      <a:hlink>
        <a:srgbClr val="009999"/>
      </a:hlink>
      <a:folHlink>
        <a:srgbClr val="99CC00"/>
      </a:folHlink>
    </a:clrScheme>
    <a:fontScheme name="ATEM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ontent Master">
  <a:themeElements>
    <a:clrScheme name="ATEME NEW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0E1AA"/>
      </a:accent1>
      <a:accent2>
        <a:srgbClr val="32AA4B"/>
      </a:accent2>
      <a:accent3>
        <a:srgbClr val="D2FAD7"/>
      </a:accent3>
      <a:accent4>
        <a:srgbClr val="5ABE6E"/>
      </a:accent4>
      <a:accent5>
        <a:srgbClr val="199632"/>
      </a:accent5>
      <a:accent6>
        <a:srgbClr val="3F3F3F"/>
      </a:accent6>
      <a:hlink>
        <a:srgbClr val="009999"/>
      </a:hlink>
      <a:folHlink>
        <a:srgbClr val="99CC00"/>
      </a:folHlink>
    </a:clrScheme>
    <a:fontScheme name="ATEME-NMO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00000"/>
            </a:solidFill>
            <a:latin typeface="Century Gothic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Internal slides presentation">
  <a:themeElements>
    <a:clrScheme name="ATEME NEW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0E1AA"/>
      </a:accent1>
      <a:accent2>
        <a:srgbClr val="32AA4B"/>
      </a:accent2>
      <a:accent3>
        <a:srgbClr val="D2FAD7"/>
      </a:accent3>
      <a:accent4>
        <a:srgbClr val="5ABE6E"/>
      </a:accent4>
      <a:accent5>
        <a:srgbClr val="199632"/>
      </a:accent5>
      <a:accent6>
        <a:srgbClr val="3F3F3F"/>
      </a:accent6>
      <a:hlink>
        <a:srgbClr val="009999"/>
      </a:hlink>
      <a:folHlink>
        <a:srgbClr val="99CC00"/>
      </a:folHlink>
    </a:clrScheme>
    <a:fontScheme name="ATEME_ppt_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TEME_ppt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Content Master">
  <a:themeElements>
    <a:clrScheme name="ATEME">
      <a:dk1>
        <a:srgbClr val="404040"/>
      </a:dk1>
      <a:lt1>
        <a:srgbClr val="FFFFFF"/>
      </a:lt1>
      <a:dk2>
        <a:srgbClr val="404040"/>
      </a:dk2>
      <a:lt2>
        <a:srgbClr val="FFFFFF"/>
      </a:lt2>
      <a:accent1>
        <a:srgbClr val="02A43F"/>
      </a:accent1>
      <a:accent2>
        <a:srgbClr val="A0E1AA"/>
      </a:accent2>
      <a:accent3>
        <a:srgbClr val="D2FAD7"/>
      </a:accent3>
      <a:accent4>
        <a:srgbClr val="404040"/>
      </a:accent4>
      <a:accent5>
        <a:srgbClr val="D9D9D9"/>
      </a:accent5>
      <a:accent6>
        <a:srgbClr val="F2F2F2"/>
      </a:accent6>
      <a:hlink>
        <a:srgbClr val="009999"/>
      </a:hlink>
      <a:folHlink>
        <a:srgbClr val="0099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Content Master">
  <a:themeElements>
    <a:clrScheme name="ATEME NEW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0E1AA"/>
      </a:accent1>
      <a:accent2>
        <a:srgbClr val="32AA4B"/>
      </a:accent2>
      <a:accent3>
        <a:srgbClr val="D2FAD7"/>
      </a:accent3>
      <a:accent4>
        <a:srgbClr val="5ABE6E"/>
      </a:accent4>
      <a:accent5>
        <a:srgbClr val="199632"/>
      </a:accent5>
      <a:accent6>
        <a:srgbClr val="3F3F3F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 vert="horz" wrap="square" lIns="46800" tIns="45720" rIns="46800" bIns="45720" numCol="1" anchor="t" anchorCtr="0" compatLnSpc="1">
        <a:prstTxWarp prst="textNoShape">
          <a:avLst/>
        </a:prstTxWarp>
      </a:bodyPr>
      <a:lstStyle>
        <a:defPPr marL="342900" marR="0" indent="-342900" defTabSz="91440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Arial" pitchFamily="34" charset="0"/>
          <a:buChar char="●"/>
          <a:tabLst/>
          <a:defRPr kumimoji="0" sz="2400" b="1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Century Gothic" pitchFamily="34" charset="0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4_Content Master">
  <a:themeElements>
    <a:clrScheme name="ATEME NEW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0E1AA"/>
      </a:accent1>
      <a:accent2>
        <a:srgbClr val="32AA4B"/>
      </a:accent2>
      <a:accent3>
        <a:srgbClr val="D2FAD7"/>
      </a:accent3>
      <a:accent4>
        <a:srgbClr val="5ABE6E"/>
      </a:accent4>
      <a:accent5>
        <a:srgbClr val="199632"/>
      </a:accent5>
      <a:accent6>
        <a:srgbClr val="3F3F3F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Contribution Solutions- October 2012</Template>
  <TotalTime>51089</TotalTime>
  <Words>3261</Words>
  <Application>Microsoft Office PowerPoint</Application>
  <PresentationFormat>Affichage à l'écran (4:3)</PresentationFormat>
  <Paragraphs>664</Paragraphs>
  <Slides>50</Slides>
  <Notes>15</Notes>
  <HiddenSlides>0</HiddenSlides>
  <MMClips>0</MMClips>
  <ScaleCrop>false</ScaleCrop>
  <HeadingPairs>
    <vt:vector size="8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8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71" baseType="lpstr">
      <vt:lpstr>맑은 고딕</vt:lpstr>
      <vt:lpstr>ＭＳ Ｐゴシック</vt:lpstr>
      <vt:lpstr>Arial</vt:lpstr>
      <vt:lpstr>Calibri</vt:lpstr>
      <vt:lpstr>Century Gothic</vt:lpstr>
      <vt:lpstr>Courier New</vt:lpstr>
      <vt:lpstr>Lucida Grande</vt:lpstr>
      <vt:lpstr>Times</vt:lpstr>
      <vt:lpstr>Times New Roman</vt:lpstr>
      <vt:lpstr>Verdana</vt:lpstr>
      <vt:lpstr>Wingdings</vt:lpstr>
      <vt:lpstr>ヒラギノ角ゴ Pro W3</vt:lpstr>
      <vt:lpstr>Contribution Solutions- October 2012</vt:lpstr>
      <vt:lpstr>Content Master</vt:lpstr>
      <vt:lpstr>1_Introduction Master</vt:lpstr>
      <vt:lpstr>1_Content Master</vt:lpstr>
      <vt:lpstr>Internal slides presentation</vt:lpstr>
      <vt:lpstr>2_Content Master</vt:lpstr>
      <vt:lpstr>3_Content Master</vt:lpstr>
      <vt:lpstr>4_Content Master</vt:lpstr>
      <vt:lpstr>Image bitmap</vt:lpstr>
      <vt:lpstr>HEVC &amp; UHDTV New compression technologies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UHD &amp; HEVC</dc:title>
  <dc:creator>Pierre Larbier</dc:creator>
  <dc:description>BroadcastAsia2014</dc:description>
  <cp:lastModifiedBy>STANKOVIC Igor</cp:lastModifiedBy>
  <cp:revision>6563</cp:revision>
  <cp:lastPrinted>2014-05-13T14:35:18Z</cp:lastPrinted>
  <dcterms:created xsi:type="dcterms:W3CDTF">2012-10-08T09:01:56Z</dcterms:created>
  <dcterms:modified xsi:type="dcterms:W3CDTF">2014-10-02T06:48:09Z</dcterms:modified>
</cp:coreProperties>
</file>