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1" r:id="rId3"/>
    <p:sldId id="281" r:id="rId4"/>
    <p:sldId id="262" r:id="rId5"/>
    <p:sldId id="286" r:id="rId6"/>
    <p:sldId id="271" r:id="rId7"/>
    <p:sldId id="270" r:id="rId8"/>
    <p:sldId id="266" r:id="rId9"/>
    <p:sldId id="272" r:id="rId10"/>
    <p:sldId id="267" r:id="rId11"/>
    <p:sldId id="268" r:id="rId12"/>
    <p:sldId id="269" r:id="rId13"/>
    <p:sldId id="273" r:id="rId14"/>
    <p:sldId id="280" r:id="rId15"/>
    <p:sldId id="274" r:id="rId16"/>
    <p:sldId id="282" r:id="rId17"/>
    <p:sldId id="284" r:id="rId18"/>
    <p:sldId id="263" r:id="rId19"/>
    <p:sldId id="275" r:id="rId20"/>
    <p:sldId id="276" r:id="rId21"/>
    <p:sldId id="277" r:id="rId22"/>
    <p:sldId id="283" r:id="rId23"/>
    <p:sldId id="278" r:id="rId24"/>
    <p:sldId id="285" r:id="rId25"/>
    <p:sldId id="25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1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90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9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04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1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367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887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6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D1D16-6E00-DC42-B67B-8CED125A1497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CBCC4-F648-C841-9830-BC003AEFF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2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21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897" y="630238"/>
            <a:ext cx="6631516" cy="497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64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265" y="759778"/>
            <a:ext cx="6783916" cy="508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05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305" y="942658"/>
            <a:ext cx="6783916" cy="508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465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 err="1"/>
              <a:t>Market</a:t>
            </a:r>
            <a:r>
              <a:rPr lang="hr-HR" sz="2800" b="1" dirty="0"/>
              <a:t> Segment: </a:t>
            </a:r>
            <a:r>
              <a:rPr lang="hr-HR" sz="2800" b="1" dirty="0" err="1"/>
              <a:t>Rural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/>
          <a:lstStyle/>
          <a:p>
            <a:pPr marL="0" indent="0">
              <a:buNone/>
            </a:pPr>
            <a:r>
              <a:rPr lang="hr-HR" dirty="0" err="1" smtClean="0"/>
              <a:t>How</a:t>
            </a:r>
            <a:r>
              <a:rPr lang="hr-HR" dirty="0" smtClean="0"/>
              <a:t> </a:t>
            </a:r>
            <a:r>
              <a:rPr lang="hr-HR" dirty="0"/>
              <a:t>to </a:t>
            </a:r>
            <a:r>
              <a:rPr lang="hr-HR" dirty="0" err="1" smtClean="0"/>
              <a:t>bring</a:t>
            </a:r>
            <a:r>
              <a:rPr lang="hr-HR" dirty="0" smtClean="0"/>
              <a:t> </a:t>
            </a:r>
            <a:r>
              <a:rPr lang="hr-HR" dirty="0" err="1" smtClean="0"/>
              <a:t>fixed</a:t>
            </a:r>
            <a:r>
              <a:rPr lang="hr-HR" dirty="0" smtClean="0"/>
              <a:t> </a:t>
            </a:r>
            <a:r>
              <a:rPr lang="hr-HR" dirty="0" err="1" smtClean="0"/>
              <a:t>fast</a:t>
            </a:r>
            <a:r>
              <a:rPr lang="hr-HR" dirty="0" smtClean="0"/>
              <a:t> BB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such</a:t>
            </a:r>
            <a:r>
              <a:rPr lang="hr-HR" dirty="0" smtClean="0"/>
              <a:t> </a:t>
            </a:r>
            <a:r>
              <a:rPr lang="hr-HR" dirty="0" err="1" smtClean="0"/>
              <a:t>rural</a:t>
            </a:r>
            <a:r>
              <a:rPr lang="hr-HR" dirty="0" smtClean="0"/>
              <a:t> </a:t>
            </a:r>
            <a:r>
              <a:rPr lang="hr-HR" dirty="0" err="1" smtClean="0"/>
              <a:t>area</a:t>
            </a:r>
            <a:r>
              <a:rPr lang="hr-HR" dirty="0" smtClean="0"/>
              <a:t> and </a:t>
            </a:r>
            <a:r>
              <a:rPr lang="hr-HR" dirty="0" err="1"/>
              <a:t>keep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business</a:t>
            </a:r>
            <a:r>
              <a:rPr lang="hr-HR" dirty="0"/>
              <a:t> </a:t>
            </a:r>
            <a:r>
              <a:rPr lang="hr-HR" dirty="0" err="1"/>
              <a:t>case</a:t>
            </a:r>
            <a:r>
              <a:rPr lang="hr-HR" dirty="0" smtClean="0"/>
              <a:t>?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BA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r-BA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29" y="3489697"/>
            <a:ext cx="21621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904" y="3229353"/>
            <a:ext cx="4091621" cy="306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177" y="2913886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2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 err="1" smtClean="0"/>
              <a:t>Market</a:t>
            </a:r>
            <a:r>
              <a:rPr lang="hr-HR" sz="2800" b="1" dirty="0" smtClean="0"/>
              <a:t> Segment: </a:t>
            </a:r>
            <a:r>
              <a:rPr lang="hr-HR" sz="2800" b="1" dirty="0" err="1" smtClean="0"/>
              <a:t>Rural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/>
          <a:lstStyle/>
          <a:p>
            <a:pPr marL="0" indent="0">
              <a:buNone/>
            </a:pPr>
            <a:endParaRPr lang="hr-BA" dirty="0" smtClean="0"/>
          </a:p>
          <a:p>
            <a:pPr marL="0" indent="0">
              <a:buNone/>
            </a:pPr>
            <a:endParaRPr lang="hr-BA" dirty="0"/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74" y="1652018"/>
            <a:ext cx="8849498" cy="477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81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 smtClean="0"/>
              <a:t>AIR </a:t>
            </a:r>
            <a:r>
              <a:rPr lang="hr-HR" sz="2800" b="1" dirty="0" err="1"/>
              <a:t>T</a:t>
            </a:r>
            <a:r>
              <a:rPr lang="hr-HR" sz="2800" b="1" dirty="0" err="1" smtClean="0"/>
              <a:t>echnology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>
            <a:normAutofit fontScale="85000" lnSpcReduction="20000"/>
          </a:bodyPr>
          <a:lstStyle/>
          <a:p>
            <a:r>
              <a:rPr lang="hr-HR" dirty="0"/>
              <a:t> </a:t>
            </a:r>
            <a:r>
              <a:rPr lang="hr-HR" dirty="0" smtClean="0"/>
              <a:t>P2MP </a:t>
            </a:r>
            <a:r>
              <a:rPr lang="hr-HR" dirty="0" err="1" smtClean="0"/>
              <a:t>system</a:t>
            </a:r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300 </a:t>
            </a:r>
            <a:r>
              <a:rPr lang="hr-HR" dirty="0" err="1" smtClean="0"/>
              <a:t>MHz</a:t>
            </a:r>
            <a:r>
              <a:rPr lang="hr-HR" dirty="0" smtClean="0"/>
              <a:t> </a:t>
            </a:r>
            <a:r>
              <a:rPr lang="hr-HR" dirty="0" err="1" smtClean="0"/>
              <a:t>spectrum</a:t>
            </a:r>
            <a:endParaRPr lang="hr-HR" dirty="0" smtClean="0"/>
          </a:p>
          <a:p>
            <a:endParaRPr lang="hr-BA" dirty="0"/>
          </a:p>
          <a:p>
            <a:r>
              <a:rPr lang="hr-BA" dirty="0" smtClean="0"/>
              <a:t>37 </a:t>
            </a:r>
            <a:r>
              <a:rPr lang="hr-BA" dirty="0" err="1" smtClean="0"/>
              <a:t>channels</a:t>
            </a:r>
            <a:r>
              <a:rPr lang="hr-BA" dirty="0" smtClean="0"/>
              <a:t> / 8 </a:t>
            </a:r>
            <a:r>
              <a:rPr lang="hr-BA" dirty="0" err="1" smtClean="0"/>
              <a:t>MHz</a:t>
            </a:r>
            <a:r>
              <a:rPr lang="hr-BA" dirty="0" smtClean="0"/>
              <a:t> </a:t>
            </a:r>
            <a:r>
              <a:rPr lang="hr-BA" dirty="0" err="1" smtClean="0"/>
              <a:t>each</a:t>
            </a:r>
            <a:endParaRPr lang="hr-BA" dirty="0" smtClean="0"/>
          </a:p>
          <a:p>
            <a:endParaRPr lang="hr-BA" dirty="0" smtClean="0"/>
          </a:p>
          <a:p>
            <a:r>
              <a:rPr lang="hr-BA" dirty="0" smtClean="0"/>
              <a:t>DVB-C, MPEG-4</a:t>
            </a:r>
          </a:p>
          <a:p>
            <a:endParaRPr lang="hr-BA" dirty="0"/>
          </a:p>
          <a:p>
            <a:r>
              <a:rPr lang="hr-HR" dirty="0" err="1" smtClean="0"/>
              <a:t>Eurodocsis</a:t>
            </a:r>
            <a:r>
              <a:rPr lang="hr-HR" dirty="0" smtClean="0"/>
              <a:t>, SIP</a:t>
            </a:r>
            <a:endParaRPr lang="hr-BA" dirty="0"/>
          </a:p>
          <a:p>
            <a:pPr marL="0" indent="0">
              <a:buNone/>
            </a:pPr>
            <a:endParaRPr lang="hr-B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8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K3 </a:t>
            </a:r>
            <a:r>
              <a:rPr lang="hr-HR" sz="2800" b="1" dirty="0" smtClean="0"/>
              <a:t>Telekom</a:t>
            </a:r>
            <a:r>
              <a:rPr lang="hr-HR" sz="2800" b="1" dirty="0"/>
              <a:t> </a:t>
            </a:r>
            <a:r>
              <a:rPr lang="hr-HR" sz="2800" b="1" dirty="0" smtClean="0"/>
              <a:t>Access </a:t>
            </a:r>
            <a:r>
              <a:rPr lang="hr-HR" sz="2800" b="1" dirty="0" err="1" smtClean="0"/>
              <a:t>Network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/>
          <a:lstStyle/>
          <a:p>
            <a:r>
              <a:rPr lang="hr-BA" dirty="0" smtClean="0"/>
              <a:t>P2MP </a:t>
            </a:r>
            <a:r>
              <a:rPr lang="hr-BA" dirty="0" err="1" smtClean="0"/>
              <a:t>access</a:t>
            </a:r>
            <a:r>
              <a:rPr lang="hr-BA" dirty="0" smtClean="0"/>
              <a:t> </a:t>
            </a:r>
            <a:r>
              <a:rPr lang="hr-BA" dirty="0" err="1" smtClean="0"/>
              <a:t>network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76" y="2353056"/>
            <a:ext cx="7413987" cy="214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78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K3 Telekom Access </a:t>
            </a:r>
            <a:r>
              <a:rPr lang="hr-HR" sz="2800" b="1" dirty="0" err="1"/>
              <a:t>Network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7289656" cy="434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98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K3 Telekom: </a:t>
            </a:r>
            <a:r>
              <a:rPr lang="hr-HR" sz="2800" b="1" dirty="0" err="1" smtClean="0"/>
              <a:t>Network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Architecture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47" y="1600200"/>
            <a:ext cx="8452433" cy="384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584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K3 </a:t>
            </a:r>
            <a:r>
              <a:rPr lang="hr-HR" sz="2800" b="1" dirty="0" smtClean="0"/>
              <a:t>Telekom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>
            <a:normAutofit fontScale="85000" lnSpcReduction="20000"/>
          </a:bodyPr>
          <a:lstStyle/>
          <a:p>
            <a:r>
              <a:rPr lang="hr-HR" sz="2800" dirty="0"/>
              <a:t>K3 Telekom </a:t>
            </a:r>
            <a:r>
              <a:rPr lang="hr-BA" sz="2800" dirty="0" err="1" smtClean="0"/>
              <a:t>access</a:t>
            </a:r>
            <a:r>
              <a:rPr lang="hr-BA" sz="2800" dirty="0" smtClean="0"/>
              <a:t> </a:t>
            </a:r>
            <a:r>
              <a:rPr lang="hr-BA" sz="2800" dirty="0" err="1" smtClean="0"/>
              <a:t>network</a:t>
            </a:r>
            <a:r>
              <a:rPr lang="hr-BA" sz="2800" dirty="0" smtClean="0"/>
              <a:t> </a:t>
            </a:r>
            <a:r>
              <a:rPr lang="hr-HR" sz="2800" dirty="0"/>
              <a:t>=&gt; </a:t>
            </a:r>
            <a:r>
              <a:rPr lang="hr-BA" sz="2800" dirty="0" smtClean="0"/>
              <a:t>Air </a:t>
            </a:r>
            <a:r>
              <a:rPr lang="hr-BA" sz="2800" dirty="0" err="1" smtClean="0"/>
              <a:t>technology</a:t>
            </a:r>
            <a:r>
              <a:rPr lang="hr-BA" sz="2800" dirty="0" smtClean="0"/>
              <a:t/>
            </a:r>
            <a:br>
              <a:rPr lang="hr-BA" sz="2800" dirty="0" smtClean="0"/>
            </a:br>
            <a:endParaRPr lang="hr-BA" sz="2800" dirty="0"/>
          </a:p>
          <a:p>
            <a:r>
              <a:rPr lang="hr-BA" sz="2800" dirty="0" err="1" smtClean="0">
                <a:latin typeface="Symbol" panose="05050102010706020507" pitchFamily="18" charset="2"/>
              </a:rPr>
              <a:t>m</a:t>
            </a:r>
            <a:r>
              <a:rPr lang="hr-BA" sz="2800" dirty="0" err="1" smtClean="0"/>
              <a:t>W</a:t>
            </a:r>
            <a:r>
              <a:rPr lang="hr-BA" sz="2800" dirty="0" smtClean="0"/>
              <a:t> </a:t>
            </a:r>
            <a:r>
              <a:rPr lang="hr-BA" sz="2800" dirty="0" err="1" smtClean="0"/>
              <a:t>range</a:t>
            </a:r>
            <a:r>
              <a:rPr lang="hr-BA" sz="2800" dirty="0" smtClean="0"/>
              <a:t>: 10.0 – 10.3 </a:t>
            </a:r>
            <a:r>
              <a:rPr lang="hr-BA" sz="2800" dirty="0" err="1" smtClean="0"/>
              <a:t>GHz</a:t>
            </a:r>
            <a:r>
              <a:rPr lang="hr-BA" sz="2800" dirty="0" smtClean="0"/>
              <a:t/>
            </a:r>
            <a:br>
              <a:rPr lang="hr-BA" sz="2800" dirty="0" smtClean="0"/>
            </a:br>
            <a:endParaRPr lang="hr-BA" sz="2800" dirty="0" smtClean="0"/>
          </a:p>
          <a:p>
            <a:r>
              <a:rPr lang="hr-HR" sz="2800" dirty="0" err="1" smtClean="0"/>
              <a:t>Baseband</a:t>
            </a:r>
            <a:r>
              <a:rPr lang="hr-HR" sz="2800" dirty="0" smtClean="0"/>
              <a:t> </a:t>
            </a:r>
            <a:r>
              <a:rPr lang="hr-HR" sz="2800" dirty="0" err="1" smtClean="0"/>
              <a:t>range</a:t>
            </a:r>
            <a:r>
              <a:rPr lang="hr-HR" sz="2800" dirty="0" smtClean="0"/>
              <a:t>:  300 </a:t>
            </a:r>
            <a:r>
              <a:rPr lang="hr-HR" sz="2800" dirty="0" err="1"/>
              <a:t>MHz</a:t>
            </a:r>
            <a:r>
              <a:rPr lang="hr-HR" sz="2800" dirty="0"/>
              <a:t> =&gt; 37 </a:t>
            </a:r>
            <a:r>
              <a:rPr lang="hr-HR" sz="2800" dirty="0" err="1"/>
              <a:t>ch</a:t>
            </a:r>
            <a:r>
              <a:rPr lang="hr-HR" sz="2800" dirty="0"/>
              <a:t>, 8MHz </a:t>
            </a:r>
            <a:r>
              <a:rPr lang="hr-HR" sz="2800" dirty="0" err="1" smtClean="0"/>
              <a:t>each</a:t>
            </a:r>
            <a:endParaRPr lang="hr-HR" sz="2800" dirty="0" smtClean="0"/>
          </a:p>
          <a:p>
            <a:endParaRPr lang="hr-HR" sz="2800" dirty="0"/>
          </a:p>
          <a:p>
            <a:r>
              <a:rPr lang="hr-HR" sz="2800" dirty="0" smtClean="0"/>
              <a:t>&gt; 60 TV </a:t>
            </a:r>
            <a:r>
              <a:rPr lang="hr-HR" sz="2800" dirty="0" err="1" smtClean="0"/>
              <a:t>channels</a:t>
            </a:r>
            <a:r>
              <a:rPr lang="hr-HR" sz="2800" dirty="0" smtClean="0"/>
              <a:t> (SD + HD)</a:t>
            </a:r>
          </a:p>
          <a:p>
            <a:endParaRPr lang="hr-HR" sz="2800" dirty="0"/>
          </a:p>
          <a:p>
            <a:r>
              <a:rPr lang="hr-HR" sz="2800" dirty="0" err="1" smtClean="0"/>
              <a:t>Brodaband</a:t>
            </a:r>
            <a:r>
              <a:rPr lang="hr-HR" sz="2800" dirty="0" smtClean="0"/>
              <a:t> Internet </a:t>
            </a:r>
            <a:r>
              <a:rPr lang="hr-HR" sz="2800" dirty="0" err="1" smtClean="0"/>
              <a:t>access</a:t>
            </a:r>
            <a:r>
              <a:rPr lang="hr-HR" sz="2800" dirty="0" smtClean="0"/>
              <a:t>  (</a:t>
            </a:r>
            <a:r>
              <a:rPr lang="hr-HR" sz="2800" dirty="0" err="1" smtClean="0"/>
              <a:t>EuroDocsis</a:t>
            </a:r>
            <a:r>
              <a:rPr lang="hr-HR" sz="2800" dirty="0" smtClean="0"/>
              <a:t> ): 4, </a:t>
            </a:r>
            <a:r>
              <a:rPr lang="hr-HR" sz="2800" dirty="0" err="1" smtClean="0"/>
              <a:t>6</a:t>
            </a:r>
            <a:r>
              <a:rPr lang="hr-HR" sz="2800" dirty="0" smtClean="0"/>
              <a:t>, </a:t>
            </a:r>
            <a:r>
              <a:rPr lang="hr-HR" sz="2800" dirty="0" err="1" smtClean="0"/>
              <a:t>8</a:t>
            </a:r>
            <a:r>
              <a:rPr lang="hr-HR" sz="2800" dirty="0" smtClean="0"/>
              <a:t> </a:t>
            </a:r>
            <a:r>
              <a:rPr lang="hr-HR" sz="2800" dirty="0" err="1" smtClean="0"/>
              <a:t>Mbps</a:t>
            </a:r>
            <a:r>
              <a:rPr lang="hr-HR" sz="2800" dirty="0" smtClean="0"/>
              <a:t> </a:t>
            </a:r>
            <a:br>
              <a:rPr lang="hr-HR" sz="2800" dirty="0" smtClean="0"/>
            </a:br>
            <a:endParaRPr lang="hr-HR" sz="2800" dirty="0" smtClean="0"/>
          </a:p>
          <a:p>
            <a:r>
              <a:rPr lang="hr-HR" sz="2800" dirty="0" err="1" smtClean="0"/>
              <a:t>Fast</a:t>
            </a:r>
            <a:r>
              <a:rPr lang="hr-HR" sz="2800" dirty="0" smtClean="0"/>
              <a:t> </a:t>
            </a:r>
            <a:r>
              <a:rPr lang="hr-HR" sz="2800" dirty="0" err="1" smtClean="0"/>
              <a:t>roll</a:t>
            </a:r>
            <a:r>
              <a:rPr lang="hr-HR" sz="2800" dirty="0" smtClean="0"/>
              <a:t>-</a:t>
            </a:r>
            <a:r>
              <a:rPr lang="hr-HR" sz="2800" dirty="0" err="1" smtClean="0"/>
              <a:t>out</a:t>
            </a:r>
            <a:r>
              <a:rPr lang="hr-HR" sz="2800" dirty="0" smtClean="0"/>
              <a:t> (</a:t>
            </a:r>
            <a:r>
              <a:rPr lang="hr-HR" sz="2800" dirty="0" err="1" smtClean="0"/>
              <a:t>whole</a:t>
            </a:r>
            <a:r>
              <a:rPr lang="hr-HR" sz="2800" dirty="0" smtClean="0"/>
              <a:t> </a:t>
            </a:r>
            <a:r>
              <a:rPr lang="hr-HR" sz="2800" dirty="0" err="1" smtClean="0"/>
              <a:t>network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3 </a:t>
            </a:r>
            <a:r>
              <a:rPr lang="hr-HR" sz="2800" dirty="0" err="1" smtClean="0"/>
              <a:t>months</a:t>
            </a:r>
            <a:r>
              <a:rPr lang="hr-HR" sz="2800" dirty="0" smtClean="0"/>
              <a:t>)</a:t>
            </a:r>
          </a:p>
          <a:p>
            <a:endParaRPr lang="hr-BA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27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/>
          <a:lstStyle/>
          <a:p>
            <a:pPr marL="0" indent="0" algn="ctr">
              <a:buNone/>
            </a:pPr>
            <a:r>
              <a:rPr lang="hr-HR" b="1" dirty="0"/>
              <a:t>K3 </a:t>
            </a:r>
            <a:r>
              <a:rPr lang="hr-HR" b="1" dirty="0" smtClean="0"/>
              <a:t>Telekom: </a:t>
            </a:r>
          </a:p>
          <a:p>
            <a:pPr marL="0" indent="0" algn="ctr">
              <a:buNone/>
            </a:pPr>
            <a:r>
              <a:rPr lang="hr-HR" b="1" dirty="0" err="1" smtClean="0"/>
              <a:t>Broadband</a:t>
            </a:r>
            <a:r>
              <a:rPr lang="hr-HR" b="1" dirty="0" smtClean="0"/>
              <a:t> </a:t>
            </a:r>
            <a:r>
              <a:rPr lang="hr-HR" b="1" dirty="0" err="1"/>
              <a:t>going</a:t>
            </a:r>
            <a:r>
              <a:rPr lang="hr-HR" b="1" dirty="0"/>
              <a:t> </a:t>
            </a:r>
            <a:r>
              <a:rPr lang="hr-HR" b="1" dirty="0" err="1"/>
              <a:t>Rural</a:t>
            </a:r>
            <a:endParaRPr lang="hr-BA" dirty="0" smtClean="0"/>
          </a:p>
          <a:p>
            <a:pPr marL="0" indent="0" algn="ctr">
              <a:buNone/>
            </a:pPr>
            <a:endParaRPr lang="hr-BA" dirty="0" smtClean="0"/>
          </a:p>
          <a:p>
            <a:pPr marL="0" indent="0" algn="ctr">
              <a:buNone/>
            </a:pPr>
            <a:endParaRPr lang="hr-BA" sz="2800" dirty="0" smtClean="0"/>
          </a:p>
          <a:p>
            <a:pPr marL="0" indent="0" algn="ctr">
              <a:buNone/>
            </a:pPr>
            <a:r>
              <a:rPr lang="hr-BA" sz="2800" i="1" dirty="0" smtClean="0"/>
              <a:t>Boris Stipetić, CEO K3 Telekom</a:t>
            </a:r>
          </a:p>
          <a:p>
            <a:pPr marL="0" indent="0" algn="ctr">
              <a:buNone/>
            </a:pPr>
            <a:endParaRPr lang="hr-BA" sz="2400" dirty="0" smtClean="0"/>
          </a:p>
          <a:p>
            <a:pPr marL="0" indent="0" algn="ctr">
              <a:buNone/>
            </a:pPr>
            <a:r>
              <a:rPr lang="hr-BA" sz="2000" dirty="0" smtClean="0"/>
              <a:t>SCTE, Zagreb, Oct.2013.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9015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K3 </a:t>
            </a:r>
            <a:r>
              <a:rPr lang="hr-HR" sz="2800" b="1" dirty="0" smtClean="0"/>
              <a:t>Telekom </a:t>
            </a:r>
            <a:r>
              <a:rPr lang="hr-HR" sz="2800" b="1" dirty="0" err="1" smtClean="0"/>
              <a:t>Network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Equipment</a:t>
            </a:r>
            <a:r>
              <a:rPr lang="hr-HR" sz="2800" dirty="0"/>
              <a:t/>
            </a:r>
            <a:br>
              <a:rPr lang="hr-HR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hr-HR" sz="2800" b="1" i="1" dirty="0" err="1" smtClean="0"/>
              <a:t>Equipment</a:t>
            </a:r>
            <a:r>
              <a:rPr lang="hr-HR" sz="2800" b="1" i="1" dirty="0" smtClean="0"/>
              <a:t> </a:t>
            </a:r>
            <a:r>
              <a:rPr lang="hr-HR" sz="2800" b="1" i="1" dirty="0" err="1" smtClean="0"/>
              <a:t>used</a:t>
            </a:r>
            <a:endParaRPr lang="hr-HR" sz="2800" b="1" i="1" dirty="0" smtClean="0"/>
          </a:p>
          <a:p>
            <a:r>
              <a:rPr lang="hr-HR" sz="2800" dirty="0" smtClean="0"/>
              <a:t>	</a:t>
            </a:r>
            <a:r>
              <a:rPr lang="hr-HR" sz="2800" b="1" dirty="0" err="1" smtClean="0"/>
              <a:t>Edge</a:t>
            </a:r>
            <a:r>
              <a:rPr lang="hr-HR" sz="2800" b="1" dirty="0" smtClean="0"/>
              <a:t> QAM ( TV , DVB-C) </a:t>
            </a:r>
            <a:br>
              <a:rPr lang="hr-HR" sz="2800" b="1" dirty="0" smtClean="0"/>
            </a:br>
            <a:endParaRPr lang="hr-HR" sz="2800" b="1" dirty="0" smtClean="0"/>
          </a:p>
          <a:p>
            <a:r>
              <a:rPr lang="hr-HR" sz="2800" b="1" dirty="0" smtClean="0"/>
              <a:t>	CMTS (Internet, </a:t>
            </a:r>
            <a:r>
              <a:rPr lang="hr-HR" sz="2800" b="1" dirty="0" err="1" smtClean="0"/>
              <a:t>EuroDocsis</a:t>
            </a:r>
            <a:r>
              <a:rPr lang="hr-HR" sz="2800" b="1" dirty="0" smtClean="0"/>
              <a:t>)</a:t>
            </a:r>
            <a:br>
              <a:rPr lang="hr-HR" sz="2800" b="1" dirty="0" smtClean="0"/>
            </a:br>
            <a:endParaRPr lang="hr-HR" sz="2800" b="1" dirty="0" smtClean="0"/>
          </a:p>
          <a:p>
            <a:r>
              <a:rPr lang="hr-HR" sz="2800" b="1" dirty="0" smtClean="0"/>
              <a:t>	</a:t>
            </a:r>
            <a:r>
              <a:rPr lang="hr-HR" sz="2800" b="1" dirty="0" err="1" smtClean="0"/>
              <a:t>SoftSwich</a:t>
            </a:r>
            <a:r>
              <a:rPr lang="hr-HR" sz="2800" b="1" dirty="0" smtClean="0"/>
              <a:t> (</a:t>
            </a:r>
            <a:r>
              <a:rPr lang="hr-HR" sz="2800" b="1" dirty="0" err="1" smtClean="0"/>
              <a:t>Voice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service</a:t>
            </a:r>
            <a:r>
              <a:rPr lang="hr-HR" sz="2800" b="1" dirty="0" smtClean="0"/>
              <a:t>, SIP)</a:t>
            </a:r>
            <a:br>
              <a:rPr lang="hr-HR" sz="2800" b="1" dirty="0" smtClean="0"/>
            </a:br>
            <a:endParaRPr lang="hr-HR" sz="2800" b="1" dirty="0" smtClean="0"/>
          </a:p>
          <a:p>
            <a:r>
              <a:rPr lang="hr-HR" sz="2800" b="1" dirty="0" smtClean="0"/>
              <a:t>	AIR base station</a:t>
            </a:r>
            <a:endParaRPr lang="hr-BA" sz="2800" b="1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702" y="2072639"/>
            <a:ext cx="3133098" cy="35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K3 </a:t>
            </a:r>
            <a:r>
              <a:rPr lang="hr-HR" sz="2800" b="1" dirty="0" smtClean="0"/>
              <a:t>Telekom CPE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hr-HR" b="1" i="1" dirty="0" err="1"/>
              <a:t>Equipment</a:t>
            </a:r>
            <a:r>
              <a:rPr lang="hr-HR" b="1" i="1" dirty="0"/>
              <a:t> </a:t>
            </a:r>
            <a:r>
              <a:rPr lang="hr-HR" b="1" i="1" dirty="0" err="1"/>
              <a:t>used</a:t>
            </a:r>
            <a:endParaRPr lang="hr-HR" b="1" i="1" dirty="0"/>
          </a:p>
          <a:p>
            <a:r>
              <a:rPr lang="hr-HR" sz="3000" b="1" dirty="0" smtClean="0"/>
              <a:t>Antena </a:t>
            </a:r>
            <a:r>
              <a:rPr lang="hr-HR" sz="3000" b="1" dirty="0"/>
              <a:t>(satelite </a:t>
            </a:r>
            <a:r>
              <a:rPr lang="hr-HR" sz="3000" b="1" dirty="0" err="1"/>
              <a:t>dish</a:t>
            </a:r>
            <a:r>
              <a:rPr lang="hr-HR" sz="3000" b="1" dirty="0"/>
              <a:t>) </a:t>
            </a:r>
            <a:r>
              <a:rPr lang="hr-HR" sz="3000" b="1" dirty="0" smtClean="0"/>
              <a:t/>
            </a:r>
            <a:br>
              <a:rPr lang="hr-HR" sz="3000" b="1" dirty="0" smtClean="0"/>
            </a:br>
            <a:endParaRPr lang="hr-HR" sz="3000" b="1" dirty="0"/>
          </a:p>
          <a:p>
            <a:r>
              <a:rPr lang="hr-HR" sz="3000" b="1" dirty="0" smtClean="0"/>
              <a:t>Air </a:t>
            </a:r>
            <a:r>
              <a:rPr lang="hr-HR" sz="3000" b="1" dirty="0" err="1" smtClean="0"/>
              <a:t>transciever</a:t>
            </a:r>
            <a:r>
              <a:rPr lang="hr-HR" sz="3000" b="1" dirty="0" smtClean="0"/>
              <a:t> (</a:t>
            </a:r>
            <a:r>
              <a:rPr lang="hr-HR" sz="3000" b="1" dirty="0" err="1" smtClean="0"/>
              <a:t>TxRx</a:t>
            </a:r>
            <a:r>
              <a:rPr lang="hr-HR" sz="3000" b="1" dirty="0" smtClean="0"/>
              <a:t>)</a:t>
            </a:r>
            <a:br>
              <a:rPr lang="hr-HR" sz="3000" b="1" dirty="0" smtClean="0"/>
            </a:br>
            <a:endParaRPr lang="hr-HR" sz="3000" b="1" dirty="0" smtClean="0"/>
          </a:p>
          <a:p>
            <a:r>
              <a:rPr lang="hr-HR" sz="3000" b="1" dirty="0" smtClean="0"/>
              <a:t>DVB-C </a:t>
            </a:r>
            <a:r>
              <a:rPr lang="hr-HR" sz="3000" b="1" dirty="0"/>
              <a:t>STB </a:t>
            </a:r>
            <a:r>
              <a:rPr lang="hr-HR" sz="3000" b="1" dirty="0" smtClean="0"/>
              <a:t/>
            </a:r>
            <a:br>
              <a:rPr lang="hr-HR" sz="3000" b="1" dirty="0" smtClean="0"/>
            </a:br>
            <a:endParaRPr lang="hr-HR" sz="3000" b="1" dirty="0" smtClean="0"/>
          </a:p>
          <a:p>
            <a:r>
              <a:rPr lang="hr-HR" sz="3000" b="1" dirty="0" err="1" smtClean="0"/>
              <a:t>Cable</a:t>
            </a:r>
            <a:r>
              <a:rPr lang="hr-HR" sz="3000" b="1" dirty="0" smtClean="0"/>
              <a:t> modem (net+</a:t>
            </a:r>
            <a:r>
              <a:rPr lang="hr-HR" sz="3000" b="1" dirty="0" err="1" smtClean="0"/>
              <a:t>voice</a:t>
            </a:r>
            <a:r>
              <a:rPr lang="hr-HR" sz="3000" b="1" dirty="0" smtClean="0"/>
              <a:t>)</a:t>
            </a:r>
            <a:endParaRPr lang="hr-BA" sz="3000" b="1" dirty="0"/>
          </a:p>
          <a:p>
            <a:endParaRPr lang="en-US" dirty="0"/>
          </a:p>
        </p:txBody>
      </p:sp>
      <p:pic>
        <p:nvPicPr>
          <p:cNvPr id="4" name="Picture 2" descr="D:\My_Document\0_K3Telekom\Marketing\PrezentacijaSCTE\slike\kk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652" y="2145792"/>
            <a:ext cx="3029765" cy="340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23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K3 </a:t>
            </a:r>
            <a:r>
              <a:rPr lang="hr-HR" sz="2800" b="1" dirty="0" smtClean="0"/>
              <a:t>Telekom CPE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/>
          <a:lstStyle/>
          <a:p>
            <a:endParaRPr lang="hr-BA" dirty="0" smtClean="0"/>
          </a:p>
          <a:p>
            <a:endParaRPr lang="hr-BA" dirty="0"/>
          </a:p>
          <a:p>
            <a:endParaRPr lang="hr-BA" dirty="0" smtClean="0"/>
          </a:p>
          <a:p>
            <a:endParaRPr lang="hr-BA" dirty="0"/>
          </a:p>
          <a:p>
            <a:endParaRPr lang="hr-BA" dirty="0" smtClean="0"/>
          </a:p>
          <a:p>
            <a:pPr marL="0" indent="0">
              <a:buNone/>
            </a:pPr>
            <a:endParaRPr lang="hr-BA" sz="2800" b="1" dirty="0" smtClean="0"/>
          </a:p>
          <a:p>
            <a:pPr marL="0" indent="0" algn="ctr">
              <a:buNone/>
            </a:pPr>
            <a:r>
              <a:rPr lang="en-US" sz="2800" b="1" dirty="0" smtClean="0"/>
              <a:t>Standard telecom</a:t>
            </a:r>
            <a:r>
              <a:rPr lang="hr-BA" sz="2800" b="1" dirty="0" smtClean="0"/>
              <a:t> </a:t>
            </a:r>
            <a:r>
              <a:rPr lang="en-US" sz="2800" b="1" dirty="0" smtClean="0"/>
              <a:t>equipment </a:t>
            </a:r>
            <a:r>
              <a:rPr lang="en-US" sz="2800" b="1" dirty="0"/>
              <a:t>for the end </a:t>
            </a:r>
            <a:r>
              <a:rPr lang="en-US" sz="2800" b="1" dirty="0" smtClean="0"/>
              <a:t>user</a:t>
            </a:r>
            <a:endParaRPr lang="en-US" sz="2800" b="1" dirty="0"/>
          </a:p>
        </p:txBody>
      </p:sp>
      <p:pic>
        <p:nvPicPr>
          <p:cNvPr id="13314" name="Picture 2" descr="http://www.k3tele.com/shema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893" y="1689544"/>
            <a:ext cx="6081314" cy="291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88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K3 Telekom: </a:t>
            </a:r>
            <a:r>
              <a:rPr lang="hr-HR" sz="2800" b="1" dirty="0" err="1"/>
              <a:t>Broadband</a:t>
            </a:r>
            <a:r>
              <a:rPr lang="hr-HR" sz="2800" b="1" dirty="0"/>
              <a:t> </a:t>
            </a:r>
            <a:r>
              <a:rPr lang="hr-HR" sz="2800" b="1" dirty="0" err="1"/>
              <a:t>going</a:t>
            </a:r>
            <a:r>
              <a:rPr lang="hr-HR" sz="2800" b="1" dirty="0"/>
              <a:t> </a:t>
            </a:r>
            <a:r>
              <a:rPr lang="hr-HR" sz="2800" b="1" dirty="0" err="1"/>
              <a:t>Rural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>
            <a:normAutofit/>
          </a:bodyPr>
          <a:lstStyle/>
          <a:p>
            <a:r>
              <a:rPr lang="hr-HR" sz="2800" b="1" dirty="0" err="1" smtClean="0"/>
              <a:t>Provisioning</a:t>
            </a:r>
            <a:r>
              <a:rPr lang="hr-HR" sz="2800" dirty="0" smtClean="0"/>
              <a:t> – </a:t>
            </a:r>
            <a:r>
              <a:rPr lang="hr-HR" sz="2800" dirty="0" err="1" smtClean="0"/>
              <a:t>the</a:t>
            </a:r>
            <a:r>
              <a:rPr lang="hr-HR" sz="2800" dirty="0" smtClean="0"/>
              <a:t> same as for </a:t>
            </a:r>
            <a:r>
              <a:rPr lang="hr-HR" sz="2800" dirty="0" err="1" smtClean="0"/>
              <a:t>Cable</a:t>
            </a:r>
            <a:r>
              <a:rPr lang="hr-HR" sz="2800" dirty="0" smtClean="0"/>
              <a:t> TV (HFC)</a:t>
            </a:r>
          </a:p>
          <a:p>
            <a:pPr marL="0" indent="0">
              <a:buNone/>
            </a:pPr>
            <a:r>
              <a:rPr lang="hr-HR" sz="2800" dirty="0" smtClean="0"/>
              <a:t> </a:t>
            </a:r>
          </a:p>
          <a:p>
            <a:r>
              <a:rPr lang="hr-HR" sz="2800" dirty="0" err="1" smtClean="0"/>
              <a:t>Whole</a:t>
            </a:r>
            <a:r>
              <a:rPr lang="hr-HR" sz="2800" dirty="0" smtClean="0"/>
              <a:t> </a:t>
            </a:r>
            <a:r>
              <a:rPr lang="hr-HR" sz="2800" b="1" dirty="0" err="1" smtClean="0"/>
              <a:t>network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structure</a:t>
            </a:r>
            <a:r>
              <a:rPr lang="hr-HR" sz="2800" b="1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same as for </a:t>
            </a:r>
            <a:r>
              <a:rPr lang="hr-HR" sz="2800" dirty="0" err="1" smtClean="0"/>
              <a:t>CaTV</a:t>
            </a:r>
            <a:r>
              <a:rPr lang="hr-HR" sz="2800" dirty="0" smtClean="0"/>
              <a:t> </a:t>
            </a:r>
            <a:r>
              <a:rPr lang="hr-HR" sz="2800" dirty="0" err="1" smtClean="0"/>
              <a:t>network</a:t>
            </a:r>
            <a:r>
              <a:rPr lang="hr-HR" sz="2800" dirty="0" smtClean="0"/>
              <a:t>, </a:t>
            </a:r>
            <a:r>
              <a:rPr lang="hr-HR" sz="2800" dirty="0" err="1" smtClean="0"/>
              <a:t>except</a:t>
            </a:r>
            <a:r>
              <a:rPr lang="hr-HR" sz="2800" dirty="0" smtClean="0"/>
              <a:t> last hop – radio</a:t>
            </a:r>
            <a:br>
              <a:rPr lang="hr-HR" sz="2800" dirty="0" smtClean="0"/>
            </a:br>
            <a:endParaRPr lang="hr-HR" sz="2800" dirty="0" smtClean="0"/>
          </a:p>
          <a:p>
            <a:r>
              <a:rPr lang="hr-HR" sz="2800" dirty="0" smtClean="0"/>
              <a:t>Superior </a:t>
            </a:r>
            <a:r>
              <a:rPr lang="hr-HR" sz="2800" b="1" dirty="0" err="1" smtClean="0"/>
              <a:t>service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quality</a:t>
            </a:r>
            <a:r>
              <a:rPr lang="hr-HR" sz="2800" b="1" dirty="0" smtClean="0"/>
              <a:t> </a:t>
            </a:r>
            <a:r>
              <a:rPr lang="hr-HR" sz="2800" dirty="0" smtClean="0"/>
              <a:t>– </a:t>
            </a:r>
            <a:r>
              <a:rPr lang="hr-HR" sz="2800" dirty="0" err="1" smtClean="0"/>
              <a:t>high</a:t>
            </a:r>
            <a:r>
              <a:rPr lang="hr-HR" sz="2800" dirty="0" smtClean="0"/>
              <a:t> customer </a:t>
            </a:r>
            <a:r>
              <a:rPr lang="hr-HR" sz="2800" dirty="0" err="1" smtClean="0"/>
              <a:t>satisfaction</a:t>
            </a:r>
            <a:r>
              <a:rPr lang="hr-HR" sz="2800" dirty="0" smtClean="0"/>
              <a:t/>
            </a:r>
            <a:br>
              <a:rPr lang="hr-HR" sz="2800" dirty="0" smtClean="0"/>
            </a:br>
            <a:endParaRPr lang="hr-HR" sz="2800" dirty="0" smtClean="0"/>
          </a:p>
          <a:p>
            <a:r>
              <a:rPr lang="hr-HR" sz="2800" b="1" dirty="0" err="1" smtClean="0"/>
              <a:t>Rural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area</a:t>
            </a:r>
            <a:r>
              <a:rPr lang="hr-HR" sz="2800" b="1" dirty="0" smtClean="0"/>
              <a:t> </a:t>
            </a:r>
            <a:r>
              <a:rPr lang="hr-HR" sz="2800" dirty="0" err="1" smtClean="0"/>
              <a:t>fully</a:t>
            </a:r>
            <a:r>
              <a:rPr lang="hr-HR" sz="2800" dirty="0" smtClean="0"/>
              <a:t> </a:t>
            </a:r>
            <a:r>
              <a:rPr lang="hr-HR" sz="2800" dirty="0" err="1" smtClean="0"/>
              <a:t>reachable</a:t>
            </a:r>
            <a:endParaRPr lang="hr-HR" sz="2800" dirty="0" smtClean="0"/>
          </a:p>
          <a:p>
            <a:pPr marL="0" indent="0">
              <a:buNone/>
            </a:pPr>
            <a:endParaRPr lang="hr-HR" sz="2800" dirty="0" smtClean="0"/>
          </a:p>
          <a:p>
            <a:endParaRPr lang="hr-HR" dirty="0" smtClean="0"/>
          </a:p>
          <a:p>
            <a:endParaRPr lang="hr-BA" dirty="0"/>
          </a:p>
        </p:txBody>
      </p:sp>
    </p:spTree>
    <p:extLst>
      <p:ext uri="{BB962C8B-B14F-4D97-AF65-F5344CB8AC3E}">
        <p14:creationId xmlns:p14="http://schemas.microsoft.com/office/powerpoint/2010/main" val="124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 descr="D:\My_Document\0_K3Telekom\Marketing\KampanjaJesen2013\Vizuali\promo\forza3-F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" y="274638"/>
            <a:ext cx="8887968" cy="526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BA" dirty="0"/>
          </a:p>
        </p:txBody>
      </p:sp>
    </p:spTree>
    <p:extLst>
      <p:ext uri="{BB962C8B-B14F-4D97-AF65-F5344CB8AC3E}">
        <p14:creationId xmlns:p14="http://schemas.microsoft.com/office/powerpoint/2010/main" val="300180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4" y="630309"/>
            <a:ext cx="7078498" cy="1470025"/>
          </a:xfrm>
        </p:spPr>
        <p:txBody>
          <a:bodyPr>
            <a:normAutofit/>
          </a:bodyPr>
          <a:lstStyle/>
          <a:p>
            <a:pPr algn="l"/>
            <a:r>
              <a:rPr lang="en-US" sz="6600" dirty="0" smtClean="0">
                <a:solidFill>
                  <a:schemeClr val="bg1"/>
                </a:solidFill>
                <a:latin typeface="ApexNew-Book"/>
                <a:cs typeface="ApexNew-Book"/>
              </a:rPr>
              <a:t>Thank you. </a:t>
            </a:r>
            <a:endParaRPr lang="en-US" sz="6600" dirty="0">
              <a:solidFill>
                <a:schemeClr val="bg1"/>
              </a:solidFill>
              <a:latin typeface="ApexNew-Book"/>
              <a:cs typeface="ApexNew-Boo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3344" y="3912388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hr-BA" sz="1400" dirty="0" smtClean="0">
                <a:solidFill>
                  <a:srgbClr val="FFFFFF"/>
                </a:solidFill>
                <a:latin typeface="ApexNew-Book"/>
                <a:cs typeface="ApexNew-Book"/>
              </a:rPr>
              <a:t>Boris Stipetić</a:t>
            </a:r>
            <a:r>
              <a:rPr lang="en-US" sz="1400" dirty="0" smtClean="0">
                <a:solidFill>
                  <a:srgbClr val="FFFFFF"/>
                </a:solidFill>
                <a:latin typeface="ApexNew-Book"/>
                <a:cs typeface="ApexNew-Book"/>
              </a:rPr>
              <a:t>, </a:t>
            </a:r>
            <a:r>
              <a:rPr lang="en-US" sz="1400" dirty="0" smtClean="0">
                <a:solidFill>
                  <a:srgbClr val="FFFFFF"/>
                </a:solidFill>
                <a:latin typeface="ApexNew-Book"/>
                <a:cs typeface="ApexNew-Book"/>
              </a:rPr>
              <a:t>CEO </a:t>
            </a:r>
          </a:p>
          <a:p>
            <a:pPr algn="l"/>
            <a:r>
              <a:rPr lang="en-US" sz="1400" dirty="0" smtClean="0">
                <a:solidFill>
                  <a:srgbClr val="FFFFFF"/>
                </a:solidFill>
                <a:latin typeface="ApexNew-Book"/>
                <a:cs typeface="ApexNew-Book"/>
              </a:rPr>
              <a:t>K3 </a:t>
            </a:r>
            <a:r>
              <a:rPr lang="en-US" sz="1400" dirty="0" smtClean="0">
                <a:solidFill>
                  <a:srgbClr val="FFFFFF"/>
                </a:solidFill>
                <a:latin typeface="ApexNew-Book"/>
                <a:cs typeface="ApexNew-Book"/>
              </a:rPr>
              <a:t>Tele</a:t>
            </a:r>
            <a:r>
              <a:rPr lang="hr-BA" sz="1400" dirty="0" smtClean="0">
                <a:solidFill>
                  <a:srgbClr val="FFFFFF"/>
                </a:solidFill>
                <a:latin typeface="ApexNew-Book"/>
                <a:cs typeface="ApexNew-Book"/>
              </a:rPr>
              <a:t>k</a:t>
            </a:r>
            <a:r>
              <a:rPr lang="en-US" sz="1400" dirty="0" err="1" smtClean="0">
                <a:solidFill>
                  <a:srgbClr val="FFFFFF"/>
                </a:solidFill>
                <a:latin typeface="ApexNew-Book"/>
                <a:cs typeface="ApexNew-Book"/>
              </a:rPr>
              <a:t>om</a:t>
            </a:r>
            <a:endParaRPr lang="en-US" sz="1400" dirty="0" smtClean="0">
              <a:solidFill>
                <a:srgbClr val="FFFFFF"/>
              </a:solidFill>
              <a:latin typeface="ApexNew-Book"/>
              <a:cs typeface="ApexNew-Book"/>
            </a:endParaRPr>
          </a:p>
          <a:p>
            <a:pPr algn="l"/>
            <a:r>
              <a:rPr lang="hr-BA" sz="1400" dirty="0" smtClean="0">
                <a:solidFill>
                  <a:srgbClr val="FFFFFF"/>
                </a:solidFill>
                <a:latin typeface="ApexNew-Book"/>
                <a:cs typeface="ApexNew-Book"/>
              </a:rPr>
              <a:t>boris</a:t>
            </a:r>
            <a:r>
              <a:rPr lang="en-US" sz="1400" dirty="0" smtClean="0">
                <a:solidFill>
                  <a:srgbClr val="FFFFFF"/>
                </a:solidFill>
                <a:latin typeface="ApexNew-Book"/>
                <a:cs typeface="ApexNew-Book"/>
              </a:rPr>
              <a:t>@k3tele</a:t>
            </a:r>
            <a:r>
              <a:rPr lang="hr-BA" sz="1400" dirty="0" err="1" smtClean="0">
                <a:solidFill>
                  <a:srgbClr val="FFFFFF"/>
                </a:solidFill>
                <a:latin typeface="ApexNew-Book"/>
                <a:cs typeface="ApexNew-Book"/>
              </a:rPr>
              <a:t>kom.hr</a:t>
            </a:r>
            <a:endParaRPr lang="en-US" sz="1400" dirty="0">
              <a:solidFill>
                <a:srgbClr val="FFFFFF"/>
              </a:solidFill>
              <a:latin typeface="ApexNew-Book"/>
              <a:cs typeface="ApexNew-Book"/>
            </a:endParaRPr>
          </a:p>
        </p:txBody>
      </p:sp>
    </p:spTree>
    <p:extLst>
      <p:ext uri="{BB962C8B-B14F-4D97-AF65-F5344CB8AC3E}">
        <p14:creationId xmlns:p14="http://schemas.microsoft.com/office/powerpoint/2010/main" val="42452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i="1" dirty="0" smtClean="0"/>
              <a:t>K3 </a:t>
            </a:r>
            <a:r>
              <a:rPr lang="hr-BA" i="1" dirty="0" err="1" smtClean="0"/>
              <a:t>Tele.com</a:t>
            </a:r>
            <a:r>
              <a:rPr lang="hr-BA" dirty="0" smtClean="0"/>
              <a:t/>
            </a:r>
            <a:br>
              <a:rPr lang="hr-B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>
            <a:normAutofit/>
          </a:bodyPr>
          <a:lstStyle/>
          <a:p>
            <a:endParaRPr lang="hr-BA" dirty="0" smtClean="0"/>
          </a:p>
          <a:p>
            <a:endParaRPr lang="hr-BA" dirty="0"/>
          </a:p>
          <a:p>
            <a:endParaRPr lang="hr-BA" dirty="0" smtClean="0"/>
          </a:p>
          <a:p>
            <a:endParaRPr lang="hr-BA" dirty="0"/>
          </a:p>
          <a:p>
            <a:endParaRPr lang="hr-BA" dirty="0" smtClean="0"/>
          </a:p>
          <a:p>
            <a:endParaRPr lang="hr-BA" dirty="0"/>
          </a:p>
        </p:txBody>
      </p:sp>
      <p:pic>
        <p:nvPicPr>
          <p:cNvPr id="19458" name="Picture 2" descr="http://www.k3tele.com/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87" y="880165"/>
            <a:ext cx="8246613" cy="482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45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hr-HR" sz="2800" b="1" dirty="0"/>
              <a:t>K3 Telekom: </a:t>
            </a:r>
            <a:r>
              <a:rPr lang="hr-HR" sz="2800" b="1" dirty="0" err="1"/>
              <a:t>Broadband</a:t>
            </a:r>
            <a:r>
              <a:rPr lang="hr-HR" sz="2800" b="1" dirty="0"/>
              <a:t> </a:t>
            </a:r>
            <a:r>
              <a:rPr lang="hr-HR" sz="2800" b="1" dirty="0" err="1"/>
              <a:t>going</a:t>
            </a:r>
            <a:r>
              <a:rPr lang="hr-HR" sz="2800" b="1" dirty="0"/>
              <a:t> </a:t>
            </a:r>
            <a:r>
              <a:rPr lang="hr-HR" sz="2800" b="1" dirty="0" err="1"/>
              <a:t>Rural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" y="1282674"/>
            <a:ext cx="5322220" cy="5288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rsten 4"/>
          <p:cNvSpPr/>
          <p:nvPr/>
        </p:nvSpPr>
        <p:spPr>
          <a:xfrm>
            <a:off x="938784" y="2499360"/>
            <a:ext cx="1999488" cy="2060448"/>
          </a:xfrm>
          <a:prstGeom prst="donut">
            <a:avLst>
              <a:gd name="adj" fmla="val 221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B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6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hr-HR" sz="2800" b="1" dirty="0" err="1"/>
              <a:t>Digital</a:t>
            </a:r>
            <a:r>
              <a:rPr lang="hr-HR" sz="2800" b="1" dirty="0"/>
              <a:t> </a:t>
            </a:r>
            <a:r>
              <a:rPr lang="hr-HR" sz="2800" b="1" dirty="0" err="1"/>
              <a:t>agenda</a:t>
            </a:r>
            <a:r>
              <a:rPr lang="hr-HR" sz="2800" b="1" dirty="0"/>
              <a:t> - </a:t>
            </a:r>
            <a:r>
              <a:rPr lang="hr-HR" sz="2800" b="1" dirty="0" err="1"/>
              <a:t>Broadband</a:t>
            </a:r>
            <a:r>
              <a:rPr lang="hr-HR" sz="2800" b="1" dirty="0"/>
              <a:t> </a:t>
            </a:r>
            <a:r>
              <a:rPr lang="hr-HR" sz="2800" b="1" dirty="0" err="1"/>
              <a:t>access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BA" dirty="0" smtClean="0"/>
          </a:p>
          <a:p>
            <a:pPr marL="0" indent="0">
              <a:buNone/>
            </a:pPr>
            <a:r>
              <a:rPr lang="hr-HR" sz="2400" b="1" dirty="0" err="1"/>
              <a:t>Basic</a:t>
            </a:r>
            <a:r>
              <a:rPr lang="hr-HR" sz="2400" b="1" dirty="0"/>
              <a:t> </a:t>
            </a:r>
            <a:r>
              <a:rPr lang="hr-HR" sz="2400" b="1" dirty="0" err="1"/>
              <a:t>broadband</a:t>
            </a:r>
            <a:r>
              <a:rPr lang="hr-HR" sz="2400" b="1" dirty="0"/>
              <a:t> (&lt;2Mbps) </a:t>
            </a:r>
            <a:r>
              <a:rPr lang="hr-HR" sz="2400" b="1" dirty="0" err="1"/>
              <a:t>coverage</a:t>
            </a:r>
            <a:r>
              <a:rPr lang="hr-HR" sz="2400" b="1" dirty="0"/>
              <a:t> </a:t>
            </a:r>
            <a:r>
              <a:rPr lang="hr-HR" sz="2400" b="1" dirty="0" smtClean="0"/>
              <a:t>		</a:t>
            </a:r>
            <a:r>
              <a:rPr lang="hr-HR" sz="2400" b="1" dirty="0" smtClean="0">
                <a:sym typeface="Symbol"/>
              </a:rPr>
              <a:t></a:t>
            </a:r>
            <a:r>
              <a:rPr lang="hr-HR" sz="2400" b="1" dirty="0" smtClean="0"/>
              <a:t>  </a:t>
            </a:r>
            <a:r>
              <a:rPr lang="hr-HR" sz="2400" b="1" dirty="0"/>
              <a:t>100% </a:t>
            </a:r>
            <a:r>
              <a:rPr lang="hr-HR" sz="2400" b="1" dirty="0" err="1"/>
              <a:t>by</a:t>
            </a:r>
            <a:r>
              <a:rPr lang="hr-HR" sz="2400" b="1" dirty="0"/>
              <a:t>  2013.</a:t>
            </a:r>
            <a:endParaRPr lang="hr-BA" sz="2400" b="1" dirty="0"/>
          </a:p>
          <a:p>
            <a:pPr marL="0" indent="0">
              <a:buNone/>
            </a:pPr>
            <a:endParaRPr lang="hr-HR" sz="2400" b="1" dirty="0" smtClean="0"/>
          </a:p>
          <a:p>
            <a:pPr marL="0" indent="0">
              <a:buNone/>
            </a:pPr>
            <a:r>
              <a:rPr lang="hr-HR" sz="2400" b="1" dirty="0" err="1" smtClean="0"/>
              <a:t>Fast</a:t>
            </a:r>
            <a:r>
              <a:rPr lang="hr-HR" sz="2400" b="1" dirty="0" smtClean="0"/>
              <a:t> </a:t>
            </a:r>
            <a:r>
              <a:rPr lang="hr-HR" sz="2400" b="1" dirty="0" err="1"/>
              <a:t>broadband</a:t>
            </a:r>
            <a:r>
              <a:rPr lang="hr-HR" sz="2400" b="1" dirty="0"/>
              <a:t> 	(&gt;30Mbps) </a:t>
            </a:r>
            <a:r>
              <a:rPr lang="hr-HR" sz="2400" b="1" dirty="0" err="1"/>
              <a:t>coverage</a:t>
            </a:r>
            <a:r>
              <a:rPr lang="hr-HR" sz="2400" b="1" dirty="0"/>
              <a:t> </a:t>
            </a:r>
            <a:r>
              <a:rPr lang="hr-HR" sz="2400" b="1" dirty="0" smtClean="0"/>
              <a:t>		</a:t>
            </a:r>
            <a:r>
              <a:rPr lang="hr-HR" sz="2400" b="1" dirty="0" smtClean="0">
                <a:sym typeface="Symbol"/>
              </a:rPr>
              <a:t></a:t>
            </a:r>
            <a:r>
              <a:rPr lang="hr-HR" sz="2400" b="1" dirty="0" smtClean="0"/>
              <a:t>   </a:t>
            </a:r>
            <a:r>
              <a:rPr lang="hr-HR" sz="2400" b="1" dirty="0"/>
              <a:t>100% </a:t>
            </a:r>
            <a:r>
              <a:rPr lang="hr-HR" sz="2400" b="1" dirty="0" err="1"/>
              <a:t>by</a:t>
            </a:r>
            <a:r>
              <a:rPr lang="hr-HR" sz="2400" b="1" dirty="0"/>
              <a:t> 2020.</a:t>
            </a:r>
            <a:endParaRPr lang="hr-BA" sz="2400" b="1" dirty="0"/>
          </a:p>
          <a:p>
            <a:pPr marL="0" indent="0">
              <a:buNone/>
            </a:pPr>
            <a:endParaRPr lang="hr-HR" sz="2400" b="1" dirty="0" smtClean="0"/>
          </a:p>
          <a:p>
            <a:pPr marL="0" indent="0">
              <a:buNone/>
            </a:pPr>
            <a:r>
              <a:rPr lang="hr-HR" sz="2400" b="1" dirty="0" err="1" smtClean="0"/>
              <a:t>Ultra</a:t>
            </a:r>
            <a:r>
              <a:rPr lang="hr-HR" sz="2400" b="1" dirty="0" smtClean="0"/>
              <a:t> </a:t>
            </a:r>
            <a:r>
              <a:rPr lang="hr-HR" sz="2400" b="1" dirty="0" err="1"/>
              <a:t>fast</a:t>
            </a:r>
            <a:r>
              <a:rPr lang="hr-HR" sz="2400" b="1" dirty="0"/>
              <a:t> </a:t>
            </a:r>
            <a:r>
              <a:rPr lang="hr-HR" sz="2400" b="1" dirty="0" err="1"/>
              <a:t>broadband</a:t>
            </a:r>
            <a:r>
              <a:rPr lang="hr-HR" sz="2400" b="1" dirty="0"/>
              <a:t> (&gt;100 </a:t>
            </a:r>
            <a:r>
              <a:rPr lang="hr-HR" sz="2400" b="1" dirty="0" err="1"/>
              <a:t>Mbps</a:t>
            </a:r>
            <a:r>
              <a:rPr lang="hr-HR" sz="2400" b="1" dirty="0"/>
              <a:t>) </a:t>
            </a:r>
            <a:r>
              <a:rPr lang="hr-HR" sz="2400" b="1" dirty="0" err="1"/>
              <a:t>take</a:t>
            </a:r>
            <a:r>
              <a:rPr lang="hr-HR" sz="2400" b="1" dirty="0"/>
              <a:t> </a:t>
            </a:r>
            <a:r>
              <a:rPr lang="hr-HR" sz="2400" b="1" dirty="0" err="1"/>
              <a:t>up</a:t>
            </a:r>
            <a:r>
              <a:rPr lang="hr-HR" sz="2400" b="1" dirty="0"/>
              <a:t> </a:t>
            </a:r>
            <a:r>
              <a:rPr lang="hr-HR" sz="2400" b="1" dirty="0" smtClean="0"/>
              <a:t>	</a:t>
            </a:r>
            <a:r>
              <a:rPr lang="hr-HR" sz="2400" b="1" dirty="0" smtClean="0">
                <a:sym typeface="Symbol"/>
              </a:rPr>
              <a:t></a:t>
            </a:r>
            <a:r>
              <a:rPr lang="hr-HR" sz="2400" b="1" dirty="0" smtClean="0"/>
              <a:t>      50</a:t>
            </a:r>
            <a:r>
              <a:rPr lang="hr-HR" sz="2400" b="1" dirty="0"/>
              <a:t>% </a:t>
            </a:r>
            <a:r>
              <a:rPr lang="hr-HR" sz="2400" b="1" dirty="0" err="1"/>
              <a:t>by</a:t>
            </a:r>
            <a:r>
              <a:rPr lang="hr-HR" sz="2400" b="1" dirty="0"/>
              <a:t> 2020.</a:t>
            </a:r>
            <a:endParaRPr lang="hr-BA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87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293" y="1600200"/>
            <a:ext cx="5171413" cy="400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243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25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52" y="1241297"/>
            <a:ext cx="7756354" cy="436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88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 err="1" smtClean="0"/>
              <a:t>Market</a:t>
            </a:r>
            <a:r>
              <a:rPr lang="hr-HR" sz="2800" b="1" dirty="0" smtClean="0"/>
              <a:t> Segment: </a:t>
            </a:r>
            <a:r>
              <a:rPr lang="hr-HR" sz="2800" b="1" dirty="0" err="1"/>
              <a:t>R</a:t>
            </a:r>
            <a:r>
              <a:rPr lang="hr-HR" sz="2800" b="1" dirty="0" err="1" smtClean="0"/>
              <a:t>ural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04046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 </a:t>
            </a:r>
            <a:endParaRPr lang="hr-BA" dirty="0"/>
          </a:p>
          <a:p>
            <a:pPr marL="0" indent="0">
              <a:buNone/>
            </a:pP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question</a:t>
            </a:r>
            <a:r>
              <a:rPr lang="hr-HR" dirty="0"/>
              <a:t> </a:t>
            </a:r>
            <a:r>
              <a:rPr lang="hr-HR" dirty="0" smtClean="0"/>
              <a:t>is </a:t>
            </a:r>
            <a:r>
              <a:rPr lang="hr-HR" dirty="0" err="1" smtClean="0"/>
              <a:t>where</a:t>
            </a:r>
            <a:r>
              <a:rPr lang="hr-HR" dirty="0" smtClean="0"/>
              <a:t> </a:t>
            </a:r>
            <a:r>
              <a:rPr lang="hr-HR" dirty="0"/>
              <a:t>to </a:t>
            </a:r>
            <a:r>
              <a:rPr lang="hr-HR" dirty="0" err="1" smtClean="0"/>
              <a:t>find</a:t>
            </a:r>
            <a:r>
              <a:rPr lang="hr-HR" dirty="0" smtClean="0"/>
              <a:t> </a:t>
            </a:r>
            <a:r>
              <a:rPr lang="hr-HR" dirty="0" err="1" smtClean="0"/>
              <a:t>new</a:t>
            </a:r>
            <a:r>
              <a:rPr lang="hr-HR" dirty="0" smtClean="0"/>
              <a:t> </a:t>
            </a:r>
            <a:r>
              <a:rPr lang="hr-HR" dirty="0" err="1" smtClean="0"/>
              <a:t>customers</a:t>
            </a:r>
            <a:r>
              <a:rPr lang="hr-HR" dirty="0" smtClean="0"/>
              <a:t>?</a:t>
            </a:r>
            <a:endParaRPr lang="hr-BA" dirty="0"/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err="1" smtClean="0"/>
              <a:t>There</a:t>
            </a:r>
            <a:r>
              <a:rPr lang="hr-HR" dirty="0" smtClean="0"/>
              <a:t> are a </a:t>
            </a:r>
            <a:r>
              <a:rPr lang="hr-HR" dirty="0" err="1" smtClean="0"/>
              <a:t>lot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population</a:t>
            </a:r>
            <a:r>
              <a:rPr lang="hr-HR" dirty="0" smtClean="0"/>
              <a:t> </a:t>
            </a:r>
            <a:r>
              <a:rPr lang="hr-HR" dirty="0" err="1" smtClean="0"/>
              <a:t>left</a:t>
            </a:r>
            <a:r>
              <a:rPr lang="hr-HR" dirty="0" smtClean="0"/>
              <a:t> </a:t>
            </a:r>
            <a:r>
              <a:rPr lang="hr-HR" dirty="0" err="1" smtClean="0"/>
              <a:t>uncovered</a:t>
            </a:r>
            <a:r>
              <a:rPr lang="hr-HR" dirty="0" smtClean="0"/>
              <a:t> </a:t>
            </a:r>
            <a:r>
              <a:rPr lang="hr-HR" dirty="0" err="1" smtClean="0"/>
              <a:t>by</a:t>
            </a:r>
            <a:r>
              <a:rPr lang="hr-HR" dirty="0" smtClean="0"/>
              <a:t> </a:t>
            </a:r>
            <a:r>
              <a:rPr lang="hr-HR" dirty="0" err="1" smtClean="0"/>
              <a:t>fast</a:t>
            </a:r>
            <a:r>
              <a:rPr lang="hr-HR" dirty="0" smtClean="0"/>
              <a:t> </a:t>
            </a:r>
            <a:r>
              <a:rPr lang="hr-HR" dirty="0" err="1" smtClean="0"/>
              <a:t>broadband</a:t>
            </a:r>
            <a:r>
              <a:rPr lang="hr-HR" dirty="0" smtClean="0"/>
              <a:t> </a:t>
            </a:r>
            <a:r>
              <a:rPr lang="hr-HR" dirty="0" err="1" smtClean="0"/>
              <a:t>fixed</a:t>
            </a:r>
            <a:r>
              <a:rPr lang="hr-HR" dirty="0" smtClean="0"/>
              <a:t> </a:t>
            </a:r>
            <a:r>
              <a:rPr lang="hr-HR" dirty="0" err="1" smtClean="0"/>
              <a:t>lines</a:t>
            </a:r>
            <a:r>
              <a:rPr lang="hr-HR" dirty="0" smtClean="0"/>
              <a:t>, </a:t>
            </a:r>
            <a:r>
              <a:rPr lang="hr-HR" b="1" dirty="0" smtClean="0"/>
              <a:t>but…</a:t>
            </a:r>
          </a:p>
          <a:p>
            <a:pPr marL="0" indent="0">
              <a:buNone/>
            </a:pPr>
            <a:r>
              <a:rPr lang="hr-HR" b="1" dirty="0" smtClean="0"/>
              <a:t>…how </a:t>
            </a:r>
            <a:r>
              <a:rPr lang="hr-HR" dirty="0"/>
              <a:t>to </a:t>
            </a:r>
            <a:r>
              <a:rPr lang="hr-HR" dirty="0" err="1"/>
              <a:t>connect</a:t>
            </a:r>
            <a:r>
              <a:rPr lang="hr-HR" dirty="0"/>
              <a:t> </a:t>
            </a:r>
            <a:r>
              <a:rPr lang="hr-HR" dirty="0" err="1"/>
              <a:t>people</a:t>
            </a:r>
            <a:r>
              <a:rPr lang="hr-HR" dirty="0"/>
              <a:t> </a:t>
            </a:r>
            <a:r>
              <a:rPr lang="hr-HR" dirty="0" err="1"/>
              <a:t>living</a:t>
            </a:r>
            <a:r>
              <a:rPr lang="hr-HR" dirty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places</a:t>
            </a:r>
            <a:r>
              <a:rPr lang="hr-HR" dirty="0" smtClean="0"/>
              <a:t> </a:t>
            </a:r>
            <a:r>
              <a:rPr lang="hr-HR" dirty="0" err="1" smtClean="0"/>
              <a:t>like</a:t>
            </a:r>
            <a:r>
              <a:rPr lang="hr-BA" dirty="0" smtClean="0"/>
              <a:t>:</a:t>
            </a:r>
            <a:endParaRPr lang="hr-BA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4842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165</Words>
  <Application>Microsoft Office PowerPoint</Application>
  <PresentationFormat>Prikaz na zaslonu (4:3)</PresentationFormat>
  <Paragraphs>86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25</vt:i4>
      </vt:variant>
    </vt:vector>
  </HeadingPairs>
  <TitlesOfParts>
    <vt:vector size="26" baseType="lpstr">
      <vt:lpstr>Office Theme</vt:lpstr>
      <vt:lpstr>PowerPointova prezentacija</vt:lpstr>
      <vt:lpstr>PowerPointova prezentacija</vt:lpstr>
      <vt:lpstr>K3 Tele.com </vt:lpstr>
      <vt:lpstr>K3 Telekom: Broadband going Rural</vt:lpstr>
      <vt:lpstr>Digital agenda - Broadband access</vt:lpstr>
      <vt:lpstr>PowerPointova prezentacija</vt:lpstr>
      <vt:lpstr>PowerPointova prezentacija</vt:lpstr>
      <vt:lpstr>PowerPointova prezentacija</vt:lpstr>
      <vt:lpstr>Market Segment: Rural</vt:lpstr>
      <vt:lpstr>PowerPointova prezentacija</vt:lpstr>
      <vt:lpstr>PowerPointova prezentacija</vt:lpstr>
      <vt:lpstr>PowerPointova prezentacija</vt:lpstr>
      <vt:lpstr>Market Segment: Rural</vt:lpstr>
      <vt:lpstr>Market Segment: Rural</vt:lpstr>
      <vt:lpstr>AIR Technology</vt:lpstr>
      <vt:lpstr>K3 Telekom Access Network</vt:lpstr>
      <vt:lpstr>K3 Telekom Access Network</vt:lpstr>
      <vt:lpstr>K3 Telekom: Network Architecture</vt:lpstr>
      <vt:lpstr>K3 Telekom</vt:lpstr>
      <vt:lpstr>K3 Telekom Network Equipment </vt:lpstr>
      <vt:lpstr>K3 Telekom CPE</vt:lpstr>
      <vt:lpstr>K3 Telekom CPE</vt:lpstr>
      <vt:lpstr>K3 Telekom: Broadband going Rural</vt:lpstr>
      <vt:lpstr>PowerPointova prezentacija</vt:lpstr>
      <vt:lpstr>Thank you. </vt:lpstr>
    </vt:vector>
  </TitlesOfParts>
  <Company>Hisa Idej d.o.o.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Uros Mlakar</dc:creator>
  <cp:lastModifiedBy>Boris</cp:lastModifiedBy>
  <cp:revision>39</cp:revision>
  <dcterms:created xsi:type="dcterms:W3CDTF">2013-07-15T21:52:58Z</dcterms:created>
  <dcterms:modified xsi:type="dcterms:W3CDTF">2013-09-27T00:43:33Z</dcterms:modified>
</cp:coreProperties>
</file>