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15"/>
  </p:notesMasterIdLst>
  <p:sldIdLst>
    <p:sldId id="507" r:id="rId2"/>
    <p:sldId id="508" r:id="rId3"/>
    <p:sldId id="580" r:id="rId4"/>
    <p:sldId id="585" r:id="rId5"/>
    <p:sldId id="582" r:id="rId6"/>
    <p:sldId id="527" r:id="rId7"/>
    <p:sldId id="560" r:id="rId8"/>
    <p:sldId id="536" r:id="rId9"/>
    <p:sldId id="567" r:id="rId10"/>
    <p:sldId id="583" r:id="rId11"/>
    <p:sldId id="581" r:id="rId12"/>
    <p:sldId id="579" r:id="rId13"/>
    <p:sldId id="584" r:id="rId14"/>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ette.unsworth" initials="a" lastIdx="22" clrIdx="0"/>
  <p:cmAuthor id="1" name="jan" initials="j"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DA3"/>
    <a:srgbClr val="E19A19"/>
    <a:srgbClr val="7ED9F6"/>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19" autoAdjust="0"/>
    <p:restoredTop sz="89988" autoAdjust="0"/>
  </p:normalViewPr>
  <p:slideViewPr>
    <p:cSldViewPr>
      <p:cViewPr>
        <p:scale>
          <a:sx n="100" d="100"/>
          <a:sy n="100" d="100"/>
        </p:scale>
        <p:origin x="-474" y="96"/>
      </p:cViewPr>
      <p:guideLst>
        <p:guide orient="horz" pos="2160"/>
        <p:guide pos="2880"/>
      </p:guideLst>
    </p:cSldViewPr>
  </p:slideViewPr>
  <p:outlineViewPr>
    <p:cViewPr>
      <p:scale>
        <a:sx n="33" d="100"/>
        <a:sy n="33" d="100"/>
      </p:scale>
      <p:origin x="0" y="67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3360" y="-96"/>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0D38DD1A-B4B4-4ACD-98CD-BC83F911B92D}" type="datetimeFigureOut">
              <a:rPr lang="en-US"/>
              <a:pPr>
                <a:defRPr/>
              </a:pPr>
              <a:t>10/2/2013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99D2B6CA-C029-4768-9BBF-529C59F07517}" type="slidenum">
              <a:rPr lang="en-GB"/>
              <a:pPr>
                <a:defRPr/>
              </a:pPr>
              <a:t>‹#›</a:t>
            </a:fld>
            <a:endParaRPr lang="en-GB"/>
          </a:p>
        </p:txBody>
      </p:sp>
    </p:spTree>
    <p:extLst>
      <p:ext uri="{BB962C8B-B14F-4D97-AF65-F5344CB8AC3E}">
        <p14:creationId xmlns:p14="http://schemas.microsoft.com/office/powerpoint/2010/main" val="299311451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pitchFamily="-123" charset="-128"/>
        <a:cs typeface="ＭＳ Ｐゴシック" pitchFamily="-123" charset="-128"/>
      </a:defRPr>
    </a:lvl1pPr>
    <a:lvl2pPr marL="457200" algn="l" rtl="0" fontAlgn="base">
      <a:spcBef>
        <a:spcPct val="30000"/>
      </a:spcBef>
      <a:spcAft>
        <a:spcPct val="0"/>
      </a:spcAft>
      <a:defRPr sz="1200" kern="1200">
        <a:solidFill>
          <a:schemeClr val="tx1"/>
        </a:solidFill>
        <a:latin typeface="+mn-lt"/>
        <a:ea typeface="ＭＳ Ｐゴシック" pitchFamily="-123" charset="-128"/>
        <a:cs typeface="+mn-cs"/>
      </a:defRPr>
    </a:lvl2pPr>
    <a:lvl3pPr marL="914400" algn="l" rtl="0" fontAlgn="base">
      <a:spcBef>
        <a:spcPct val="30000"/>
      </a:spcBef>
      <a:spcAft>
        <a:spcPct val="0"/>
      </a:spcAft>
      <a:defRPr sz="1200" kern="1200">
        <a:solidFill>
          <a:schemeClr val="tx1"/>
        </a:solidFill>
        <a:latin typeface="+mn-lt"/>
        <a:ea typeface="ＭＳ Ｐゴシック" pitchFamily="-123" charset="-128"/>
        <a:cs typeface="+mn-cs"/>
      </a:defRPr>
    </a:lvl3pPr>
    <a:lvl4pPr marL="1371600" algn="l" rtl="0" fontAlgn="base">
      <a:spcBef>
        <a:spcPct val="30000"/>
      </a:spcBef>
      <a:spcAft>
        <a:spcPct val="0"/>
      </a:spcAft>
      <a:defRPr sz="1200" kern="1200">
        <a:solidFill>
          <a:schemeClr val="tx1"/>
        </a:solidFill>
        <a:latin typeface="+mn-lt"/>
        <a:ea typeface="ＭＳ Ｐゴシック" pitchFamily="-123" charset="-128"/>
        <a:cs typeface="+mn-cs"/>
      </a:defRPr>
    </a:lvl4pPr>
    <a:lvl5pPr marL="1828800" algn="l" rtl="0" fontAlgn="base">
      <a:spcBef>
        <a:spcPct val="30000"/>
      </a:spcBef>
      <a:spcAft>
        <a:spcPct val="0"/>
      </a:spcAft>
      <a:defRPr sz="1200" kern="1200">
        <a:solidFill>
          <a:schemeClr val="tx1"/>
        </a:solidFill>
        <a:latin typeface="+mn-lt"/>
        <a:ea typeface="ＭＳ Ｐゴシック" pitchFamily="-12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D2B6CA-C029-4768-9BBF-529C59F07517}" type="slidenum">
              <a:rPr lang="en-GB" smtClean="0"/>
              <a:pPr>
                <a:defRPr/>
              </a:pPr>
              <a:t>1</a:t>
            </a:fld>
            <a:endParaRPr lang="en-GB"/>
          </a:p>
        </p:txBody>
      </p:sp>
    </p:spTree>
    <p:extLst>
      <p:ext uri="{BB962C8B-B14F-4D97-AF65-F5344CB8AC3E}">
        <p14:creationId xmlns:p14="http://schemas.microsoft.com/office/powerpoint/2010/main" val="1461258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D2B6CA-C029-4768-9BBF-529C59F07517}" type="slidenum">
              <a:rPr lang="en-GB" smtClean="0"/>
              <a:pPr>
                <a:defRPr/>
              </a:pPr>
              <a:t>3</a:t>
            </a:fld>
            <a:endParaRPr lang="en-GB"/>
          </a:p>
        </p:txBody>
      </p:sp>
    </p:spTree>
    <p:extLst>
      <p:ext uri="{BB962C8B-B14F-4D97-AF65-F5344CB8AC3E}">
        <p14:creationId xmlns:p14="http://schemas.microsoft.com/office/powerpoint/2010/main" val="3569023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pPr>
              <a:defRPr/>
            </a:pPr>
            <a:fld id="{99D2B6CA-C029-4768-9BBF-529C59F07517}" type="slidenum">
              <a:rPr lang="en-GB" smtClean="0"/>
              <a:pPr>
                <a:defRPr/>
              </a:pPr>
              <a:t>4</a:t>
            </a:fld>
            <a:endParaRPr lang="en-GB"/>
          </a:p>
        </p:txBody>
      </p:sp>
    </p:spTree>
    <p:extLst>
      <p:ext uri="{BB962C8B-B14F-4D97-AF65-F5344CB8AC3E}">
        <p14:creationId xmlns:p14="http://schemas.microsoft.com/office/powerpoint/2010/main" val="3809328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F316264-1B9C-443B-BA12-E2F65F45196F}" type="slidenum">
              <a:rPr lang="en-GB">
                <a:ea typeface="ＭＳ Ｐゴシック" pitchFamily="-123" charset="-128"/>
                <a:cs typeface="ＭＳ Ｐゴシック" pitchFamily="-123" charset="-128"/>
              </a:rPr>
              <a:pPr fontAlgn="base">
                <a:spcBef>
                  <a:spcPct val="0"/>
                </a:spcBef>
                <a:spcAft>
                  <a:spcPct val="0"/>
                </a:spcAft>
              </a:pPr>
              <a:t>13</a:t>
            </a:fld>
            <a:endParaRPr lang="en-GB">
              <a:ea typeface="ＭＳ Ｐゴシック" pitchFamily="-123" charset="-128"/>
              <a:cs typeface="ＭＳ Ｐゴシック" pitchFamily="-123"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round/>
            <a:headEnd/>
            <a:tailEnd/>
          </a:ln>
        </p:spPr>
      </p:pic>
      <p:sp>
        <p:nvSpPr>
          <p:cNvPr id="5" name="Rectangle 2"/>
          <p:cNvSpPr>
            <a:spLocks/>
          </p:cNvSpPr>
          <p:nvPr/>
        </p:nvSpPr>
        <p:spPr bwMode="auto">
          <a:xfrm>
            <a:off x="368300" y="254000"/>
            <a:ext cx="3556000" cy="889000"/>
          </a:xfrm>
          <a:prstGeom prst="rect">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pic>
        <p:nvPicPr>
          <p:cNvPr id="6" name="Picture 3"/>
          <p:cNvPicPr>
            <a:picLocks noChangeAspect="1" noChangeArrowheads="1"/>
          </p:cNvPicPr>
          <p:nvPr/>
        </p:nvPicPr>
        <p:blipFill>
          <a:blip r:embed="rId3" cstate="print"/>
          <a:srcRect/>
          <a:stretch>
            <a:fillRect/>
          </a:stretch>
        </p:blipFill>
        <p:spPr bwMode="auto">
          <a:xfrm>
            <a:off x="787400" y="482600"/>
            <a:ext cx="2714625" cy="427038"/>
          </a:xfrm>
          <a:prstGeom prst="rect">
            <a:avLst/>
          </a:prstGeom>
          <a:noFill/>
          <a:ln w="9525">
            <a:noFill/>
            <a:round/>
            <a:headEnd/>
            <a:tailEnd/>
          </a:ln>
        </p:spPr>
      </p:pic>
      <p:sp>
        <p:nvSpPr>
          <p:cNvPr id="7" name="AutoShape 4"/>
          <p:cNvSpPr>
            <a:spLocks/>
          </p:cNvSpPr>
          <p:nvPr/>
        </p:nvSpPr>
        <p:spPr bwMode="auto">
          <a:xfrm rot="10800000">
            <a:off x="50800" y="254000"/>
            <a:ext cx="317500" cy="444500"/>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8" name="AutoShape 5"/>
          <p:cNvSpPr>
            <a:spLocks/>
          </p:cNvSpPr>
          <p:nvPr/>
        </p:nvSpPr>
        <p:spPr bwMode="auto">
          <a:xfrm flipH="1">
            <a:off x="50800" y="698500"/>
            <a:ext cx="317500" cy="444500"/>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9" name="Rectangle 6"/>
          <p:cNvSpPr>
            <a:spLocks/>
          </p:cNvSpPr>
          <p:nvPr/>
        </p:nvSpPr>
        <p:spPr bwMode="auto">
          <a:xfrm>
            <a:off x="63500" y="6591300"/>
            <a:ext cx="3873500" cy="177800"/>
          </a:xfrm>
          <a:prstGeom prst="rect">
            <a:avLst/>
          </a:prstGeom>
          <a:solidFill>
            <a:srgbClr val="FFFFFF"/>
          </a:solidFill>
          <a:ln w="9525">
            <a:noFill/>
            <a:round/>
            <a:headEnd/>
            <a:tailEnd/>
          </a:ln>
        </p:spPr>
        <p:txBody>
          <a:bodyPr lIns="0" tIns="0" rIns="0" bIns="0" anchor="ctr"/>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0" name="AutoShape 7"/>
          <p:cNvSpPr>
            <a:spLocks/>
          </p:cNvSpPr>
          <p:nvPr/>
        </p:nvSpPr>
        <p:spPr bwMode="auto">
          <a:xfrm rot="10800000">
            <a:off x="0" y="6591300"/>
            <a:ext cx="63500" cy="88900"/>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1" name="AutoShape 8"/>
          <p:cNvSpPr>
            <a:spLocks/>
          </p:cNvSpPr>
          <p:nvPr/>
        </p:nvSpPr>
        <p:spPr bwMode="auto">
          <a:xfrm flipH="1">
            <a:off x="0" y="6677025"/>
            <a:ext cx="63500" cy="90488"/>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2" name="Rectangle 2"/>
          <p:cNvSpPr>
            <a:spLocks/>
          </p:cNvSpPr>
          <p:nvPr userDrawn="1"/>
        </p:nvSpPr>
        <p:spPr bwMode="auto">
          <a:xfrm>
            <a:off x="368300" y="254000"/>
            <a:ext cx="3556000" cy="889000"/>
          </a:xfrm>
          <a:prstGeom prst="rect">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pic>
        <p:nvPicPr>
          <p:cNvPr id="13" name="Picture 3"/>
          <p:cNvPicPr>
            <a:picLocks noChangeAspect="1" noChangeArrowheads="1"/>
          </p:cNvPicPr>
          <p:nvPr userDrawn="1"/>
        </p:nvPicPr>
        <p:blipFill>
          <a:blip r:embed="rId3" cstate="print"/>
          <a:srcRect/>
          <a:stretch>
            <a:fillRect/>
          </a:stretch>
        </p:blipFill>
        <p:spPr bwMode="auto">
          <a:xfrm>
            <a:off x="787400" y="482600"/>
            <a:ext cx="2714625" cy="427038"/>
          </a:xfrm>
          <a:prstGeom prst="rect">
            <a:avLst/>
          </a:prstGeom>
          <a:noFill/>
          <a:ln w="9525">
            <a:noFill/>
            <a:round/>
            <a:headEnd/>
            <a:tailEnd/>
          </a:ln>
        </p:spPr>
      </p:pic>
      <p:sp>
        <p:nvSpPr>
          <p:cNvPr id="14" name="AutoShape 4"/>
          <p:cNvSpPr>
            <a:spLocks/>
          </p:cNvSpPr>
          <p:nvPr userDrawn="1"/>
        </p:nvSpPr>
        <p:spPr bwMode="auto">
          <a:xfrm rot="10800000">
            <a:off x="50800" y="254000"/>
            <a:ext cx="317500" cy="444500"/>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5" name="AutoShape 5"/>
          <p:cNvSpPr>
            <a:spLocks/>
          </p:cNvSpPr>
          <p:nvPr userDrawn="1"/>
        </p:nvSpPr>
        <p:spPr bwMode="auto">
          <a:xfrm flipH="1">
            <a:off x="50800" y="698500"/>
            <a:ext cx="317500" cy="444500"/>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6" name="Rectangle 6"/>
          <p:cNvSpPr>
            <a:spLocks/>
          </p:cNvSpPr>
          <p:nvPr userDrawn="1"/>
        </p:nvSpPr>
        <p:spPr bwMode="auto">
          <a:xfrm>
            <a:off x="63500" y="6591300"/>
            <a:ext cx="3873500" cy="177800"/>
          </a:xfrm>
          <a:prstGeom prst="rect">
            <a:avLst/>
          </a:prstGeom>
          <a:solidFill>
            <a:srgbClr val="FFFFFF"/>
          </a:solidFill>
          <a:ln w="9525">
            <a:noFill/>
            <a:round/>
            <a:headEnd/>
            <a:tailEnd/>
          </a:ln>
        </p:spPr>
        <p:txBody>
          <a:bodyPr lIns="0" tIns="0" rIns="0" bIns="0" anchor="ctr"/>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7" name="AutoShape 7"/>
          <p:cNvSpPr>
            <a:spLocks/>
          </p:cNvSpPr>
          <p:nvPr userDrawn="1"/>
        </p:nvSpPr>
        <p:spPr bwMode="auto">
          <a:xfrm rot="10800000">
            <a:off x="0" y="6591300"/>
            <a:ext cx="63500" cy="88900"/>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8" name="AutoShape 8"/>
          <p:cNvSpPr>
            <a:spLocks/>
          </p:cNvSpPr>
          <p:nvPr userDrawn="1"/>
        </p:nvSpPr>
        <p:spPr bwMode="auto">
          <a:xfrm flipH="1">
            <a:off x="0" y="6677025"/>
            <a:ext cx="63500" cy="90488"/>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3" name="Subtitle 2"/>
          <p:cNvSpPr>
            <a:spLocks noGrp="1"/>
          </p:cNvSpPr>
          <p:nvPr>
            <p:ph type="subTitle" idx="1"/>
          </p:nvPr>
        </p:nvSpPr>
        <p:spPr>
          <a:xfrm>
            <a:off x="714348" y="3857628"/>
            <a:ext cx="6400800" cy="1400188"/>
          </a:xfrm>
        </p:spPr>
        <p:txBody>
          <a:bodyPr>
            <a:normAutofit/>
          </a:bodyPr>
          <a:lstStyle>
            <a:lvl1pPr marL="0" indent="0" algn="l">
              <a:buNone/>
              <a:defRPr sz="2400" b="1">
                <a:solidFill>
                  <a:schemeClr val="bg1"/>
                </a:solidFill>
                <a:latin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33" name="Title 32"/>
          <p:cNvSpPr>
            <a:spLocks noGrp="1"/>
          </p:cNvSpPr>
          <p:nvPr>
            <p:ph type="title"/>
          </p:nvPr>
        </p:nvSpPr>
        <p:spPr>
          <a:xfrm>
            <a:off x="714348" y="2571744"/>
            <a:ext cx="6429420" cy="1143000"/>
          </a:xfrm>
        </p:spPr>
        <p:txBody>
          <a:bodyPr>
            <a:normAutofit/>
          </a:bodyPr>
          <a:lstStyle>
            <a:lvl1pPr algn="l">
              <a:defRPr sz="2800" b="1">
                <a:solidFill>
                  <a:schemeClr val="bg1"/>
                </a:solidFill>
                <a:latin typeface="Arial Narrow" pitchFamily="34" charset="0"/>
              </a:defRPr>
            </a:lvl1pPr>
          </a:lstStyle>
          <a:p>
            <a:r>
              <a:rPr lang="en-US" smtClean="0"/>
              <a:t>Click to edit Master title style</a:t>
            </a:r>
            <a:endParaRPr lang="en-GB" dirty="0"/>
          </a:p>
        </p:txBody>
      </p:sp>
      <p:sp>
        <p:nvSpPr>
          <p:cNvPr id="19" name="Date Placeholder 28"/>
          <p:cNvSpPr>
            <a:spLocks noGrp="1"/>
          </p:cNvSpPr>
          <p:nvPr>
            <p:ph type="dt" sz="half" idx="10"/>
          </p:nvPr>
        </p:nvSpPr>
        <p:spPr>
          <a:xfrm>
            <a:off x="714375" y="5500688"/>
            <a:ext cx="2133600" cy="365125"/>
          </a:xfrm>
          <a:prstGeom prst="rect">
            <a:avLst/>
          </a:prstGeom>
        </p:spPr>
        <p:txBody>
          <a:bodyPr lIns="0" tIns="0" rIns="0" bIns="0" anchor="t" anchorCtr="0"/>
          <a:lstStyle>
            <a:lvl1pPr fontAlgn="auto">
              <a:spcBef>
                <a:spcPts val="0"/>
              </a:spcBef>
              <a:spcAft>
                <a:spcPts val="0"/>
              </a:spcAft>
              <a:defRPr sz="1400" dirty="0">
                <a:solidFill>
                  <a:schemeClr val="bg1"/>
                </a:solidFill>
                <a:latin typeface="Arial Narrow" pitchFamily="34" charset="0"/>
                <a:ea typeface="+mn-ea"/>
                <a:cs typeface="+mn-cs"/>
              </a:defRPr>
            </a:lvl1pPr>
          </a:lstStyle>
          <a:p>
            <a:pPr>
              <a:defRPr/>
            </a:pPr>
            <a:endParaRPr lang="en-GB"/>
          </a:p>
        </p:txBody>
      </p:sp>
      <p:sp>
        <p:nvSpPr>
          <p:cNvPr id="20" name="Slide Number Placeholder 29"/>
          <p:cNvSpPr>
            <a:spLocks noGrp="1"/>
          </p:cNvSpPr>
          <p:nvPr>
            <p:ph type="sldNum" sz="quarter" idx="11"/>
          </p:nvPr>
        </p:nvSpPr>
        <p:spPr>
          <a:xfrm>
            <a:off x="6553200" y="6492875"/>
            <a:ext cx="2133600" cy="365125"/>
          </a:xfrm>
        </p:spPr>
        <p:txBody>
          <a:bodyPr anchor="ctr"/>
          <a:lstStyle>
            <a:lvl1pPr>
              <a:defRPr>
                <a:solidFill>
                  <a:schemeClr val="bg1"/>
                </a:solidFill>
                <a:latin typeface="Arial Narrow" pitchFamily="-123" charset="0"/>
              </a:defRPr>
            </a:lvl1pPr>
          </a:lstStyle>
          <a:p>
            <a:fld id="{F344F7AB-3849-4EE2-B9E2-3A28A5F3743A}" type="slidenum">
              <a:rPr lang="en-GB"/>
              <a:pPr/>
              <a:t>‹#›</a:t>
            </a:fld>
            <a:endParaRPr lang="en-GB"/>
          </a:p>
        </p:txBody>
      </p:sp>
      <p:sp>
        <p:nvSpPr>
          <p:cNvPr id="21" name="Footer Placeholder 30"/>
          <p:cNvSpPr>
            <a:spLocks noGrp="1"/>
          </p:cNvSpPr>
          <p:nvPr>
            <p:ph type="ftr" sz="quarter" idx="12"/>
          </p:nvPr>
        </p:nvSpPr>
        <p:spPr>
          <a:xfrm>
            <a:off x="714375" y="6492875"/>
            <a:ext cx="2895600" cy="365125"/>
          </a:xfrm>
        </p:spPr>
        <p:txBody>
          <a:bodyPr anchor="ctr"/>
          <a:lstStyle>
            <a:lvl1pPr algn="l">
              <a:defRPr sz="800" dirty="0" smtClean="0">
                <a:solidFill>
                  <a:srgbClr val="005DA3"/>
                </a:solidFill>
                <a:latin typeface="Arial" pitchFamily="34" charset="0"/>
                <a:cs typeface="Arial" pitchFamily="34" charset="0"/>
              </a:defRPr>
            </a:lvl1pPr>
          </a:lstStyle>
          <a:p>
            <a:pPr>
              <a:defRPr/>
            </a:pPr>
            <a:r>
              <a:rPr lang="en-US" smtClean="0"/>
              <a:t>Commercial in confidence | © 2013 Technetix </a:t>
            </a:r>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0052" y="100800"/>
            <a:ext cx="5657832" cy="714372"/>
          </a:xfrm>
        </p:spPr>
        <p:txBody>
          <a:bodyPr/>
          <a:lstStyle/>
          <a:p>
            <a:r>
              <a:rPr lang="en-US" smtClean="0"/>
              <a:t>Click to edit Master title style</a:t>
            </a:r>
            <a:endParaRPr lang="en-GB" dirty="0"/>
          </a:p>
        </p:txBody>
      </p:sp>
      <p:sp>
        <p:nvSpPr>
          <p:cNvPr id="3" name="Content Placeholder 2"/>
          <p:cNvSpPr>
            <a:spLocks noGrp="1"/>
          </p:cNvSpPr>
          <p:nvPr>
            <p:ph idx="1"/>
          </p:nvPr>
        </p:nvSpPr>
        <p:spPr>
          <a:xfrm>
            <a:off x="214282" y="1071546"/>
            <a:ext cx="8643998" cy="5429288"/>
          </a:xfrm>
        </p:spPr>
        <p:txBody>
          <a:bodyPr/>
          <a:lstStyle>
            <a:lvl1pPr marL="0" indent="0" defTabSz="360000">
              <a:lnSpc>
                <a:spcPts val="2100"/>
              </a:lnSpc>
              <a:spcBef>
                <a:spcPts val="1800"/>
              </a:spcBef>
              <a:buFontTx/>
              <a:buNone/>
              <a:tabLst/>
              <a:defRPr/>
            </a:lvl1pPr>
            <a:lvl2pPr marL="269875" indent="-179388">
              <a:spcBef>
                <a:spcPts val="600"/>
              </a:spcBef>
              <a:buSzPct val="70000"/>
              <a:buFont typeface="Wingdings 3" pitchFamily="18" charset="2"/>
              <a:buChar char=""/>
              <a:tabLst>
                <a:tab pos="631825" algn="l"/>
                <a:tab pos="992188" algn="l"/>
                <a:tab pos="1339850" algn="l"/>
                <a:tab pos="1700213" algn="l"/>
                <a:tab pos="2060575" algn="l"/>
                <a:tab pos="2420938" algn="l"/>
                <a:tab pos="2781300" algn="l"/>
                <a:tab pos="3141663" algn="l"/>
                <a:tab pos="3670300" algn="l"/>
                <a:tab pos="4030663" algn="l"/>
                <a:tab pos="4391025" algn="l"/>
              </a:tabLst>
              <a:defRPr sz="1800"/>
            </a:lvl2pPr>
            <a:lvl3pPr marL="450850" indent="-180975">
              <a:spcBef>
                <a:spcPts val="600"/>
              </a:spcBef>
              <a:buClr>
                <a:schemeClr val="accent1"/>
              </a:buClr>
              <a:buSzPct val="60000"/>
              <a:tabLst>
                <a:tab pos="811213" algn="l"/>
                <a:tab pos="1158875" algn="l"/>
                <a:tab pos="1519238" algn="l"/>
                <a:tab pos="1879600" algn="l"/>
                <a:tab pos="2241550" algn="l"/>
                <a:tab pos="2601913" algn="l"/>
                <a:tab pos="2962275" algn="l"/>
                <a:tab pos="3322638" algn="l"/>
                <a:tab pos="3670300" algn="l"/>
                <a:tab pos="4030663" algn="l"/>
                <a:tab pos="4391025" algn="l"/>
              </a:tabLst>
              <a:defRPr sz="1600"/>
            </a:lvl3pPr>
            <a:lvl4pPr marL="631825" indent="-180975">
              <a:spcBef>
                <a:spcPts val="400"/>
              </a:spcBef>
              <a:buClr>
                <a:schemeClr val="accent5">
                  <a:lumMod val="40000"/>
                  <a:lumOff val="60000"/>
                </a:schemeClr>
              </a:buClr>
              <a:buSzPct val="60000"/>
              <a:tabLst>
                <a:tab pos="992188" algn="l"/>
                <a:tab pos="1339850" algn="l"/>
                <a:tab pos="1700213" algn="l"/>
                <a:tab pos="2060575" algn="l"/>
                <a:tab pos="2420938" algn="l"/>
                <a:tab pos="2781300" algn="l"/>
                <a:tab pos="3141663" algn="l"/>
                <a:tab pos="3503613" algn="l"/>
                <a:tab pos="3851275" algn="l"/>
                <a:tab pos="4211638" algn="l"/>
              </a:tabLst>
              <a:defRPr sz="1600"/>
            </a:lvl4pPr>
            <a:lvl5pPr marL="811213" indent="-179388">
              <a:buClr>
                <a:schemeClr val="accent5">
                  <a:lumMod val="20000"/>
                  <a:lumOff val="80000"/>
                </a:schemeClr>
              </a:buClr>
              <a:buSzPct val="60000"/>
              <a:tabLst>
                <a:tab pos="1158875" algn="l"/>
                <a:tab pos="1519238" algn="l"/>
                <a:tab pos="1879600" algn="l"/>
                <a:tab pos="2241550" algn="l"/>
                <a:tab pos="2601913" algn="l"/>
                <a:tab pos="2962275" algn="l"/>
                <a:tab pos="3322638" algn="l"/>
                <a:tab pos="3670300" algn="l"/>
                <a:tab pos="4030663" algn="l"/>
                <a:tab pos="4391025" algn="l"/>
              </a:tabLs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4"/>
          <p:cNvSpPr>
            <a:spLocks noGrp="1"/>
          </p:cNvSpPr>
          <p:nvPr>
            <p:ph type="ftr" sz="quarter" idx="10"/>
          </p:nvPr>
        </p:nvSpPr>
        <p:spPr/>
        <p:txBody>
          <a:bodyPr/>
          <a:lstStyle>
            <a:lvl1pPr>
              <a:defRPr dirty="0" smtClean="0">
                <a:solidFill>
                  <a:srgbClr val="005DA3"/>
                </a:solidFill>
              </a:defRPr>
            </a:lvl1pPr>
          </a:lstStyle>
          <a:p>
            <a:pPr>
              <a:defRPr/>
            </a:pPr>
            <a:r>
              <a:rPr lang="en-US" smtClean="0"/>
              <a:t>Commercial in confidence | © 2013 Technetix </a:t>
            </a:r>
            <a:endParaRPr lang="en-GB" dirty="0"/>
          </a:p>
        </p:txBody>
      </p:sp>
      <p:sp>
        <p:nvSpPr>
          <p:cNvPr id="5" name="Slide Number Placeholder 5"/>
          <p:cNvSpPr>
            <a:spLocks noGrp="1"/>
          </p:cNvSpPr>
          <p:nvPr>
            <p:ph type="sldNum" sz="quarter" idx="11"/>
          </p:nvPr>
        </p:nvSpPr>
        <p:spPr/>
        <p:txBody>
          <a:bodyPr/>
          <a:lstStyle>
            <a:lvl1pPr>
              <a:defRPr/>
            </a:lvl1pPr>
          </a:lstStyle>
          <a:p>
            <a:fld id="{2ADF7829-336F-4637-8988-DD5BD8C17427}" type="slidenum">
              <a:rPr lang="en-GB"/>
              <a:pPr/>
              <a:t>‹#›</a:t>
            </a:fld>
            <a:endParaRPr lang="en-GB" dirty="0"/>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214282" y="1052528"/>
            <a:ext cx="8643998" cy="376208"/>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214282" y="1571612"/>
            <a:ext cx="8643998" cy="5000660"/>
          </a:xfrm>
        </p:spPr>
        <p:txBody>
          <a:bodyPr/>
          <a:lstStyle>
            <a:lvl1pPr>
              <a:spcBef>
                <a:spcPts val="1200"/>
              </a:spcBef>
              <a:defRPr sz="2000"/>
            </a:lvl1pPr>
            <a:lvl2pPr>
              <a:spcBef>
                <a:spcPts val="600"/>
              </a:spcBef>
              <a:defRPr sz="1700"/>
            </a:lvl2pPr>
            <a:lvl3pPr>
              <a:spcBef>
                <a:spcPts val="600"/>
              </a:spcBef>
              <a:defRPr sz="1700"/>
            </a:lvl3pPr>
            <a:lvl4pPr>
              <a:spcBef>
                <a:spcPts val="400"/>
              </a:spcBef>
              <a:defRPr sz="1700"/>
            </a:lvl4pPr>
            <a:lvl5pPr>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7"/>
          <p:cNvSpPr>
            <a:spLocks noGrp="1"/>
          </p:cNvSpPr>
          <p:nvPr>
            <p:ph type="ftr" sz="quarter" idx="10"/>
          </p:nvPr>
        </p:nvSpPr>
        <p:spPr/>
        <p:txBody>
          <a:bodyPr/>
          <a:lstStyle>
            <a:lvl1pPr>
              <a:defRPr/>
            </a:lvl1pPr>
          </a:lstStyle>
          <a:p>
            <a:pPr>
              <a:defRPr/>
            </a:pPr>
            <a:r>
              <a:rPr lang="en-GB" smtClean="0"/>
              <a:t>Commercial in confidence | © 2013 Technetix </a:t>
            </a:r>
            <a:endParaRPr lang="en-GB"/>
          </a:p>
        </p:txBody>
      </p:sp>
      <p:sp>
        <p:nvSpPr>
          <p:cNvPr id="6" name="Slide Number Placeholder 8"/>
          <p:cNvSpPr>
            <a:spLocks noGrp="1"/>
          </p:cNvSpPr>
          <p:nvPr>
            <p:ph type="sldNum" sz="quarter" idx="11"/>
          </p:nvPr>
        </p:nvSpPr>
        <p:spPr/>
        <p:txBody>
          <a:bodyPr/>
          <a:lstStyle>
            <a:lvl1pPr>
              <a:defRPr/>
            </a:lvl1pPr>
          </a:lstStyle>
          <a:p>
            <a:fld id="{D1A6CF75-F966-4CD8-9BCC-E0C9D0B23338}" type="slidenum">
              <a:rPr lang="en-GB"/>
              <a:pPr/>
              <a:t>‹#›</a:t>
            </a:fld>
            <a:endParaRPr lang="en-GB"/>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2" descr="C:\TEC ppt\images purchased\P9_Architecture\DSCF0072.JPG"/>
          <p:cNvPicPr>
            <a:picLocks noChangeAspect="1" noChangeArrowheads="1"/>
          </p:cNvPicPr>
          <p:nvPr/>
        </p:nvPicPr>
        <p:blipFill>
          <a:blip r:embed="rId2" cstate="print"/>
          <a:srcRect t="800" r="6976" b="46877"/>
          <a:stretch>
            <a:fillRect/>
          </a:stretch>
        </p:blipFill>
        <p:spPr bwMode="auto">
          <a:xfrm>
            <a:off x="0" y="0"/>
            <a:ext cx="9144000" cy="6858000"/>
          </a:xfrm>
          <a:prstGeom prst="rect">
            <a:avLst/>
          </a:prstGeom>
          <a:noFill/>
          <a:ln w="9525">
            <a:noFill/>
            <a:miter lim="800000"/>
            <a:headEnd/>
            <a:tailEnd/>
          </a:ln>
        </p:spPr>
      </p:pic>
      <p:sp>
        <p:nvSpPr>
          <p:cNvPr id="5" name="Rectangle 2"/>
          <p:cNvSpPr>
            <a:spLocks/>
          </p:cNvSpPr>
          <p:nvPr/>
        </p:nvSpPr>
        <p:spPr bwMode="auto">
          <a:xfrm>
            <a:off x="3643313" y="2714625"/>
            <a:ext cx="5500687" cy="889000"/>
          </a:xfrm>
          <a:prstGeom prst="rect">
            <a:avLst/>
          </a:prstGeom>
          <a:solidFill>
            <a:schemeClr val="tx2"/>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6" name="AutoShape 4"/>
          <p:cNvSpPr>
            <a:spLocks/>
          </p:cNvSpPr>
          <p:nvPr/>
        </p:nvSpPr>
        <p:spPr bwMode="auto">
          <a:xfrm rot="10800000">
            <a:off x="3325813" y="2714625"/>
            <a:ext cx="317500" cy="444500"/>
          </a:xfrm>
          <a:prstGeom prst="rtTriangle">
            <a:avLst/>
          </a:prstGeom>
          <a:solidFill>
            <a:schemeClr val="tx2"/>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7" name="AutoShape 5"/>
          <p:cNvSpPr>
            <a:spLocks/>
          </p:cNvSpPr>
          <p:nvPr/>
        </p:nvSpPr>
        <p:spPr bwMode="auto">
          <a:xfrm flipH="1">
            <a:off x="3325813" y="3159125"/>
            <a:ext cx="317500" cy="444500"/>
          </a:xfrm>
          <a:prstGeom prst="rtTriangle">
            <a:avLst/>
          </a:prstGeom>
          <a:solidFill>
            <a:schemeClr val="tx2"/>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8" name="Rectangle 2"/>
          <p:cNvSpPr>
            <a:spLocks/>
          </p:cNvSpPr>
          <p:nvPr/>
        </p:nvSpPr>
        <p:spPr bwMode="auto">
          <a:xfrm>
            <a:off x="5929313" y="0"/>
            <a:ext cx="3214687" cy="889000"/>
          </a:xfrm>
          <a:prstGeom prst="rect">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9" name="AutoShape 4"/>
          <p:cNvSpPr>
            <a:spLocks/>
          </p:cNvSpPr>
          <p:nvPr/>
        </p:nvSpPr>
        <p:spPr bwMode="auto">
          <a:xfrm rot="10800000">
            <a:off x="5611813" y="0"/>
            <a:ext cx="317500" cy="444500"/>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0" name="AutoShape 5"/>
          <p:cNvSpPr>
            <a:spLocks/>
          </p:cNvSpPr>
          <p:nvPr/>
        </p:nvSpPr>
        <p:spPr bwMode="auto">
          <a:xfrm flipH="1">
            <a:off x="5611813" y="444500"/>
            <a:ext cx="317500" cy="444500"/>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pic>
        <p:nvPicPr>
          <p:cNvPr id="11" name="Picture 5"/>
          <p:cNvPicPr>
            <a:picLocks noChangeAspect="1" noChangeArrowheads="1"/>
          </p:cNvPicPr>
          <p:nvPr/>
        </p:nvPicPr>
        <p:blipFill>
          <a:blip r:embed="rId3" cstate="print"/>
          <a:srcRect/>
          <a:stretch>
            <a:fillRect/>
          </a:stretch>
        </p:blipFill>
        <p:spPr bwMode="auto">
          <a:xfrm>
            <a:off x="6146800" y="239713"/>
            <a:ext cx="2714625" cy="427037"/>
          </a:xfrm>
          <a:prstGeom prst="rect">
            <a:avLst/>
          </a:prstGeom>
          <a:noFill/>
          <a:ln w="9525">
            <a:noFill/>
            <a:round/>
            <a:headEnd/>
            <a:tailEnd/>
          </a:ln>
        </p:spPr>
      </p:pic>
      <p:sp>
        <p:nvSpPr>
          <p:cNvPr id="12" name="Line 3"/>
          <p:cNvSpPr>
            <a:spLocks noChangeShapeType="1"/>
          </p:cNvSpPr>
          <p:nvPr/>
        </p:nvSpPr>
        <p:spPr bwMode="auto">
          <a:xfrm>
            <a:off x="203200" y="6667500"/>
            <a:ext cx="8737600" cy="0"/>
          </a:xfrm>
          <a:prstGeom prst="line">
            <a:avLst/>
          </a:prstGeom>
          <a:noFill/>
          <a:ln w="9525">
            <a:solidFill>
              <a:schemeClr val="bg1"/>
            </a:solidFill>
            <a:round/>
            <a:headEnd/>
            <a:tailEnd/>
          </a:ln>
        </p:spPr>
        <p:txBody>
          <a:bodyPr lIns="0" tIns="0" rIns="0" bIns="0"/>
          <a:lstStyle/>
          <a:p>
            <a:pPr fontAlgn="auto">
              <a:spcBef>
                <a:spcPts val="0"/>
              </a:spcBef>
              <a:spcAft>
                <a:spcPts val="0"/>
              </a:spcAft>
              <a:defRPr/>
            </a:pPr>
            <a:endParaRPr lang="en-GB">
              <a:latin typeface="+mn-lt"/>
              <a:ea typeface="+mn-ea"/>
              <a:cs typeface="+mn-cs"/>
            </a:endParaRPr>
          </a:p>
        </p:txBody>
      </p:sp>
      <p:pic>
        <p:nvPicPr>
          <p:cNvPr id="13" name="Picture 2" descr="C:\TEC ppt\images purchased\P9_Architecture\DSCF0072.JPG"/>
          <p:cNvPicPr>
            <a:picLocks noChangeAspect="1" noChangeArrowheads="1"/>
          </p:cNvPicPr>
          <p:nvPr userDrawn="1"/>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14" name="Rectangle 2"/>
          <p:cNvSpPr>
            <a:spLocks/>
          </p:cNvSpPr>
          <p:nvPr userDrawn="1"/>
        </p:nvSpPr>
        <p:spPr bwMode="auto">
          <a:xfrm>
            <a:off x="3643313" y="2714625"/>
            <a:ext cx="5500687" cy="889000"/>
          </a:xfrm>
          <a:prstGeom prst="rect">
            <a:avLst/>
          </a:prstGeom>
          <a:solidFill>
            <a:schemeClr val="tx2"/>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5" name="AutoShape 4"/>
          <p:cNvSpPr>
            <a:spLocks/>
          </p:cNvSpPr>
          <p:nvPr userDrawn="1"/>
        </p:nvSpPr>
        <p:spPr bwMode="auto">
          <a:xfrm rot="10800000">
            <a:off x="3325813" y="2714625"/>
            <a:ext cx="317500" cy="444500"/>
          </a:xfrm>
          <a:prstGeom prst="rtTriangle">
            <a:avLst/>
          </a:prstGeom>
          <a:solidFill>
            <a:schemeClr val="tx2"/>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6" name="AutoShape 5"/>
          <p:cNvSpPr>
            <a:spLocks/>
          </p:cNvSpPr>
          <p:nvPr userDrawn="1"/>
        </p:nvSpPr>
        <p:spPr bwMode="auto">
          <a:xfrm flipH="1">
            <a:off x="3325813" y="3159125"/>
            <a:ext cx="317500" cy="444500"/>
          </a:xfrm>
          <a:prstGeom prst="rtTriangle">
            <a:avLst/>
          </a:prstGeom>
          <a:solidFill>
            <a:schemeClr val="tx2"/>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7" name="Rectangle 2"/>
          <p:cNvSpPr>
            <a:spLocks/>
          </p:cNvSpPr>
          <p:nvPr userDrawn="1"/>
        </p:nvSpPr>
        <p:spPr bwMode="auto">
          <a:xfrm>
            <a:off x="5929313" y="0"/>
            <a:ext cx="3214687" cy="889000"/>
          </a:xfrm>
          <a:prstGeom prst="rect">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8" name="AutoShape 4"/>
          <p:cNvSpPr>
            <a:spLocks/>
          </p:cNvSpPr>
          <p:nvPr userDrawn="1"/>
        </p:nvSpPr>
        <p:spPr bwMode="auto">
          <a:xfrm rot="10800000">
            <a:off x="5611813" y="0"/>
            <a:ext cx="317500" cy="444500"/>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sp>
        <p:nvSpPr>
          <p:cNvPr id="19" name="AutoShape 5"/>
          <p:cNvSpPr>
            <a:spLocks/>
          </p:cNvSpPr>
          <p:nvPr userDrawn="1"/>
        </p:nvSpPr>
        <p:spPr bwMode="auto">
          <a:xfrm flipH="1">
            <a:off x="5611813" y="444500"/>
            <a:ext cx="317500" cy="444500"/>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kern="0">
              <a:solidFill>
                <a:sysClr val="windowText" lastClr="000000"/>
              </a:solidFill>
              <a:latin typeface="+mn-lt"/>
              <a:ea typeface="+mn-ea"/>
              <a:cs typeface="+mn-cs"/>
            </a:endParaRPr>
          </a:p>
        </p:txBody>
      </p:sp>
      <p:pic>
        <p:nvPicPr>
          <p:cNvPr id="20" name="Picture 5"/>
          <p:cNvPicPr>
            <a:picLocks noChangeAspect="1" noChangeArrowheads="1"/>
          </p:cNvPicPr>
          <p:nvPr userDrawn="1"/>
        </p:nvPicPr>
        <p:blipFill>
          <a:blip r:embed="rId3" cstate="print"/>
          <a:srcRect/>
          <a:stretch>
            <a:fillRect/>
          </a:stretch>
        </p:blipFill>
        <p:spPr bwMode="auto">
          <a:xfrm>
            <a:off x="6146800" y="239713"/>
            <a:ext cx="2714625" cy="427037"/>
          </a:xfrm>
          <a:prstGeom prst="rect">
            <a:avLst/>
          </a:prstGeom>
          <a:noFill/>
          <a:ln w="9525">
            <a:noFill/>
            <a:round/>
            <a:headEnd/>
            <a:tailEnd/>
          </a:ln>
        </p:spPr>
      </p:pic>
      <p:sp>
        <p:nvSpPr>
          <p:cNvPr id="21" name="Line 3"/>
          <p:cNvSpPr>
            <a:spLocks noChangeShapeType="1"/>
          </p:cNvSpPr>
          <p:nvPr userDrawn="1"/>
        </p:nvSpPr>
        <p:spPr bwMode="auto">
          <a:xfrm>
            <a:off x="203200" y="6667500"/>
            <a:ext cx="8737600" cy="0"/>
          </a:xfrm>
          <a:prstGeom prst="line">
            <a:avLst/>
          </a:prstGeom>
          <a:noFill/>
          <a:ln w="9525">
            <a:solidFill>
              <a:schemeClr val="bg1"/>
            </a:solidFill>
            <a:round/>
            <a:headEnd/>
            <a:tailEnd/>
          </a:ln>
        </p:spPr>
        <p:txBody>
          <a:bodyPr lIns="0" tIns="0" rIns="0" bIns="0"/>
          <a:lstStyle/>
          <a:p>
            <a:pPr fontAlgn="auto">
              <a:spcBef>
                <a:spcPts val="0"/>
              </a:spcBef>
              <a:spcAft>
                <a:spcPts val="0"/>
              </a:spcAft>
              <a:defRPr/>
            </a:pPr>
            <a:endParaRPr lang="en-GB">
              <a:latin typeface="+mn-lt"/>
              <a:ea typeface="+mn-ea"/>
              <a:cs typeface="+mn-cs"/>
            </a:endParaRPr>
          </a:p>
        </p:txBody>
      </p:sp>
      <p:sp>
        <p:nvSpPr>
          <p:cNvPr id="2" name="Title 1"/>
          <p:cNvSpPr>
            <a:spLocks noGrp="1"/>
          </p:cNvSpPr>
          <p:nvPr>
            <p:ph type="title"/>
          </p:nvPr>
        </p:nvSpPr>
        <p:spPr>
          <a:xfrm>
            <a:off x="3714743" y="2714621"/>
            <a:ext cx="5143537" cy="857256"/>
          </a:xfrm>
        </p:spPr>
        <p:txBody>
          <a:bodyPr>
            <a:normAutofit/>
          </a:bodyPr>
          <a:lstStyle>
            <a:lvl1pPr algn="r">
              <a:defRPr sz="2400" b="1" cap="none" baseline="0">
                <a:solidFill>
                  <a:schemeClr val="bg1"/>
                </a:solidFill>
              </a:defRPr>
            </a:lvl1pPr>
          </a:lstStyle>
          <a:p>
            <a:r>
              <a:rPr lang="en-US" smtClean="0"/>
              <a:t>Click to edit Master title style</a:t>
            </a:r>
            <a:endParaRPr lang="en-GB" dirty="0"/>
          </a:p>
        </p:txBody>
      </p:sp>
      <p:sp>
        <p:nvSpPr>
          <p:cNvPr id="3" name="Text Placeholder 2"/>
          <p:cNvSpPr>
            <a:spLocks noGrp="1"/>
          </p:cNvSpPr>
          <p:nvPr>
            <p:ph type="body" idx="1"/>
          </p:nvPr>
        </p:nvSpPr>
        <p:spPr>
          <a:xfrm>
            <a:off x="3714745" y="3929066"/>
            <a:ext cx="5143536" cy="2428892"/>
          </a:xfrm>
        </p:spPr>
        <p:txBody>
          <a:bodyPr/>
          <a:lstStyle>
            <a:lvl1pPr marL="0" indent="0" algn="r">
              <a:buNone/>
              <a:defRPr sz="20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2" name="Footer Placeholder 4"/>
          <p:cNvSpPr>
            <a:spLocks noGrp="1"/>
          </p:cNvSpPr>
          <p:nvPr>
            <p:ph type="ftr" sz="quarter" idx="10"/>
          </p:nvPr>
        </p:nvSpPr>
        <p:spPr/>
        <p:txBody>
          <a:bodyPr/>
          <a:lstStyle>
            <a:lvl1pPr>
              <a:defRPr dirty="0" smtClean="0">
                <a:solidFill>
                  <a:schemeClr val="bg1"/>
                </a:solidFill>
              </a:defRPr>
            </a:lvl1pPr>
          </a:lstStyle>
          <a:p>
            <a:pPr>
              <a:defRPr/>
            </a:pPr>
            <a:r>
              <a:rPr lang="en-GB" smtClean="0"/>
              <a:t>Commercial in confidence | © 2013 Technetix </a:t>
            </a:r>
            <a:endParaRPr lang="en-GB"/>
          </a:p>
        </p:txBody>
      </p:sp>
      <p:sp>
        <p:nvSpPr>
          <p:cNvPr id="23" name="Slide Number Placeholder 5"/>
          <p:cNvSpPr>
            <a:spLocks noGrp="1"/>
          </p:cNvSpPr>
          <p:nvPr>
            <p:ph type="sldNum" sz="quarter" idx="11"/>
          </p:nvPr>
        </p:nvSpPr>
        <p:spPr/>
        <p:txBody>
          <a:bodyPr/>
          <a:lstStyle>
            <a:lvl1pPr>
              <a:defRPr>
                <a:solidFill>
                  <a:schemeClr val="bg2"/>
                </a:solidFill>
              </a:defRPr>
            </a:lvl1pPr>
          </a:lstStyle>
          <a:p>
            <a:fld id="{085C8E5D-C901-4063-9FB8-BE610D897558}" type="slidenum">
              <a:rPr lang="en-GB"/>
              <a:pPr/>
              <a:t>‹#›</a:t>
            </a:fld>
            <a:endParaRPr lang="en-GB"/>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14282" y="1071546"/>
            <a:ext cx="4143404" cy="5500726"/>
          </a:xfrm>
        </p:spPr>
        <p:txBody>
          <a:bodyPr/>
          <a:lstStyle>
            <a:lvl1pPr>
              <a:defRPr sz="2000"/>
            </a:lvl1pPr>
            <a:lvl2pPr>
              <a:spcBef>
                <a:spcPts val="600"/>
              </a:spcBef>
              <a:defRPr sz="1700"/>
            </a:lvl2pPr>
            <a:lvl3pPr>
              <a:spcBef>
                <a:spcPts val="600"/>
              </a:spcBef>
              <a:defRPr sz="1700" baseline="0"/>
            </a:lvl3pPr>
            <a:lvl4pPr>
              <a:spcBef>
                <a:spcPts val="400"/>
              </a:spcBef>
              <a:defRPr sz="1700"/>
            </a:lvl4pPr>
            <a:lvl5pPr>
              <a:defRPr sz="17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572000" y="1071546"/>
            <a:ext cx="4286280" cy="5500726"/>
          </a:xfrm>
        </p:spPr>
        <p:txBody>
          <a:bodyPr/>
          <a:lstStyle>
            <a:lvl1pPr>
              <a:defRPr sz="2000"/>
            </a:lvl1pPr>
            <a:lvl2pPr>
              <a:spcBef>
                <a:spcPts val="600"/>
              </a:spcBef>
              <a:defRPr sz="1700"/>
            </a:lvl2pPr>
            <a:lvl3pPr>
              <a:spcBef>
                <a:spcPts val="600"/>
              </a:spcBef>
              <a:defRPr sz="1700"/>
            </a:lvl3pPr>
            <a:lvl4pPr>
              <a:spcBef>
                <a:spcPts val="400"/>
              </a:spcBef>
              <a:defRPr sz="1700"/>
            </a:lvl4pPr>
            <a:lvl5pPr>
              <a:defRPr sz="17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5"/>
          <p:cNvSpPr>
            <a:spLocks noGrp="1"/>
          </p:cNvSpPr>
          <p:nvPr>
            <p:ph type="ftr" sz="quarter" idx="10"/>
          </p:nvPr>
        </p:nvSpPr>
        <p:spPr/>
        <p:txBody>
          <a:bodyPr/>
          <a:lstStyle>
            <a:lvl1pPr>
              <a:defRPr/>
            </a:lvl1pPr>
          </a:lstStyle>
          <a:p>
            <a:pPr>
              <a:defRPr/>
            </a:pPr>
            <a:r>
              <a:rPr lang="en-GB" smtClean="0"/>
              <a:t>Commercial in confidence | © 2013 Technetix </a:t>
            </a:r>
            <a:endParaRPr lang="en-GB"/>
          </a:p>
        </p:txBody>
      </p:sp>
      <p:sp>
        <p:nvSpPr>
          <p:cNvPr id="6" name="Slide Number Placeholder 6"/>
          <p:cNvSpPr>
            <a:spLocks noGrp="1"/>
          </p:cNvSpPr>
          <p:nvPr>
            <p:ph type="sldNum" sz="quarter" idx="11"/>
          </p:nvPr>
        </p:nvSpPr>
        <p:spPr/>
        <p:txBody>
          <a:bodyPr/>
          <a:lstStyle>
            <a:lvl1pPr>
              <a:defRPr/>
            </a:lvl1pPr>
          </a:lstStyle>
          <a:p>
            <a:fld id="{344D3E1F-6FDD-48D4-9759-C5DF23217FE4}" type="slidenum">
              <a:rPr lang="en-GB"/>
              <a:pPr/>
              <a:t>‹#›</a:t>
            </a:fld>
            <a:endParaRPr lang="en-GB"/>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214282" y="1052528"/>
            <a:ext cx="4071966"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214282" y="1692290"/>
            <a:ext cx="4071966" cy="4879982"/>
          </a:xfrm>
        </p:spPr>
        <p:txBody>
          <a:bodyPr/>
          <a:lstStyle>
            <a:lvl1pPr>
              <a:defRPr sz="2000"/>
            </a:lvl1pPr>
            <a:lvl2pPr>
              <a:spcBef>
                <a:spcPts val="600"/>
              </a:spcBef>
              <a:defRPr sz="1700"/>
            </a:lvl2pPr>
            <a:lvl3pPr>
              <a:spcBef>
                <a:spcPts val="600"/>
              </a:spcBef>
              <a:defRPr sz="1700"/>
            </a:lvl3pPr>
            <a:lvl4pPr>
              <a:spcBef>
                <a:spcPts val="400"/>
              </a:spcBef>
              <a:defRPr sz="1700"/>
            </a:lvl4pPr>
            <a:lvl5pPr>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572000" y="1052528"/>
            <a:ext cx="4286280"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572000" y="1692290"/>
            <a:ext cx="4286280" cy="4879982"/>
          </a:xfrm>
        </p:spPr>
        <p:txBody>
          <a:bodyPr/>
          <a:lstStyle>
            <a:lvl1pPr>
              <a:defRPr sz="2000"/>
            </a:lvl1pPr>
            <a:lvl2pPr>
              <a:spcBef>
                <a:spcPts val="600"/>
              </a:spcBef>
              <a:defRPr sz="1700"/>
            </a:lvl2pPr>
            <a:lvl3pPr>
              <a:spcBef>
                <a:spcPts val="600"/>
              </a:spcBef>
              <a:defRPr sz="1700"/>
            </a:lvl3pPr>
            <a:lvl4pPr>
              <a:spcBef>
                <a:spcPts val="400"/>
              </a:spcBef>
              <a:defRPr sz="1700"/>
            </a:lvl4pPr>
            <a:lvl5pPr>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Footer Placeholder 7"/>
          <p:cNvSpPr>
            <a:spLocks noGrp="1"/>
          </p:cNvSpPr>
          <p:nvPr>
            <p:ph type="ftr" sz="quarter" idx="10"/>
          </p:nvPr>
        </p:nvSpPr>
        <p:spPr/>
        <p:txBody>
          <a:bodyPr/>
          <a:lstStyle>
            <a:lvl1pPr>
              <a:defRPr/>
            </a:lvl1pPr>
          </a:lstStyle>
          <a:p>
            <a:pPr>
              <a:defRPr/>
            </a:pPr>
            <a:r>
              <a:rPr lang="en-GB" smtClean="0"/>
              <a:t>Commercial in confidence | © 2013 Technetix </a:t>
            </a:r>
            <a:endParaRPr lang="en-GB"/>
          </a:p>
        </p:txBody>
      </p:sp>
      <p:sp>
        <p:nvSpPr>
          <p:cNvPr id="8" name="Slide Number Placeholder 8"/>
          <p:cNvSpPr>
            <a:spLocks noGrp="1"/>
          </p:cNvSpPr>
          <p:nvPr>
            <p:ph type="sldNum" sz="quarter" idx="11"/>
          </p:nvPr>
        </p:nvSpPr>
        <p:spPr/>
        <p:txBody>
          <a:bodyPr/>
          <a:lstStyle>
            <a:lvl1pPr>
              <a:defRPr/>
            </a:lvl1pPr>
          </a:lstStyle>
          <a:p>
            <a:fld id="{9637AD6E-EC83-42BB-8F5E-FED8192FEF90}" type="slidenum">
              <a:rPr lang="en-GB"/>
              <a:pPr/>
              <a:t>‹#›</a:t>
            </a:fld>
            <a:endParaRPr lang="en-GB"/>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3"/>
          <p:cNvSpPr>
            <a:spLocks noGrp="1"/>
          </p:cNvSpPr>
          <p:nvPr>
            <p:ph type="ftr" sz="quarter" idx="10"/>
          </p:nvPr>
        </p:nvSpPr>
        <p:spPr/>
        <p:txBody>
          <a:bodyPr/>
          <a:lstStyle>
            <a:lvl1pPr>
              <a:defRPr/>
            </a:lvl1pPr>
          </a:lstStyle>
          <a:p>
            <a:pPr>
              <a:defRPr/>
            </a:pPr>
            <a:r>
              <a:rPr lang="en-GB" smtClean="0"/>
              <a:t>Commercial in confidence | © 2013 Technetix </a:t>
            </a:r>
            <a:endParaRPr lang="en-GB"/>
          </a:p>
        </p:txBody>
      </p:sp>
      <p:sp>
        <p:nvSpPr>
          <p:cNvPr id="4" name="Slide Number Placeholder 4"/>
          <p:cNvSpPr>
            <a:spLocks noGrp="1"/>
          </p:cNvSpPr>
          <p:nvPr>
            <p:ph type="sldNum" sz="quarter" idx="11"/>
          </p:nvPr>
        </p:nvSpPr>
        <p:spPr/>
        <p:txBody>
          <a:bodyPr/>
          <a:lstStyle>
            <a:lvl1pPr>
              <a:defRPr/>
            </a:lvl1pPr>
          </a:lstStyle>
          <a:p>
            <a:fld id="{27E0C0C4-4DD8-4DC0-9658-CD6B8E042AE7}" type="slidenum">
              <a:rPr lang="en-GB"/>
              <a:pPr/>
              <a:t>‹#›</a:t>
            </a:fld>
            <a:endParaRPr lang="en-GB"/>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214313" y="1071563"/>
            <a:ext cx="8229600" cy="54292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214313" y="6707188"/>
            <a:ext cx="2895600" cy="150812"/>
          </a:xfrm>
          <a:prstGeom prst="rect">
            <a:avLst/>
          </a:prstGeom>
        </p:spPr>
        <p:txBody>
          <a:bodyPr vert="horz" lIns="0" tIns="0" rIns="0" bIns="0" rtlCol="0" anchor="t" anchorCtr="0"/>
          <a:lstStyle>
            <a:lvl1pPr algn="l" fontAlgn="auto">
              <a:spcBef>
                <a:spcPts val="0"/>
              </a:spcBef>
              <a:spcAft>
                <a:spcPts val="0"/>
              </a:spcAft>
              <a:defRPr sz="800" dirty="0" smtClean="0">
                <a:solidFill>
                  <a:srgbClr val="005DA3"/>
                </a:solidFill>
                <a:latin typeface="Arial" pitchFamily="34" charset="0"/>
                <a:ea typeface="+mn-ea"/>
                <a:cs typeface="Arial" pitchFamily="34" charset="0"/>
              </a:defRPr>
            </a:lvl1pPr>
          </a:lstStyle>
          <a:p>
            <a:pPr>
              <a:defRPr/>
            </a:pPr>
            <a:r>
              <a:rPr lang="en-US" smtClean="0"/>
              <a:t>Commercial in confidence | © 2013 Technetix </a:t>
            </a:r>
            <a:endParaRPr lang="en-US"/>
          </a:p>
        </p:txBody>
      </p:sp>
      <p:sp>
        <p:nvSpPr>
          <p:cNvPr id="6" name="Slide Number Placeholder 5"/>
          <p:cNvSpPr>
            <a:spLocks noGrp="1"/>
          </p:cNvSpPr>
          <p:nvPr>
            <p:ph type="sldNum" sz="quarter" idx="4"/>
          </p:nvPr>
        </p:nvSpPr>
        <p:spPr>
          <a:xfrm>
            <a:off x="7786688" y="6715125"/>
            <a:ext cx="1071562" cy="142875"/>
          </a:xfrm>
          <a:prstGeom prst="rect">
            <a:avLst/>
          </a:prstGeom>
        </p:spPr>
        <p:txBody>
          <a:bodyPr vert="horz" wrap="square" lIns="0" tIns="0" rIns="0" bIns="0" numCol="1" anchor="t" anchorCtr="0" compatLnSpc="1">
            <a:prstTxWarp prst="textNoShape">
              <a:avLst/>
            </a:prstTxWarp>
          </a:bodyPr>
          <a:lstStyle>
            <a:lvl1pPr algn="r">
              <a:defRPr sz="800">
                <a:solidFill>
                  <a:srgbClr val="7F7F7F"/>
                </a:solidFill>
                <a:ea typeface="Arial" pitchFamily="-123" charset="0"/>
                <a:cs typeface="Arial" pitchFamily="-123" charset="0"/>
              </a:defRPr>
            </a:lvl1pPr>
          </a:lstStyle>
          <a:p>
            <a:fld id="{4C2B861C-645A-4326-853C-6EBBACE575AB}" type="slidenum">
              <a:rPr lang="en-GB"/>
              <a:pPr/>
              <a:t>‹#›</a:t>
            </a:fld>
            <a:endParaRPr lang="en-GB"/>
          </a:p>
        </p:txBody>
      </p:sp>
      <p:sp>
        <p:nvSpPr>
          <p:cNvPr id="7" name="Rectangle 1"/>
          <p:cNvSpPr>
            <a:spLocks/>
          </p:cNvSpPr>
          <p:nvPr/>
        </p:nvSpPr>
        <p:spPr bwMode="auto">
          <a:xfrm>
            <a:off x="0" y="201613"/>
            <a:ext cx="5929313" cy="520700"/>
          </a:xfrm>
          <a:prstGeom prst="rect">
            <a:avLst/>
          </a:prstGeom>
          <a:solidFill>
            <a:srgbClr val="005DA5"/>
          </a:solidFill>
          <a:ln w="9525">
            <a:noFill/>
            <a:round/>
            <a:headEnd/>
            <a:tailEnd/>
          </a:ln>
        </p:spPr>
        <p:txBody>
          <a:bodyPr lIns="0" tIns="0" rIns="0" bIns="0"/>
          <a:lstStyle/>
          <a:p>
            <a:pPr fontAlgn="auto">
              <a:spcBef>
                <a:spcPts val="0"/>
              </a:spcBef>
              <a:spcAft>
                <a:spcPts val="0"/>
              </a:spcAft>
              <a:defRPr/>
            </a:pPr>
            <a:endParaRPr lang="en-GB">
              <a:latin typeface="+mn-lt"/>
              <a:ea typeface="+mn-ea"/>
              <a:cs typeface="+mn-cs"/>
            </a:endParaRPr>
          </a:p>
        </p:txBody>
      </p:sp>
      <p:pic>
        <p:nvPicPr>
          <p:cNvPr id="1030" name="Picture 5"/>
          <p:cNvPicPr>
            <a:picLocks noChangeAspect="1" noChangeArrowheads="1"/>
          </p:cNvPicPr>
          <p:nvPr/>
        </p:nvPicPr>
        <p:blipFill>
          <a:blip r:embed="rId9" cstate="print"/>
          <a:srcRect/>
          <a:stretch>
            <a:fillRect/>
          </a:stretch>
        </p:blipFill>
        <p:spPr bwMode="auto">
          <a:xfrm>
            <a:off x="6146800" y="239713"/>
            <a:ext cx="2714625" cy="427037"/>
          </a:xfrm>
          <a:prstGeom prst="rect">
            <a:avLst/>
          </a:prstGeom>
          <a:noFill/>
          <a:ln w="9525">
            <a:noFill/>
            <a:round/>
            <a:headEnd/>
            <a:tailEnd/>
          </a:ln>
        </p:spPr>
      </p:pic>
      <p:sp>
        <p:nvSpPr>
          <p:cNvPr id="10" name="AutoShape 6"/>
          <p:cNvSpPr>
            <a:spLocks/>
          </p:cNvSpPr>
          <p:nvPr/>
        </p:nvSpPr>
        <p:spPr bwMode="auto">
          <a:xfrm rot="10800000">
            <a:off x="5611813" y="71438"/>
            <a:ext cx="317500" cy="395287"/>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a:latin typeface="+mn-lt"/>
              <a:ea typeface="+mn-ea"/>
              <a:cs typeface="+mn-cs"/>
            </a:endParaRPr>
          </a:p>
        </p:txBody>
      </p:sp>
      <p:sp>
        <p:nvSpPr>
          <p:cNvPr id="11" name="AutoShape 7"/>
          <p:cNvSpPr>
            <a:spLocks/>
          </p:cNvSpPr>
          <p:nvPr/>
        </p:nvSpPr>
        <p:spPr bwMode="auto">
          <a:xfrm flipH="1">
            <a:off x="5611813" y="461963"/>
            <a:ext cx="317500" cy="395287"/>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a:latin typeface="+mn-lt"/>
              <a:ea typeface="+mn-ea"/>
              <a:cs typeface="+mn-cs"/>
            </a:endParaRPr>
          </a:p>
        </p:txBody>
      </p:sp>
      <p:sp>
        <p:nvSpPr>
          <p:cNvPr id="1033" name="Title Placeholder 1"/>
          <p:cNvSpPr>
            <a:spLocks noGrp="1"/>
          </p:cNvSpPr>
          <p:nvPr>
            <p:ph type="title"/>
          </p:nvPr>
        </p:nvSpPr>
        <p:spPr bwMode="auto">
          <a:xfrm>
            <a:off x="200025" y="100013"/>
            <a:ext cx="5657850" cy="71437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a:t>Click to edit Master title style</a:t>
            </a:r>
            <a:endParaRPr lang="en-GB"/>
          </a:p>
        </p:txBody>
      </p:sp>
      <p:sp>
        <p:nvSpPr>
          <p:cNvPr id="13" name="Line 3"/>
          <p:cNvSpPr>
            <a:spLocks noChangeShapeType="1"/>
          </p:cNvSpPr>
          <p:nvPr/>
        </p:nvSpPr>
        <p:spPr bwMode="auto">
          <a:xfrm>
            <a:off x="203200" y="6667500"/>
            <a:ext cx="8655050" cy="0"/>
          </a:xfrm>
          <a:prstGeom prst="line">
            <a:avLst/>
          </a:prstGeom>
          <a:noFill/>
          <a:ln w="9525">
            <a:solidFill>
              <a:srgbClr val="005DA3"/>
            </a:solidFill>
            <a:round/>
            <a:headEnd/>
            <a:tailEnd/>
          </a:ln>
        </p:spPr>
        <p:txBody>
          <a:bodyPr lIns="0" tIns="0" rIns="0" bIns="0"/>
          <a:lstStyle/>
          <a:p>
            <a:pPr fontAlgn="auto">
              <a:spcBef>
                <a:spcPts val="0"/>
              </a:spcBef>
              <a:spcAft>
                <a:spcPts val="0"/>
              </a:spcAft>
              <a:defRPr/>
            </a:pPr>
            <a:endParaRPr lang="en-GB">
              <a:latin typeface="+mn-lt"/>
              <a:ea typeface="+mn-ea"/>
              <a:cs typeface="+mn-cs"/>
            </a:endParaRPr>
          </a:p>
        </p:txBody>
      </p:sp>
      <p:sp>
        <p:nvSpPr>
          <p:cNvPr id="12" name="Rectangle 1"/>
          <p:cNvSpPr>
            <a:spLocks/>
          </p:cNvSpPr>
          <p:nvPr userDrawn="1"/>
        </p:nvSpPr>
        <p:spPr bwMode="auto">
          <a:xfrm>
            <a:off x="0" y="201613"/>
            <a:ext cx="5929313" cy="520700"/>
          </a:xfrm>
          <a:prstGeom prst="rect">
            <a:avLst/>
          </a:prstGeom>
          <a:solidFill>
            <a:srgbClr val="005DA5"/>
          </a:solidFill>
          <a:ln w="9525">
            <a:noFill/>
            <a:round/>
            <a:headEnd/>
            <a:tailEnd/>
          </a:ln>
        </p:spPr>
        <p:txBody>
          <a:bodyPr lIns="0" tIns="0" rIns="0" bIns="0"/>
          <a:lstStyle/>
          <a:p>
            <a:pPr fontAlgn="auto">
              <a:spcBef>
                <a:spcPts val="0"/>
              </a:spcBef>
              <a:spcAft>
                <a:spcPts val="0"/>
              </a:spcAft>
              <a:defRPr/>
            </a:pPr>
            <a:endParaRPr lang="en-GB">
              <a:latin typeface="+mn-lt"/>
              <a:ea typeface="+mn-ea"/>
              <a:cs typeface="+mn-cs"/>
            </a:endParaRPr>
          </a:p>
        </p:txBody>
      </p:sp>
      <p:pic>
        <p:nvPicPr>
          <p:cNvPr id="1036" name="Picture 5"/>
          <p:cNvPicPr>
            <a:picLocks noChangeAspect="1" noChangeArrowheads="1"/>
          </p:cNvPicPr>
          <p:nvPr userDrawn="1"/>
        </p:nvPicPr>
        <p:blipFill>
          <a:blip r:embed="rId9" cstate="print"/>
          <a:srcRect/>
          <a:stretch>
            <a:fillRect/>
          </a:stretch>
        </p:blipFill>
        <p:spPr bwMode="auto">
          <a:xfrm>
            <a:off x="6146800" y="239713"/>
            <a:ext cx="2714625" cy="427037"/>
          </a:xfrm>
          <a:prstGeom prst="rect">
            <a:avLst/>
          </a:prstGeom>
          <a:noFill/>
          <a:ln w="9525">
            <a:noFill/>
            <a:round/>
            <a:headEnd/>
            <a:tailEnd/>
          </a:ln>
        </p:spPr>
      </p:pic>
      <p:sp>
        <p:nvSpPr>
          <p:cNvPr id="15" name="AutoShape 6"/>
          <p:cNvSpPr>
            <a:spLocks/>
          </p:cNvSpPr>
          <p:nvPr userDrawn="1"/>
        </p:nvSpPr>
        <p:spPr bwMode="auto">
          <a:xfrm rot="10800000">
            <a:off x="5611813" y="71438"/>
            <a:ext cx="317500" cy="395287"/>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a:latin typeface="+mn-lt"/>
              <a:ea typeface="+mn-ea"/>
              <a:cs typeface="+mn-cs"/>
            </a:endParaRPr>
          </a:p>
        </p:txBody>
      </p:sp>
      <p:sp>
        <p:nvSpPr>
          <p:cNvPr id="16" name="AutoShape 7"/>
          <p:cNvSpPr>
            <a:spLocks/>
          </p:cNvSpPr>
          <p:nvPr userDrawn="1"/>
        </p:nvSpPr>
        <p:spPr bwMode="auto">
          <a:xfrm flipH="1">
            <a:off x="5611813" y="461963"/>
            <a:ext cx="317500" cy="395287"/>
          </a:xfrm>
          <a:prstGeom prst="rtTriangle">
            <a:avLst/>
          </a:prstGeom>
          <a:solidFill>
            <a:srgbClr val="FFFFFF"/>
          </a:solidFill>
          <a:ln w="9525">
            <a:noFill/>
            <a:round/>
            <a:headEnd/>
            <a:tailEnd/>
          </a:ln>
        </p:spPr>
        <p:txBody>
          <a:bodyPr lIns="0" tIns="0" rIns="0" bIns="0"/>
          <a:lstStyle/>
          <a:p>
            <a:pPr fontAlgn="auto">
              <a:spcBef>
                <a:spcPts val="0"/>
              </a:spcBef>
              <a:spcAft>
                <a:spcPts val="0"/>
              </a:spcAft>
              <a:defRPr/>
            </a:pPr>
            <a:endParaRPr lang="en-GB">
              <a:latin typeface="+mn-lt"/>
              <a:ea typeface="+mn-ea"/>
              <a:cs typeface="+mn-cs"/>
            </a:endParaRPr>
          </a:p>
        </p:txBody>
      </p:sp>
      <p:sp>
        <p:nvSpPr>
          <p:cNvPr id="17" name="Line 3"/>
          <p:cNvSpPr>
            <a:spLocks noChangeShapeType="1"/>
          </p:cNvSpPr>
          <p:nvPr userDrawn="1"/>
        </p:nvSpPr>
        <p:spPr bwMode="auto">
          <a:xfrm>
            <a:off x="203200" y="6667500"/>
            <a:ext cx="8655050" cy="0"/>
          </a:xfrm>
          <a:prstGeom prst="line">
            <a:avLst/>
          </a:prstGeom>
          <a:noFill/>
          <a:ln w="9525">
            <a:solidFill>
              <a:srgbClr val="005DA3"/>
            </a:solidFill>
            <a:round/>
            <a:headEnd/>
            <a:tailEnd/>
          </a:ln>
        </p:spPr>
        <p:txBody>
          <a:bodyPr lIns="0" tIns="0" rIns="0" bIns="0"/>
          <a:lstStyle/>
          <a:p>
            <a:pPr fontAlgn="auto">
              <a:spcBef>
                <a:spcPts val="0"/>
              </a:spcBef>
              <a:spcAft>
                <a:spcPts val="0"/>
              </a:spcAft>
              <a:defRPr/>
            </a:pPr>
            <a:endParaRPr lang="en-GB">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Lst>
  <p:transition>
    <p:fade/>
  </p:transition>
  <p:timing>
    <p:tnLst>
      <p:par>
        <p:cTn id="1" dur="indefinite" restart="never" nodeType="tmRoot"/>
      </p:par>
    </p:tnLst>
  </p:timing>
  <p:hf sldNum="0" hdr="0" dt="0"/>
  <p:txStyles>
    <p:titleStyle>
      <a:lvl1pPr algn="l" rtl="0" fontAlgn="base">
        <a:spcBef>
          <a:spcPct val="0"/>
        </a:spcBef>
        <a:spcAft>
          <a:spcPct val="0"/>
        </a:spcAft>
        <a:defRPr sz="2800" b="1" kern="1200">
          <a:solidFill>
            <a:schemeClr val="bg1"/>
          </a:solidFill>
          <a:latin typeface="Arial Narrow" pitchFamily="34" charset="0"/>
          <a:ea typeface="ＭＳ Ｐゴシック" pitchFamily="-123" charset="-128"/>
          <a:cs typeface="ＭＳ Ｐゴシック" pitchFamily="-123" charset="-128"/>
        </a:defRPr>
      </a:lvl1pPr>
      <a:lvl2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2pPr>
      <a:lvl3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3pPr>
      <a:lvl4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4pPr>
      <a:lvl5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5pPr>
      <a:lvl6pPr marL="4572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6pPr>
      <a:lvl7pPr marL="9144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7pPr>
      <a:lvl8pPr marL="13716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8pPr>
      <a:lvl9pPr marL="18288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9pPr>
    </p:titleStyle>
    <p:bodyStyle>
      <a:lvl1pPr algn="l" defTabSz="358775" rtl="0" fontAlgn="base">
        <a:lnSpc>
          <a:spcPts val="2100"/>
        </a:lnSpc>
        <a:spcBef>
          <a:spcPts val="1200"/>
        </a:spcBef>
        <a:spcAft>
          <a:spcPct val="0"/>
        </a:spcAft>
        <a:buClr>
          <a:srgbClr val="005DA3"/>
        </a:buClr>
        <a:buSzPct val="80000"/>
        <a:defRPr sz="2000" b="1" kern="1200">
          <a:solidFill>
            <a:srgbClr val="555555"/>
          </a:solidFill>
          <a:latin typeface="Arial Narrow" pitchFamily="34" charset="0"/>
          <a:ea typeface="ＭＳ Ｐゴシック" pitchFamily="-123" charset="-128"/>
          <a:cs typeface="ＭＳ Ｐゴシック" pitchFamily="-123" charset="-128"/>
        </a:defRPr>
      </a:lvl1pPr>
      <a:lvl2pPr marL="269875" indent="-179388" algn="l" defTabSz="647700" rtl="0" fontAlgn="base">
        <a:lnSpc>
          <a:spcPts val="1800"/>
        </a:lnSpc>
        <a:spcBef>
          <a:spcPts val="600"/>
        </a:spcBef>
        <a:spcAft>
          <a:spcPct val="0"/>
        </a:spcAft>
        <a:buClr>
          <a:srgbClr val="005DA3"/>
        </a:buClr>
        <a:buSzPct val="70000"/>
        <a:buFont typeface="Wingdings 3" pitchFamily="-123" charset="2"/>
        <a:buChar char="}"/>
        <a:tabLst>
          <a:tab pos="631825" algn="l"/>
          <a:tab pos="992188" algn="l"/>
          <a:tab pos="1339850" algn="l"/>
          <a:tab pos="1700213" algn="l"/>
          <a:tab pos="2060575" algn="l"/>
          <a:tab pos="2420938" algn="l"/>
          <a:tab pos="2781300" algn="l"/>
          <a:tab pos="3141663" algn="l"/>
          <a:tab pos="3503613" algn="l"/>
          <a:tab pos="3851275" algn="l"/>
          <a:tab pos="4211638" algn="l"/>
        </a:tabLst>
        <a:defRPr kern="1200">
          <a:solidFill>
            <a:srgbClr val="555555"/>
          </a:solidFill>
          <a:latin typeface="Arial Narrow" pitchFamily="34" charset="0"/>
          <a:ea typeface="ＭＳ Ｐゴシック" pitchFamily="-123" charset="-128"/>
          <a:cs typeface="+mn-cs"/>
        </a:defRPr>
      </a:lvl2pPr>
      <a:lvl3pPr marL="450850" indent="-180975" algn="l" defTabSz="647700" rtl="0" fontAlgn="base">
        <a:lnSpc>
          <a:spcPts val="1800"/>
        </a:lnSpc>
        <a:spcBef>
          <a:spcPts val="600"/>
        </a:spcBef>
        <a:spcAft>
          <a:spcPct val="0"/>
        </a:spcAft>
        <a:buClr>
          <a:schemeClr val="accent1"/>
        </a:buClr>
        <a:buSzPct val="60000"/>
        <a:buFont typeface="Wingdings 3" pitchFamily="-123" charset="2"/>
        <a:buChar char="}"/>
        <a:tabLst>
          <a:tab pos="811213" algn="l"/>
          <a:tab pos="1158875" algn="l"/>
          <a:tab pos="1519238" algn="l"/>
          <a:tab pos="1879600" algn="l"/>
          <a:tab pos="2241550" algn="l"/>
          <a:tab pos="2601913" algn="l"/>
          <a:tab pos="2962275" algn="l"/>
          <a:tab pos="3322638" algn="l"/>
          <a:tab pos="3670300" algn="l"/>
          <a:tab pos="4030663" algn="l"/>
          <a:tab pos="4391025" algn="l"/>
        </a:tabLst>
        <a:defRPr sz="1600" kern="1200">
          <a:solidFill>
            <a:srgbClr val="555555"/>
          </a:solidFill>
          <a:latin typeface="Arial Narrow" pitchFamily="34" charset="0"/>
          <a:ea typeface="ＭＳ Ｐゴシック" pitchFamily="-123" charset="-128"/>
          <a:cs typeface="+mn-cs"/>
        </a:defRPr>
      </a:lvl3pPr>
      <a:lvl4pPr marL="631825" indent="-180975" algn="l" defTabSz="647700" rtl="0" fontAlgn="base">
        <a:lnSpc>
          <a:spcPts val="1800"/>
        </a:lnSpc>
        <a:spcBef>
          <a:spcPts val="400"/>
        </a:spcBef>
        <a:spcAft>
          <a:spcPct val="0"/>
        </a:spcAft>
        <a:buClr>
          <a:srgbClr val="74C3FF"/>
        </a:buClr>
        <a:buSzPct val="60000"/>
        <a:buFont typeface="Wingdings 3" pitchFamily="-123" charset="2"/>
        <a:buChar char="}"/>
        <a:tabLst>
          <a:tab pos="992188" algn="l"/>
          <a:tab pos="1339850" algn="l"/>
          <a:tab pos="1700213" algn="l"/>
          <a:tab pos="2060575" algn="l"/>
          <a:tab pos="2420938" algn="l"/>
          <a:tab pos="2781300" algn="l"/>
          <a:tab pos="3141663" algn="l"/>
          <a:tab pos="3503613" algn="l"/>
          <a:tab pos="3851275" algn="l"/>
          <a:tab pos="4211638" algn="l"/>
          <a:tab pos="4572000" algn="l"/>
        </a:tabLst>
        <a:defRPr sz="1600" kern="1200">
          <a:solidFill>
            <a:srgbClr val="555555"/>
          </a:solidFill>
          <a:latin typeface="Arial Narrow" pitchFamily="34" charset="0"/>
          <a:ea typeface="ＭＳ Ｐゴシック" pitchFamily="-123" charset="-128"/>
          <a:cs typeface="+mn-cs"/>
        </a:defRPr>
      </a:lvl4pPr>
      <a:lvl5pPr marL="811213" indent="-179388" algn="l" defTabSz="647700" rtl="0" fontAlgn="base">
        <a:lnSpc>
          <a:spcPts val="1800"/>
        </a:lnSpc>
        <a:spcBef>
          <a:spcPts val="200"/>
        </a:spcBef>
        <a:spcAft>
          <a:spcPct val="0"/>
        </a:spcAft>
        <a:buClr>
          <a:srgbClr val="BAE1FF"/>
        </a:buClr>
        <a:buSzPct val="60000"/>
        <a:buFont typeface="Wingdings 3" pitchFamily="-123" charset="2"/>
        <a:buChar char="}"/>
        <a:tabLst>
          <a:tab pos="1158875" algn="l"/>
          <a:tab pos="1519238" algn="l"/>
          <a:tab pos="1879600" algn="l"/>
          <a:tab pos="2241550" algn="l"/>
          <a:tab pos="2601913" algn="l"/>
          <a:tab pos="2962275" algn="l"/>
          <a:tab pos="3322638" algn="l"/>
          <a:tab pos="3670300" algn="l"/>
          <a:tab pos="4030663" algn="l"/>
          <a:tab pos="4391025" algn="l"/>
        </a:tabLst>
        <a:defRPr sz="1600" kern="1200">
          <a:solidFill>
            <a:srgbClr val="555555"/>
          </a:solidFill>
          <a:latin typeface="Arial Narrow" pitchFamily="34" charset="0"/>
          <a:ea typeface="ＭＳ Ｐゴシック" pitchFamily="-12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6.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7.xml"/><Relationship Id="rId5" Type="http://schemas.openxmlformats.org/officeDocument/2006/relationships/image" Target="../media/image10.emf"/><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emf"/><Relationship Id="rId5" Type="http://schemas.openxmlformats.org/officeDocument/2006/relationships/oleObject" Target="../embeddings/oleObject4.bin"/><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emf"/><Relationship Id="rId5" Type="http://schemas.openxmlformats.org/officeDocument/2006/relationships/oleObject" Target="../embeddings/oleObject6.bin"/><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2"/>
          </p:nvPr>
        </p:nvSpPr>
        <p:spPr/>
        <p:txBody>
          <a:bodyPr/>
          <a:lstStyle/>
          <a:p>
            <a:pPr>
              <a:defRPr/>
            </a:pPr>
            <a:r>
              <a:rPr lang="en-US" dirty="0" smtClean="0"/>
              <a:t>Commercial in confidence | © 2013 Technetix </a:t>
            </a:r>
            <a:endParaRPr lang="en-US" dirty="0"/>
          </a:p>
        </p:txBody>
      </p:sp>
      <p:sp>
        <p:nvSpPr>
          <p:cNvPr id="5" name="Subtitle 2"/>
          <p:cNvSpPr txBox="1">
            <a:spLocks/>
          </p:cNvSpPr>
          <p:nvPr/>
        </p:nvSpPr>
        <p:spPr bwMode="auto">
          <a:xfrm>
            <a:off x="979512" y="2515126"/>
            <a:ext cx="6544816" cy="2786082"/>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358775" rtl="0" fontAlgn="base">
              <a:lnSpc>
                <a:spcPts val="2100"/>
              </a:lnSpc>
              <a:spcBef>
                <a:spcPts val="1200"/>
              </a:spcBef>
              <a:spcAft>
                <a:spcPct val="0"/>
              </a:spcAft>
              <a:buClr>
                <a:srgbClr val="005DA3"/>
              </a:buClr>
              <a:buSzPct val="80000"/>
              <a:buNone/>
              <a:defRPr sz="2400" b="1" kern="1200">
                <a:solidFill>
                  <a:schemeClr val="bg1"/>
                </a:solidFill>
                <a:latin typeface="Arial Narrow" pitchFamily="34" charset="0"/>
                <a:ea typeface="ＭＳ Ｐゴシック" pitchFamily="-123" charset="-128"/>
                <a:cs typeface="ＭＳ Ｐゴシック" pitchFamily="-123" charset="-128"/>
              </a:defRPr>
            </a:lvl1pPr>
            <a:lvl2pPr marL="457200" indent="0" algn="ctr" defTabSz="647700" rtl="0" fontAlgn="base">
              <a:lnSpc>
                <a:spcPts val="1800"/>
              </a:lnSpc>
              <a:spcBef>
                <a:spcPts val="600"/>
              </a:spcBef>
              <a:spcAft>
                <a:spcPct val="0"/>
              </a:spcAft>
              <a:buClr>
                <a:srgbClr val="005DA3"/>
              </a:buClr>
              <a:buSzPct val="70000"/>
              <a:buFont typeface="Wingdings 3" pitchFamily="-123" charset="2"/>
              <a:buNone/>
              <a:tabLst>
                <a:tab pos="631825" algn="l"/>
                <a:tab pos="992188" algn="l"/>
                <a:tab pos="1339850" algn="l"/>
                <a:tab pos="1700213" algn="l"/>
                <a:tab pos="2060575" algn="l"/>
                <a:tab pos="2420938" algn="l"/>
                <a:tab pos="2781300" algn="l"/>
                <a:tab pos="3141663" algn="l"/>
                <a:tab pos="3503613" algn="l"/>
                <a:tab pos="3851275" algn="l"/>
                <a:tab pos="4211638" algn="l"/>
              </a:tabLst>
              <a:defRPr kern="1200">
                <a:solidFill>
                  <a:schemeClr val="tx1">
                    <a:tint val="75000"/>
                  </a:schemeClr>
                </a:solidFill>
                <a:latin typeface="Arial Narrow" pitchFamily="34" charset="0"/>
                <a:ea typeface="ＭＳ Ｐゴシック" pitchFamily="-123" charset="-128"/>
                <a:cs typeface="+mn-cs"/>
              </a:defRPr>
            </a:lvl2pPr>
            <a:lvl3pPr marL="914400" indent="0" algn="ctr" defTabSz="647700" rtl="0" fontAlgn="base">
              <a:lnSpc>
                <a:spcPts val="1800"/>
              </a:lnSpc>
              <a:spcBef>
                <a:spcPts val="600"/>
              </a:spcBef>
              <a:spcAft>
                <a:spcPct val="0"/>
              </a:spcAft>
              <a:buClr>
                <a:schemeClr val="accent1"/>
              </a:buClr>
              <a:buSzPct val="60000"/>
              <a:buFont typeface="Wingdings 3" pitchFamily="-123" charset="2"/>
              <a:buNone/>
              <a:tabLst>
                <a:tab pos="811213" algn="l"/>
                <a:tab pos="1158875" algn="l"/>
                <a:tab pos="1519238" algn="l"/>
                <a:tab pos="1879600" algn="l"/>
                <a:tab pos="2241550" algn="l"/>
                <a:tab pos="2601913" algn="l"/>
                <a:tab pos="2962275" algn="l"/>
                <a:tab pos="3322638" algn="l"/>
                <a:tab pos="3670300" algn="l"/>
                <a:tab pos="4030663" algn="l"/>
                <a:tab pos="4391025" algn="l"/>
              </a:tabLst>
              <a:defRPr sz="1600" kern="1200">
                <a:solidFill>
                  <a:schemeClr val="tx1">
                    <a:tint val="75000"/>
                  </a:schemeClr>
                </a:solidFill>
                <a:latin typeface="Arial Narrow" pitchFamily="34" charset="0"/>
                <a:ea typeface="ＭＳ Ｐゴシック" pitchFamily="-123" charset="-128"/>
                <a:cs typeface="+mn-cs"/>
              </a:defRPr>
            </a:lvl3pPr>
            <a:lvl4pPr marL="1371600" indent="0" algn="ctr" defTabSz="647700" rtl="0" fontAlgn="base">
              <a:lnSpc>
                <a:spcPts val="1800"/>
              </a:lnSpc>
              <a:spcBef>
                <a:spcPts val="400"/>
              </a:spcBef>
              <a:spcAft>
                <a:spcPct val="0"/>
              </a:spcAft>
              <a:buClr>
                <a:srgbClr val="74C3FF"/>
              </a:buClr>
              <a:buSzPct val="60000"/>
              <a:buFont typeface="Wingdings 3" pitchFamily="-123" charset="2"/>
              <a:buNone/>
              <a:tabLst>
                <a:tab pos="992188" algn="l"/>
                <a:tab pos="1339850" algn="l"/>
                <a:tab pos="1700213" algn="l"/>
                <a:tab pos="2060575" algn="l"/>
                <a:tab pos="2420938" algn="l"/>
                <a:tab pos="2781300" algn="l"/>
                <a:tab pos="3141663" algn="l"/>
                <a:tab pos="3503613" algn="l"/>
                <a:tab pos="3851275" algn="l"/>
                <a:tab pos="4211638" algn="l"/>
                <a:tab pos="4572000" algn="l"/>
              </a:tabLst>
              <a:defRPr sz="1600" kern="1200">
                <a:solidFill>
                  <a:schemeClr val="tx1">
                    <a:tint val="75000"/>
                  </a:schemeClr>
                </a:solidFill>
                <a:latin typeface="Arial Narrow" pitchFamily="34" charset="0"/>
                <a:ea typeface="ＭＳ Ｐゴシック" pitchFamily="-123" charset="-128"/>
                <a:cs typeface="+mn-cs"/>
              </a:defRPr>
            </a:lvl4pPr>
            <a:lvl5pPr marL="1828800" indent="0" algn="ctr" defTabSz="647700" rtl="0" fontAlgn="base">
              <a:lnSpc>
                <a:spcPts val="1800"/>
              </a:lnSpc>
              <a:spcBef>
                <a:spcPts val="200"/>
              </a:spcBef>
              <a:spcAft>
                <a:spcPct val="0"/>
              </a:spcAft>
              <a:buClr>
                <a:srgbClr val="BAE1FF"/>
              </a:buClr>
              <a:buSzPct val="60000"/>
              <a:buFont typeface="Wingdings 3" pitchFamily="-123" charset="2"/>
              <a:buNone/>
              <a:tabLst>
                <a:tab pos="1158875" algn="l"/>
                <a:tab pos="1519238" algn="l"/>
                <a:tab pos="1879600" algn="l"/>
                <a:tab pos="2241550" algn="l"/>
                <a:tab pos="2601913" algn="l"/>
                <a:tab pos="2962275" algn="l"/>
                <a:tab pos="3322638" algn="l"/>
                <a:tab pos="3670300" algn="l"/>
                <a:tab pos="4030663" algn="l"/>
                <a:tab pos="4391025" algn="l"/>
              </a:tabLst>
              <a:defRPr sz="1600" kern="1200">
                <a:solidFill>
                  <a:schemeClr val="tx1">
                    <a:tint val="75000"/>
                  </a:schemeClr>
                </a:solidFill>
                <a:latin typeface="Arial Narrow" pitchFamily="34" charset="0"/>
                <a:ea typeface="ＭＳ Ｐゴシック" pitchFamily="-123" charset="-128"/>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GB" dirty="0" smtClean="0">
                <a:latin typeface="Arial" pitchFamily="34" charset="0"/>
                <a:cs typeface="Arial" pitchFamily="34" charset="0"/>
              </a:rPr>
              <a:t>Technetix Group</a:t>
            </a:r>
          </a:p>
          <a:p>
            <a:r>
              <a:rPr lang="en-GB" dirty="0" smtClean="0">
                <a:latin typeface="Arial" pitchFamily="34" charset="0"/>
                <a:cs typeface="Arial" pitchFamily="34" charset="0"/>
              </a:rPr>
              <a:t>3 October </a:t>
            </a:r>
            <a:r>
              <a:rPr lang="en-US" dirty="0" smtClean="0">
                <a:latin typeface="Arial" pitchFamily="34" charset="0"/>
                <a:cs typeface="Arial" pitchFamily="34" charset="0"/>
              </a:rPr>
              <a:t>2013</a:t>
            </a:r>
          </a:p>
          <a:p>
            <a:pPr>
              <a:lnSpc>
                <a:spcPct val="150000"/>
              </a:lnSpc>
            </a:pPr>
            <a:r>
              <a:rPr lang="en-US" dirty="0" smtClean="0">
                <a:latin typeface="Arial" pitchFamily="34" charset="0"/>
                <a:cs typeface="Arial" pitchFamily="34" charset="0"/>
              </a:rPr>
              <a:t> </a:t>
            </a:r>
            <a:r>
              <a:rPr lang="en-US" sz="3200" dirty="0" smtClean="0">
                <a:latin typeface="Arial" pitchFamily="34" charset="0"/>
                <a:cs typeface="Arial" pitchFamily="34" charset="0"/>
              </a:rPr>
              <a:t>The future of cable broadband</a:t>
            </a:r>
          </a:p>
          <a:p>
            <a:r>
              <a:rPr lang="en-US" sz="2800" dirty="0" smtClean="0">
                <a:latin typeface="Arial" pitchFamily="34" charset="0"/>
                <a:cs typeface="Arial" pitchFamily="34" charset="0"/>
              </a:rPr>
              <a:t>     </a:t>
            </a:r>
            <a:r>
              <a:rPr lang="en-US" dirty="0" smtClean="0">
                <a:latin typeface="Arial" pitchFamily="34" charset="0"/>
                <a:cs typeface="Arial" pitchFamily="34" charset="0"/>
              </a:rPr>
              <a:t>The future proof access platform </a:t>
            </a:r>
          </a:p>
        </p:txBody>
      </p:sp>
      <p:sp>
        <p:nvSpPr>
          <p:cNvPr id="6" name="Subtitle 2"/>
          <p:cNvSpPr txBox="1">
            <a:spLocks/>
          </p:cNvSpPr>
          <p:nvPr/>
        </p:nvSpPr>
        <p:spPr bwMode="auto">
          <a:xfrm>
            <a:off x="971600" y="5488616"/>
            <a:ext cx="6400800" cy="103672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358775" rtl="0" fontAlgn="base">
              <a:lnSpc>
                <a:spcPts val="2100"/>
              </a:lnSpc>
              <a:spcBef>
                <a:spcPts val="1200"/>
              </a:spcBef>
              <a:spcAft>
                <a:spcPct val="0"/>
              </a:spcAft>
              <a:buClr>
                <a:srgbClr val="005DA3"/>
              </a:buClr>
              <a:buSzPct val="80000"/>
              <a:buNone/>
              <a:defRPr sz="2400" b="1" kern="1200">
                <a:solidFill>
                  <a:schemeClr val="bg1"/>
                </a:solidFill>
                <a:latin typeface="Arial Narrow" pitchFamily="34" charset="0"/>
                <a:ea typeface="ＭＳ Ｐゴシック" pitchFamily="-123" charset="-128"/>
                <a:cs typeface="ＭＳ Ｐゴシック" pitchFamily="-123" charset="-128"/>
              </a:defRPr>
            </a:lvl1pPr>
            <a:lvl2pPr marL="457200" indent="0" algn="ctr" defTabSz="647700" rtl="0" fontAlgn="base">
              <a:lnSpc>
                <a:spcPts val="1800"/>
              </a:lnSpc>
              <a:spcBef>
                <a:spcPts val="600"/>
              </a:spcBef>
              <a:spcAft>
                <a:spcPct val="0"/>
              </a:spcAft>
              <a:buClr>
                <a:srgbClr val="005DA3"/>
              </a:buClr>
              <a:buSzPct val="70000"/>
              <a:buFont typeface="Wingdings 3" pitchFamily="-123" charset="2"/>
              <a:buNone/>
              <a:tabLst>
                <a:tab pos="631825" algn="l"/>
                <a:tab pos="992188" algn="l"/>
                <a:tab pos="1339850" algn="l"/>
                <a:tab pos="1700213" algn="l"/>
                <a:tab pos="2060575" algn="l"/>
                <a:tab pos="2420938" algn="l"/>
                <a:tab pos="2781300" algn="l"/>
                <a:tab pos="3141663" algn="l"/>
                <a:tab pos="3503613" algn="l"/>
                <a:tab pos="3851275" algn="l"/>
                <a:tab pos="4211638" algn="l"/>
              </a:tabLst>
              <a:defRPr kern="1200">
                <a:solidFill>
                  <a:schemeClr val="tx1">
                    <a:tint val="75000"/>
                  </a:schemeClr>
                </a:solidFill>
                <a:latin typeface="Arial Narrow" pitchFamily="34" charset="0"/>
                <a:ea typeface="ＭＳ Ｐゴシック" pitchFamily="-123" charset="-128"/>
                <a:cs typeface="+mn-cs"/>
              </a:defRPr>
            </a:lvl2pPr>
            <a:lvl3pPr marL="914400" indent="0" algn="ctr" defTabSz="647700" rtl="0" fontAlgn="base">
              <a:lnSpc>
                <a:spcPts val="1800"/>
              </a:lnSpc>
              <a:spcBef>
                <a:spcPts val="600"/>
              </a:spcBef>
              <a:spcAft>
                <a:spcPct val="0"/>
              </a:spcAft>
              <a:buClr>
                <a:schemeClr val="accent1"/>
              </a:buClr>
              <a:buSzPct val="60000"/>
              <a:buFont typeface="Wingdings 3" pitchFamily="-123" charset="2"/>
              <a:buNone/>
              <a:tabLst>
                <a:tab pos="811213" algn="l"/>
                <a:tab pos="1158875" algn="l"/>
                <a:tab pos="1519238" algn="l"/>
                <a:tab pos="1879600" algn="l"/>
                <a:tab pos="2241550" algn="l"/>
                <a:tab pos="2601913" algn="l"/>
                <a:tab pos="2962275" algn="l"/>
                <a:tab pos="3322638" algn="l"/>
                <a:tab pos="3670300" algn="l"/>
                <a:tab pos="4030663" algn="l"/>
                <a:tab pos="4391025" algn="l"/>
              </a:tabLst>
              <a:defRPr sz="1600" kern="1200">
                <a:solidFill>
                  <a:schemeClr val="tx1">
                    <a:tint val="75000"/>
                  </a:schemeClr>
                </a:solidFill>
                <a:latin typeface="Arial Narrow" pitchFamily="34" charset="0"/>
                <a:ea typeface="ＭＳ Ｐゴシック" pitchFamily="-123" charset="-128"/>
                <a:cs typeface="+mn-cs"/>
              </a:defRPr>
            </a:lvl3pPr>
            <a:lvl4pPr marL="1371600" indent="0" algn="ctr" defTabSz="647700" rtl="0" fontAlgn="base">
              <a:lnSpc>
                <a:spcPts val="1800"/>
              </a:lnSpc>
              <a:spcBef>
                <a:spcPts val="400"/>
              </a:spcBef>
              <a:spcAft>
                <a:spcPct val="0"/>
              </a:spcAft>
              <a:buClr>
                <a:srgbClr val="74C3FF"/>
              </a:buClr>
              <a:buSzPct val="60000"/>
              <a:buFont typeface="Wingdings 3" pitchFamily="-123" charset="2"/>
              <a:buNone/>
              <a:tabLst>
                <a:tab pos="992188" algn="l"/>
                <a:tab pos="1339850" algn="l"/>
                <a:tab pos="1700213" algn="l"/>
                <a:tab pos="2060575" algn="l"/>
                <a:tab pos="2420938" algn="l"/>
                <a:tab pos="2781300" algn="l"/>
                <a:tab pos="3141663" algn="l"/>
                <a:tab pos="3503613" algn="l"/>
                <a:tab pos="3851275" algn="l"/>
                <a:tab pos="4211638" algn="l"/>
                <a:tab pos="4572000" algn="l"/>
              </a:tabLst>
              <a:defRPr sz="1600" kern="1200">
                <a:solidFill>
                  <a:schemeClr val="tx1">
                    <a:tint val="75000"/>
                  </a:schemeClr>
                </a:solidFill>
                <a:latin typeface="Arial Narrow" pitchFamily="34" charset="0"/>
                <a:ea typeface="ＭＳ Ｐゴシック" pitchFamily="-123" charset="-128"/>
                <a:cs typeface="+mn-cs"/>
              </a:defRPr>
            </a:lvl4pPr>
            <a:lvl5pPr marL="1828800" indent="0" algn="ctr" defTabSz="647700" rtl="0" fontAlgn="base">
              <a:lnSpc>
                <a:spcPts val="1800"/>
              </a:lnSpc>
              <a:spcBef>
                <a:spcPts val="200"/>
              </a:spcBef>
              <a:spcAft>
                <a:spcPct val="0"/>
              </a:spcAft>
              <a:buClr>
                <a:srgbClr val="BAE1FF"/>
              </a:buClr>
              <a:buSzPct val="60000"/>
              <a:buFont typeface="Wingdings 3" pitchFamily="-123" charset="2"/>
              <a:buNone/>
              <a:tabLst>
                <a:tab pos="1158875" algn="l"/>
                <a:tab pos="1519238" algn="l"/>
                <a:tab pos="1879600" algn="l"/>
                <a:tab pos="2241550" algn="l"/>
                <a:tab pos="2601913" algn="l"/>
                <a:tab pos="2962275" algn="l"/>
                <a:tab pos="3322638" algn="l"/>
                <a:tab pos="3670300" algn="l"/>
                <a:tab pos="4030663" algn="l"/>
                <a:tab pos="4391025" algn="l"/>
              </a:tabLst>
              <a:defRPr sz="1600" kern="1200">
                <a:solidFill>
                  <a:schemeClr val="tx1">
                    <a:tint val="75000"/>
                  </a:schemeClr>
                </a:solidFill>
                <a:latin typeface="Arial Narrow" pitchFamily="34" charset="0"/>
                <a:ea typeface="ＭＳ Ｐゴシック" pitchFamily="-123" charset="-128"/>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nl-NL" sz="2000" dirty="0" smtClean="0">
                <a:latin typeface="Arial" pitchFamily="34" charset="0"/>
                <a:cs typeface="Arial" pitchFamily="34" charset="0"/>
              </a:rPr>
              <a:t>SCTE Balkan Broadband Conference Zagreb</a:t>
            </a:r>
          </a:p>
          <a:p>
            <a:r>
              <a:rPr lang="nl-NL" sz="2000" dirty="0" smtClean="0">
                <a:latin typeface="Arial" pitchFamily="34" charset="0"/>
                <a:cs typeface="Arial" pitchFamily="34" charset="0"/>
              </a:rPr>
              <a:t>Walter Dumon – Sales Engineering Director</a:t>
            </a:r>
          </a:p>
          <a:p>
            <a:endParaRPr lang="nl-NL" dirty="0" smtClean="0">
              <a:latin typeface="Arial" pitchFamily="34" charset="0"/>
              <a:cs typeface="Arial" pitchFamily="34" charset="0"/>
            </a:endParaRPr>
          </a:p>
        </p:txBody>
      </p:sp>
    </p:spTree>
    <p:extLst>
      <p:ext uri="{BB962C8B-B14F-4D97-AF65-F5344CB8AC3E}">
        <p14:creationId xmlns:p14="http://schemas.microsoft.com/office/powerpoint/2010/main" val="418833402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latin typeface="+mj-lt"/>
                <a:cs typeface="Arial" pitchFamily="34" charset="0"/>
              </a:rPr>
              <a:t>The next generation </a:t>
            </a:r>
            <a:r>
              <a:rPr lang="nl-NL" dirty="0">
                <a:latin typeface="+mj-lt"/>
                <a:cs typeface="Arial" pitchFamily="34" charset="0"/>
              </a:rPr>
              <a:t>A</a:t>
            </a:r>
            <a:r>
              <a:rPr lang="nl-NL" dirty="0" smtClean="0">
                <a:latin typeface="+mj-lt"/>
                <a:cs typeface="Arial" pitchFamily="34" charset="0"/>
              </a:rPr>
              <a:t>ccess platform</a:t>
            </a:r>
            <a:endParaRPr lang="nl-NL" dirty="0">
              <a:latin typeface="+mj-lt"/>
              <a:cs typeface="Arial" pitchFamily="34" charset="0"/>
            </a:endParaRPr>
          </a:p>
        </p:txBody>
      </p:sp>
      <p:sp>
        <p:nvSpPr>
          <p:cNvPr id="4" name="Footer Placeholder 3"/>
          <p:cNvSpPr>
            <a:spLocks noGrp="1"/>
          </p:cNvSpPr>
          <p:nvPr>
            <p:ph type="ftr" sz="quarter" idx="10"/>
          </p:nvPr>
        </p:nvSpPr>
        <p:spPr/>
        <p:txBody>
          <a:bodyPr/>
          <a:lstStyle/>
          <a:p>
            <a:pPr>
              <a:defRPr/>
            </a:pPr>
            <a:r>
              <a:rPr lang="en-US" smtClean="0"/>
              <a:t>Commercial in confidence | © 2013 Technetix </a:t>
            </a:r>
            <a:endParaRPr lang="en-GB" dirty="0"/>
          </a:p>
        </p:txBody>
      </p:sp>
      <p:sp>
        <p:nvSpPr>
          <p:cNvPr id="6" name="Content Placeholder 2"/>
          <p:cNvSpPr txBox="1">
            <a:spLocks/>
          </p:cNvSpPr>
          <p:nvPr/>
        </p:nvSpPr>
        <p:spPr bwMode="auto">
          <a:xfrm>
            <a:off x="216000" y="1080000"/>
            <a:ext cx="8784976" cy="57606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defTabSz="360000" rtl="0" fontAlgn="base">
              <a:lnSpc>
                <a:spcPts val="2100"/>
              </a:lnSpc>
              <a:spcBef>
                <a:spcPts val="1800"/>
              </a:spcBef>
              <a:spcAft>
                <a:spcPct val="0"/>
              </a:spcAft>
              <a:buClr>
                <a:srgbClr val="005DA3"/>
              </a:buClr>
              <a:buSzPct val="80000"/>
              <a:buFontTx/>
              <a:buNone/>
              <a:tabLst/>
              <a:defRPr sz="2000" b="1" kern="1200">
                <a:solidFill>
                  <a:srgbClr val="555555"/>
                </a:solidFill>
                <a:latin typeface="Arial Narrow" pitchFamily="34" charset="0"/>
                <a:ea typeface="ＭＳ Ｐゴシック" pitchFamily="-123" charset="-128"/>
                <a:cs typeface="ＭＳ Ｐゴシック" pitchFamily="-123" charset="-128"/>
              </a:defRPr>
            </a:lvl1pPr>
            <a:lvl2pPr marL="269875" indent="-179388" algn="l" defTabSz="647700" rtl="0" fontAlgn="base">
              <a:lnSpc>
                <a:spcPts val="1800"/>
              </a:lnSpc>
              <a:spcBef>
                <a:spcPts val="600"/>
              </a:spcBef>
              <a:spcAft>
                <a:spcPct val="0"/>
              </a:spcAft>
              <a:buClr>
                <a:srgbClr val="005DA3"/>
              </a:buClr>
              <a:buSzPct val="70000"/>
              <a:buFont typeface="Wingdings 3" pitchFamily="18" charset="2"/>
              <a:buChar char=""/>
              <a:tabLst>
                <a:tab pos="631825" algn="l"/>
                <a:tab pos="992188" algn="l"/>
                <a:tab pos="1339850" algn="l"/>
                <a:tab pos="1700213" algn="l"/>
                <a:tab pos="2060575" algn="l"/>
                <a:tab pos="2420938" algn="l"/>
                <a:tab pos="2781300" algn="l"/>
                <a:tab pos="3141663" algn="l"/>
                <a:tab pos="3670300" algn="l"/>
                <a:tab pos="4030663" algn="l"/>
                <a:tab pos="4391025" algn="l"/>
              </a:tabLst>
              <a:defRPr sz="1800" kern="1200">
                <a:solidFill>
                  <a:srgbClr val="555555"/>
                </a:solidFill>
                <a:latin typeface="Arial Narrow" pitchFamily="34" charset="0"/>
                <a:ea typeface="ＭＳ Ｐゴシック" pitchFamily="-123" charset="-128"/>
                <a:cs typeface="+mn-cs"/>
              </a:defRPr>
            </a:lvl2pPr>
            <a:lvl3pPr marL="450850" indent="-180975" algn="l" defTabSz="647700" rtl="0" fontAlgn="base">
              <a:lnSpc>
                <a:spcPts val="1800"/>
              </a:lnSpc>
              <a:spcBef>
                <a:spcPts val="600"/>
              </a:spcBef>
              <a:spcAft>
                <a:spcPct val="0"/>
              </a:spcAft>
              <a:buClr>
                <a:schemeClr val="accent1"/>
              </a:buClr>
              <a:buSzPct val="60000"/>
              <a:buFont typeface="Wingdings 3" pitchFamily="-123" charset="2"/>
              <a:buChar char="}"/>
              <a:tabLst>
                <a:tab pos="811213" algn="l"/>
                <a:tab pos="1158875" algn="l"/>
                <a:tab pos="1519238" algn="l"/>
                <a:tab pos="1879600" algn="l"/>
                <a:tab pos="2241550" algn="l"/>
                <a:tab pos="2601913" algn="l"/>
                <a:tab pos="2962275" algn="l"/>
                <a:tab pos="3322638" algn="l"/>
                <a:tab pos="3670300" algn="l"/>
                <a:tab pos="4030663" algn="l"/>
                <a:tab pos="4391025" algn="l"/>
              </a:tabLst>
              <a:defRPr sz="1600" kern="1200">
                <a:solidFill>
                  <a:srgbClr val="555555"/>
                </a:solidFill>
                <a:latin typeface="Arial Narrow" pitchFamily="34" charset="0"/>
                <a:ea typeface="ＭＳ Ｐゴシック" pitchFamily="-123" charset="-128"/>
                <a:cs typeface="+mn-cs"/>
              </a:defRPr>
            </a:lvl3pPr>
            <a:lvl4pPr marL="631825" indent="-180975" algn="l" defTabSz="647700" rtl="0" fontAlgn="base">
              <a:lnSpc>
                <a:spcPts val="1800"/>
              </a:lnSpc>
              <a:spcBef>
                <a:spcPts val="400"/>
              </a:spcBef>
              <a:spcAft>
                <a:spcPct val="0"/>
              </a:spcAft>
              <a:buClr>
                <a:schemeClr val="accent5">
                  <a:lumMod val="40000"/>
                  <a:lumOff val="60000"/>
                </a:schemeClr>
              </a:buClr>
              <a:buSzPct val="60000"/>
              <a:buFont typeface="Wingdings 3" pitchFamily="-123" charset="2"/>
              <a:buChar char="}"/>
              <a:tabLst>
                <a:tab pos="992188" algn="l"/>
                <a:tab pos="1339850" algn="l"/>
                <a:tab pos="1700213" algn="l"/>
                <a:tab pos="2060575" algn="l"/>
                <a:tab pos="2420938" algn="l"/>
                <a:tab pos="2781300" algn="l"/>
                <a:tab pos="3141663" algn="l"/>
                <a:tab pos="3503613" algn="l"/>
                <a:tab pos="3851275" algn="l"/>
                <a:tab pos="4211638" algn="l"/>
              </a:tabLst>
              <a:defRPr sz="1600" kern="1200">
                <a:solidFill>
                  <a:srgbClr val="555555"/>
                </a:solidFill>
                <a:latin typeface="Arial Narrow" pitchFamily="34" charset="0"/>
                <a:ea typeface="ＭＳ Ｐゴシック" pitchFamily="-123" charset="-128"/>
                <a:cs typeface="+mn-cs"/>
              </a:defRPr>
            </a:lvl4pPr>
            <a:lvl5pPr marL="811213" indent="-179388" algn="l" defTabSz="647700" rtl="0" fontAlgn="base">
              <a:lnSpc>
                <a:spcPts val="1800"/>
              </a:lnSpc>
              <a:spcBef>
                <a:spcPts val="200"/>
              </a:spcBef>
              <a:spcAft>
                <a:spcPct val="0"/>
              </a:spcAft>
              <a:buClr>
                <a:schemeClr val="accent5">
                  <a:lumMod val="20000"/>
                  <a:lumOff val="80000"/>
                </a:schemeClr>
              </a:buClr>
              <a:buSzPct val="60000"/>
              <a:buFont typeface="Wingdings 3" pitchFamily="-123" charset="2"/>
              <a:buChar char="}"/>
              <a:tabLst>
                <a:tab pos="1158875" algn="l"/>
                <a:tab pos="1519238" algn="l"/>
                <a:tab pos="1879600" algn="l"/>
                <a:tab pos="2241550" algn="l"/>
                <a:tab pos="2601913" algn="l"/>
                <a:tab pos="2962275" algn="l"/>
                <a:tab pos="3322638" algn="l"/>
                <a:tab pos="3670300" algn="l"/>
                <a:tab pos="4030663" algn="l"/>
                <a:tab pos="4391025" algn="l"/>
              </a:tabLst>
              <a:defRPr sz="1600" kern="1200">
                <a:solidFill>
                  <a:srgbClr val="555555"/>
                </a:solidFill>
                <a:latin typeface="Arial Narrow" pitchFamily="34" charset="0"/>
                <a:ea typeface="ＭＳ Ｐゴシック" pitchFamily="-12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en-US" sz="1900" b="0" dirty="0">
                <a:solidFill>
                  <a:schemeClr val="tx1"/>
                </a:solidFill>
                <a:latin typeface="Arial" pitchFamily="34" charset="0"/>
                <a:cs typeface="Arial" pitchFamily="34" charset="0"/>
              </a:rPr>
              <a:t>Operators should be preparing their long term HFC network upgrade plans NOW</a:t>
            </a:r>
          </a:p>
          <a:p>
            <a:pPr>
              <a:lnSpc>
                <a:spcPct val="100000"/>
              </a:lnSpc>
            </a:pPr>
            <a:r>
              <a:rPr lang="en-US" sz="1900" b="0" dirty="0" smtClean="0">
                <a:solidFill>
                  <a:schemeClr val="tx1"/>
                </a:solidFill>
                <a:latin typeface="Arial" pitchFamily="34" charset="0"/>
                <a:cs typeface="Arial" pitchFamily="34" charset="0"/>
              </a:rPr>
              <a:t>The </a:t>
            </a:r>
            <a:r>
              <a:rPr lang="en-US" sz="1900" b="0" dirty="0">
                <a:solidFill>
                  <a:schemeClr val="tx1"/>
                </a:solidFill>
                <a:latin typeface="Arial" pitchFamily="34" charset="0"/>
                <a:cs typeface="Arial" pitchFamily="34" charset="0"/>
              </a:rPr>
              <a:t>Access platform is the most critical aspect of the Access network</a:t>
            </a:r>
          </a:p>
          <a:p>
            <a:pPr>
              <a:lnSpc>
                <a:spcPct val="100000"/>
              </a:lnSpc>
            </a:pPr>
            <a:r>
              <a:rPr lang="en-US" sz="1900" b="0" dirty="0" smtClean="0">
                <a:solidFill>
                  <a:schemeClr val="tx1"/>
                </a:solidFill>
                <a:latin typeface="Arial" pitchFamily="34" charset="0"/>
                <a:cs typeface="Arial" pitchFamily="34" charset="0"/>
              </a:rPr>
              <a:t>When </a:t>
            </a:r>
            <a:r>
              <a:rPr lang="en-US" sz="1900" b="0" dirty="0">
                <a:solidFill>
                  <a:schemeClr val="tx1"/>
                </a:solidFill>
                <a:latin typeface="Arial" pitchFamily="34" charset="0"/>
                <a:cs typeface="Arial" pitchFamily="34" charset="0"/>
              </a:rPr>
              <a:t>selecting technology consider the following:</a:t>
            </a:r>
          </a:p>
          <a:p>
            <a:pPr lvl="1" indent="0">
              <a:buNone/>
            </a:pPr>
            <a:endParaRPr lang="en-US" sz="2000" dirty="0" smtClean="0">
              <a:solidFill>
                <a:schemeClr val="tx1"/>
              </a:solidFill>
              <a:latin typeface="Calibri" pitchFamily="34" charset="0"/>
              <a:cs typeface="Calibri" pitchFamily="34" charset="0"/>
            </a:endParaRPr>
          </a:p>
          <a:p>
            <a:pPr marL="612775" lvl="1" indent="-342900">
              <a:lnSpc>
                <a:spcPct val="100000"/>
              </a:lnSpc>
              <a:buFont typeface="Wingdings 3" pitchFamily="18" charset="2"/>
              <a:buChar char="}"/>
            </a:pPr>
            <a:r>
              <a:rPr lang="en-US" sz="2000" dirty="0" smtClean="0">
                <a:solidFill>
                  <a:schemeClr val="tx1"/>
                </a:solidFill>
                <a:latin typeface="Arial" pitchFamily="34" charset="0"/>
                <a:cs typeface="Arial" pitchFamily="34" charset="0"/>
              </a:rPr>
              <a:t>Must be future proofed</a:t>
            </a:r>
          </a:p>
          <a:p>
            <a:pPr marL="793750" lvl="2" indent="-342900">
              <a:lnSpc>
                <a:spcPct val="100000"/>
              </a:lnSpc>
              <a:buClr>
                <a:srgbClr val="00B0F0"/>
              </a:buClr>
              <a:buFont typeface="Wingdings 3" pitchFamily="18" charset="2"/>
              <a:buChar char="}"/>
            </a:pPr>
            <a:r>
              <a:rPr lang="en-US" dirty="0" smtClean="0">
                <a:solidFill>
                  <a:schemeClr val="tx1"/>
                </a:solidFill>
                <a:latin typeface="Arial" pitchFamily="34" charset="0"/>
                <a:cs typeface="Arial" pitchFamily="34" charset="0"/>
              </a:rPr>
              <a:t>Platform with 1.2 GHz DS / 200MHz US </a:t>
            </a:r>
          </a:p>
          <a:p>
            <a:pPr marL="793750" lvl="2" indent="-342900">
              <a:lnSpc>
                <a:spcPct val="100000"/>
              </a:lnSpc>
              <a:buClr>
                <a:srgbClr val="00B0F0"/>
              </a:buClr>
              <a:buFont typeface="Wingdings 3" pitchFamily="18" charset="2"/>
              <a:buChar char="}"/>
            </a:pPr>
            <a:r>
              <a:rPr lang="en-US" dirty="0" smtClean="0">
                <a:solidFill>
                  <a:schemeClr val="tx1"/>
                </a:solidFill>
                <a:latin typeface="Arial" pitchFamily="34" charset="0"/>
                <a:cs typeface="Arial" pitchFamily="34" charset="0"/>
              </a:rPr>
              <a:t>Latest  </a:t>
            </a:r>
            <a:r>
              <a:rPr lang="en-US" dirty="0" err="1" smtClean="0">
                <a:solidFill>
                  <a:schemeClr val="tx1"/>
                </a:solidFill>
                <a:latin typeface="Arial" pitchFamily="34" charset="0"/>
                <a:cs typeface="Arial" pitchFamily="34" charset="0"/>
              </a:rPr>
              <a:t>GaN</a:t>
            </a:r>
            <a:r>
              <a:rPr lang="en-US" dirty="0" smtClean="0">
                <a:solidFill>
                  <a:schemeClr val="tx1"/>
                </a:solidFill>
                <a:latin typeface="Arial" pitchFamily="34" charset="0"/>
                <a:cs typeface="Arial" pitchFamily="34" charset="0"/>
              </a:rPr>
              <a:t> technology  ( 3dB more output )</a:t>
            </a:r>
          </a:p>
          <a:p>
            <a:pPr marL="793750" lvl="2" indent="-342900">
              <a:lnSpc>
                <a:spcPct val="100000"/>
              </a:lnSpc>
              <a:buClr>
                <a:srgbClr val="00B0F0"/>
              </a:buClr>
              <a:buFont typeface="Wingdings 3" pitchFamily="18" charset="2"/>
              <a:buChar char="}"/>
            </a:pPr>
            <a:r>
              <a:rPr lang="en-US" dirty="0" smtClean="0">
                <a:solidFill>
                  <a:schemeClr val="tx1"/>
                </a:solidFill>
                <a:latin typeface="Arial" pitchFamily="34" charset="0"/>
                <a:cs typeface="Arial" pitchFamily="34" charset="0"/>
              </a:rPr>
              <a:t>Remark : Long term access platform with 1.7GHz DS / 400MHz US</a:t>
            </a:r>
          </a:p>
          <a:p>
            <a:pPr lvl="2" indent="0">
              <a:lnSpc>
                <a:spcPct val="100000"/>
              </a:lnSpc>
              <a:buNone/>
            </a:pPr>
            <a:endParaRPr lang="en-US" dirty="0" smtClean="0">
              <a:solidFill>
                <a:schemeClr val="tx1"/>
              </a:solidFill>
              <a:latin typeface="Arial" pitchFamily="34" charset="0"/>
              <a:cs typeface="Arial" pitchFamily="34" charset="0"/>
            </a:endParaRPr>
          </a:p>
          <a:p>
            <a:pPr marL="612775" lvl="1" indent="-342900">
              <a:lnSpc>
                <a:spcPct val="100000"/>
              </a:lnSpc>
              <a:buClr>
                <a:srgbClr val="0070C0"/>
              </a:buClr>
              <a:buFont typeface="Wingdings 3" pitchFamily="18" charset="2"/>
              <a:buChar char="}"/>
            </a:pPr>
            <a:r>
              <a:rPr lang="en-US" sz="2000" dirty="0" smtClean="0">
                <a:solidFill>
                  <a:schemeClr val="tx1"/>
                </a:solidFill>
                <a:latin typeface="Arial" pitchFamily="34" charset="0"/>
                <a:cs typeface="Arial" pitchFamily="34" charset="0"/>
              </a:rPr>
              <a:t>Modular platform</a:t>
            </a:r>
          </a:p>
          <a:p>
            <a:pPr marL="793750" lvl="2" indent="-342900">
              <a:lnSpc>
                <a:spcPct val="100000"/>
              </a:lnSpc>
              <a:buClr>
                <a:srgbClr val="00B0F0"/>
              </a:buClr>
              <a:buFont typeface="Wingdings 3" pitchFamily="18" charset="2"/>
              <a:buChar char="}"/>
            </a:pPr>
            <a:r>
              <a:rPr lang="en-US" dirty="0" smtClean="0">
                <a:solidFill>
                  <a:schemeClr val="tx1"/>
                </a:solidFill>
                <a:latin typeface="Arial" pitchFamily="34" charset="0"/>
                <a:cs typeface="Arial" pitchFamily="34" charset="0"/>
              </a:rPr>
              <a:t>Field upgradable to increase the bandwidth (DS &amp; US)</a:t>
            </a:r>
          </a:p>
          <a:p>
            <a:pPr marL="793750" lvl="2" indent="-342900">
              <a:lnSpc>
                <a:spcPct val="100000"/>
              </a:lnSpc>
              <a:buClr>
                <a:srgbClr val="00B0F0"/>
              </a:buClr>
              <a:buFont typeface="Wingdings 3" pitchFamily="18" charset="2"/>
              <a:buChar char="}"/>
            </a:pPr>
            <a:r>
              <a:rPr lang="en-US" dirty="0" smtClean="0">
                <a:solidFill>
                  <a:schemeClr val="tx1"/>
                </a:solidFill>
                <a:latin typeface="Arial" pitchFamily="34" charset="0"/>
                <a:cs typeface="Arial" pitchFamily="34" charset="0"/>
              </a:rPr>
              <a:t>Field upgradeable to an deep </a:t>
            </a:r>
            <a:r>
              <a:rPr lang="en-US" dirty="0" err="1" smtClean="0">
                <a:solidFill>
                  <a:schemeClr val="tx1"/>
                </a:solidFill>
                <a:latin typeface="Arial" pitchFamily="34" charset="0"/>
                <a:cs typeface="Arial" pitchFamily="34" charset="0"/>
              </a:rPr>
              <a:t>fibre</a:t>
            </a:r>
            <a:r>
              <a:rPr lang="en-US" dirty="0" smtClean="0">
                <a:solidFill>
                  <a:schemeClr val="tx1"/>
                </a:solidFill>
                <a:latin typeface="Arial" pitchFamily="34" charset="0"/>
                <a:cs typeface="Arial" pitchFamily="34" charset="0"/>
              </a:rPr>
              <a:t> node to protect your investment (JIT CAPEX)</a:t>
            </a:r>
          </a:p>
          <a:p>
            <a:pPr marL="793750" lvl="2" indent="-342900">
              <a:lnSpc>
                <a:spcPct val="100000"/>
              </a:lnSpc>
              <a:buClr>
                <a:srgbClr val="00B0F0"/>
              </a:buClr>
              <a:buFont typeface="Wingdings 3" pitchFamily="18" charset="2"/>
              <a:buChar char="}"/>
            </a:pPr>
            <a:r>
              <a:rPr lang="en-US" dirty="0" smtClean="0">
                <a:solidFill>
                  <a:schemeClr val="tx1"/>
                </a:solidFill>
                <a:latin typeface="Arial" pitchFamily="34" charset="0"/>
                <a:cs typeface="Arial" pitchFamily="34" charset="0"/>
              </a:rPr>
              <a:t>Reduce significantly the time to upgrade</a:t>
            </a:r>
          </a:p>
          <a:p>
            <a:pPr marL="793750" lvl="2" indent="-342900">
              <a:lnSpc>
                <a:spcPct val="100000"/>
              </a:lnSpc>
              <a:buClr>
                <a:srgbClr val="00B0F0"/>
              </a:buClr>
              <a:buFont typeface="Wingdings 3" pitchFamily="18" charset="2"/>
              <a:buChar char="}"/>
            </a:pPr>
            <a:r>
              <a:rPr lang="en-US" dirty="0" smtClean="0">
                <a:solidFill>
                  <a:schemeClr val="tx1"/>
                </a:solidFill>
                <a:latin typeface="Arial" pitchFamily="34" charset="0"/>
                <a:cs typeface="Arial" pitchFamily="34" charset="0"/>
              </a:rPr>
              <a:t>Reduce maintenance  &amp; OPEX costs</a:t>
            </a:r>
          </a:p>
          <a:p>
            <a:pPr marL="793750" lvl="2" indent="-342900">
              <a:lnSpc>
                <a:spcPct val="100000"/>
              </a:lnSpc>
              <a:buClr>
                <a:srgbClr val="00B0F0"/>
              </a:buClr>
              <a:buFont typeface="Wingdings 3" pitchFamily="18" charset="2"/>
              <a:buChar char="}"/>
            </a:pPr>
            <a:r>
              <a:rPr lang="en-US" dirty="0" smtClean="0">
                <a:solidFill>
                  <a:schemeClr val="tx1"/>
                </a:solidFill>
                <a:latin typeface="Arial" pitchFamily="34" charset="0"/>
                <a:cs typeface="Arial" pitchFamily="34" charset="0"/>
              </a:rPr>
              <a:t>Reduce the need for spare parts</a:t>
            </a:r>
            <a:endParaRPr lang="en-US" dirty="0" smtClean="0">
              <a:latin typeface="Arial" pitchFamily="34" charset="0"/>
              <a:cs typeface="Arial" pitchFamily="34" charset="0"/>
            </a:endParaRPr>
          </a:p>
          <a:p>
            <a:pPr lvl="1" indent="0">
              <a:buNone/>
            </a:pPr>
            <a:endParaRPr lang="en-US" dirty="0" smtClean="0">
              <a:cs typeface="ＭＳ Ｐゴシック" pitchFamily="-123" charset="-128"/>
            </a:endParaRPr>
          </a:p>
          <a:p>
            <a:pPr lvl="1" indent="0">
              <a:buNone/>
            </a:pPr>
            <a:endParaRPr lang="en-US" dirty="0" smtClean="0">
              <a:cs typeface="ＭＳ Ｐゴシック" pitchFamily="-123" charset="-128"/>
            </a:endParaRPr>
          </a:p>
          <a:p>
            <a:pPr lvl="1" indent="0">
              <a:buNone/>
            </a:pPr>
            <a:endParaRPr lang="en-US" dirty="0" smtClean="0">
              <a:cs typeface="ＭＳ Ｐゴシック" pitchFamily="-123" charset="-128"/>
            </a:endParaRPr>
          </a:p>
          <a:p>
            <a:pPr lvl="1" indent="0">
              <a:buNone/>
            </a:pPr>
            <a:endParaRPr lang="en-US" dirty="0" smtClean="0">
              <a:cs typeface="ＭＳ Ｐゴシック" pitchFamily="-123" charset="-128"/>
            </a:endParaRPr>
          </a:p>
          <a:p>
            <a:pPr lvl="1" indent="0">
              <a:buNone/>
            </a:pPr>
            <a:r>
              <a:rPr lang="en-US" dirty="0" smtClean="0">
                <a:cs typeface="ＭＳ Ｐゴシック" pitchFamily="-123" charset="-128"/>
              </a:rPr>
              <a:t> </a:t>
            </a:r>
          </a:p>
          <a:p>
            <a:pPr lvl="1" indent="0">
              <a:buFont typeface="Wingdings 3" pitchFamily="18" charset="2"/>
              <a:buNone/>
            </a:pPr>
            <a:endParaRPr lang="en-US" dirty="0" smtClean="0"/>
          </a:p>
          <a:p>
            <a:endParaRPr lang="en-US" dirty="0"/>
          </a:p>
        </p:txBody>
      </p:sp>
    </p:spTree>
    <p:extLst>
      <p:ext uri="{BB962C8B-B14F-4D97-AF65-F5344CB8AC3E}">
        <p14:creationId xmlns:p14="http://schemas.microsoft.com/office/powerpoint/2010/main" val="30982522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latin typeface="+mj-lt"/>
                <a:cs typeface="Arial" pitchFamily="34" charset="0"/>
              </a:rPr>
              <a:t>The next generation </a:t>
            </a:r>
            <a:r>
              <a:rPr lang="nl-NL" dirty="0">
                <a:latin typeface="+mj-lt"/>
                <a:cs typeface="Arial" pitchFamily="34" charset="0"/>
              </a:rPr>
              <a:t>A</a:t>
            </a:r>
            <a:r>
              <a:rPr lang="nl-NL" dirty="0" smtClean="0">
                <a:latin typeface="+mj-lt"/>
                <a:cs typeface="Arial" pitchFamily="34" charset="0"/>
              </a:rPr>
              <a:t>ccess platform</a:t>
            </a:r>
            <a:endParaRPr lang="nl-NL" dirty="0">
              <a:latin typeface="+mj-lt"/>
              <a:cs typeface="Arial" pitchFamily="34" charset="0"/>
            </a:endParaRPr>
          </a:p>
        </p:txBody>
      </p:sp>
      <p:sp>
        <p:nvSpPr>
          <p:cNvPr id="4" name="Footer Placeholder 3"/>
          <p:cNvSpPr>
            <a:spLocks noGrp="1"/>
          </p:cNvSpPr>
          <p:nvPr>
            <p:ph type="ftr" sz="quarter" idx="10"/>
          </p:nvPr>
        </p:nvSpPr>
        <p:spPr/>
        <p:txBody>
          <a:bodyPr/>
          <a:lstStyle/>
          <a:p>
            <a:pPr>
              <a:defRPr/>
            </a:pPr>
            <a:r>
              <a:rPr lang="en-US" smtClean="0"/>
              <a:t>Commercial in confidence | © 2013 Technetix </a:t>
            </a:r>
            <a:endParaRPr lang="en-GB" dirty="0"/>
          </a:p>
        </p:txBody>
      </p:sp>
      <p:sp>
        <p:nvSpPr>
          <p:cNvPr id="6" name="Content Placeholder 2"/>
          <p:cNvSpPr txBox="1">
            <a:spLocks/>
          </p:cNvSpPr>
          <p:nvPr/>
        </p:nvSpPr>
        <p:spPr bwMode="auto">
          <a:xfrm>
            <a:off x="216000" y="908720"/>
            <a:ext cx="8784976" cy="57606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defTabSz="360000" rtl="0" fontAlgn="base">
              <a:lnSpc>
                <a:spcPts val="2100"/>
              </a:lnSpc>
              <a:spcBef>
                <a:spcPts val="1800"/>
              </a:spcBef>
              <a:spcAft>
                <a:spcPct val="0"/>
              </a:spcAft>
              <a:buClr>
                <a:srgbClr val="005DA3"/>
              </a:buClr>
              <a:buSzPct val="80000"/>
              <a:buFontTx/>
              <a:buNone/>
              <a:tabLst/>
              <a:defRPr sz="2000" b="1" kern="1200">
                <a:solidFill>
                  <a:srgbClr val="555555"/>
                </a:solidFill>
                <a:latin typeface="Arial Narrow" pitchFamily="34" charset="0"/>
                <a:ea typeface="ＭＳ Ｐゴシック" pitchFamily="-123" charset="-128"/>
                <a:cs typeface="ＭＳ Ｐゴシック" pitchFamily="-123" charset="-128"/>
              </a:defRPr>
            </a:lvl1pPr>
            <a:lvl2pPr marL="269875" indent="-179388" algn="l" defTabSz="647700" rtl="0" fontAlgn="base">
              <a:lnSpc>
                <a:spcPts val="1800"/>
              </a:lnSpc>
              <a:spcBef>
                <a:spcPts val="600"/>
              </a:spcBef>
              <a:spcAft>
                <a:spcPct val="0"/>
              </a:spcAft>
              <a:buClr>
                <a:srgbClr val="005DA3"/>
              </a:buClr>
              <a:buSzPct val="70000"/>
              <a:buFont typeface="Wingdings 3" pitchFamily="18" charset="2"/>
              <a:buChar char=""/>
              <a:tabLst>
                <a:tab pos="631825" algn="l"/>
                <a:tab pos="992188" algn="l"/>
                <a:tab pos="1339850" algn="l"/>
                <a:tab pos="1700213" algn="l"/>
                <a:tab pos="2060575" algn="l"/>
                <a:tab pos="2420938" algn="l"/>
                <a:tab pos="2781300" algn="l"/>
                <a:tab pos="3141663" algn="l"/>
                <a:tab pos="3670300" algn="l"/>
                <a:tab pos="4030663" algn="l"/>
                <a:tab pos="4391025" algn="l"/>
              </a:tabLst>
              <a:defRPr sz="1800" kern="1200">
                <a:solidFill>
                  <a:srgbClr val="555555"/>
                </a:solidFill>
                <a:latin typeface="Arial Narrow" pitchFamily="34" charset="0"/>
                <a:ea typeface="ＭＳ Ｐゴシック" pitchFamily="-123" charset="-128"/>
                <a:cs typeface="+mn-cs"/>
              </a:defRPr>
            </a:lvl2pPr>
            <a:lvl3pPr marL="450850" indent="-180975" algn="l" defTabSz="647700" rtl="0" fontAlgn="base">
              <a:lnSpc>
                <a:spcPts val="1800"/>
              </a:lnSpc>
              <a:spcBef>
                <a:spcPts val="600"/>
              </a:spcBef>
              <a:spcAft>
                <a:spcPct val="0"/>
              </a:spcAft>
              <a:buClr>
                <a:schemeClr val="accent1"/>
              </a:buClr>
              <a:buSzPct val="60000"/>
              <a:buFont typeface="Wingdings 3" pitchFamily="-123" charset="2"/>
              <a:buChar char="}"/>
              <a:tabLst>
                <a:tab pos="811213" algn="l"/>
                <a:tab pos="1158875" algn="l"/>
                <a:tab pos="1519238" algn="l"/>
                <a:tab pos="1879600" algn="l"/>
                <a:tab pos="2241550" algn="l"/>
                <a:tab pos="2601913" algn="l"/>
                <a:tab pos="2962275" algn="l"/>
                <a:tab pos="3322638" algn="l"/>
                <a:tab pos="3670300" algn="l"/>
                <a:tab pos="4030663" algn="l"/>
                <a:tab pos="4391025" algn="l"/>
              </a:tabLst>
              <a:defRPr sz="1600" kern="1200">
                <a:solidFill>
                  <a:srgbClr val="555555"/>
                </a:solidFill>
                <a:latin typeface="Arial Narrow" pitchFamily="34" charset="0"/>
                <a:ea typeface="ＭＳ Ｐゴシック" pitchFamily="-123" charset="-128"/>
                <a:cs typeface="+mn-cs"/>
              </a:defRPr>
            </a:lvl3pPr>
            <a:lvl4pPr marL="631825" indent="-180975" algn="l" defTabSz="647700" rtl="0" fontAlgn="base">
              <a:lnSpc>
                <a:spcPts val="1800"/>
              </a:lnSpc>
              <a:spcBef>
                <a:spcPts val="400"/>
              </a:spcBef>
              <a:spcAft>
                <a:spcPct val="0"/>
              </a:spcAft>
              <a:buClr>
                <a:schemeClr val="accent5">
                  <a:lumMod val="40000"/>
                  <a:lumOff val="60000"/>
                </a:schemeClr>
              </a:buClr>
              <a:buSzPct val="60000"/>
              <a:buFont typeface="Wingdings 3" pitchFamily="-123" charset="2"/>
              <a:buChar char="}"/>
              <a:tabLst>
                <a:tab pos="992188" algn="l"/>
                <a:tab pos="1339850" algn="l"/>
                <a:tab pos="1700213" algn="l"/>
                <a:tab pos="2060575" algn="l"/>
                <a:tab pos="2420938" algn="l"/>
                <a:tab pos="2781300" algn="l"/>
                <a:tab pos="3141663" algn="l"/>
                <a:tab pos="3503613" algn="l"/>
                <a:tab pos="3851275" algn="l"/>
                <a:tab pos="4211638" algn="l"/>
              </a:tabLst>
              <a:defRPr sz="1600" kern="1200">
                <a:solidFill>
                  <a:srgbClr val="555555"/>
                </a:solidFill>
                <a:latin typeface="Arial Narrow" pitchFamily="34" charset="0"/>
                <a:ea typeface="ＭＳ Ｐゴシック" pitchFamily="-123" charset="-128"/>
                <a:cs typeface="+mn-cs"/>
              </a:defRPr>
            </a:lvl4pPr>
            <a:lvl5pPr marL="811213" indent="-179388" algn="l" defTabSz="647700" rtl="0" fontAlgn="base">
              <a:lnSpc>
                <a:spcPts val="1800"/>
              </a:lnSpc>
              <a:spcBef>
                <a:spcPts val="200"/>
              </a:spcBef>
              <a:spcAft>
                <a:spcPct val="0"/>
              </a:spcAft>
              <a:buClr>
                <a:schemeClr val="accent5">
                  <a:lumMod val="20000"/>
                  <a:lumOff val="80000"/>
                </a:schemeClr>
              </a:buClr>
              <a:buSzPct val="60000"/>
              <a:buFont typeface="Wingdings 3" pitchFamily="-123" charset="2"/>
              <a:buChar char="}"/>
              <a:tabLst>
                <a:tab pos="1158875" algn="l"/>
                <a:tab pos="1519238" algn="l"/>
                <a:tab pos="1879600" algn="l"/>
                <a:tab pos="2241550" algn="l"/>
                <a:tab pos="2601913" algn="l"/>
                <a:tab pos="2962275" algn="l"/>
                <a:tab pos="3322638" algn="l"/>
                <a:tab pos="3670300" algn="l"/>
                <a:tab pos="4030663" algn="l"/>
                <a:tab pos="4391025" algn="l"/>
              </a:tabLst>
              <a:defRPr sz="1600" kern="1200">
                <a:solidFill>
                  <a:srgbClr val="555555"/>
                </a:solidFill>
                <a:latin typeface="Arial Narrow" pitchFamily="34" charset="0"/>
                <a:ea typeface="ＭＳ Ｐゴシック" pitchFamily="-12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indent="0">
              <a:lnSpc>
                <a:spcPct val="100000"/>
              </a:lnSpc>
              <a:buNone/>
            </a:pPr>
            <a:endParaRPr lang="en-US" sz="2000" dirty="0" smtClean="0">
              <a:solidFill>
                <a:schemeClr val="tx1"/>
              </a:solidFill>
              <a:latin typeface="Calibri" pitchFamily="34" charset="0"/>
              <a:cs typeface="Calibri" pitchFamily="34" charset="0"/>
            </a:endParaRPr>
          </a:p>
          <a:p>
            <a:pPr marL="612775" lvl="1" indent="-342900">
              <a:lnSpc>
                <a:spcPct val="100000"/>
              </a:lnSpc>
              <a:buFont typeface="Wingdings 3" pitchFamily="18" charset="2"/>
              <a:buChar char="}"/>
            </a:pPr>
            <a:r>
              <a:rPr lang="en-US" sz="2000" dirty="0" smtClean="0">
                <a:solidFill>
                  <a:schemeClr val="tx1"/>
                </a:solidFill>
                <a:latin typeface="Arial" pitchFamily="34" charset="0"/>
                <a:cs typeface="Arial" pitchFamily="34" charset="0"/>
              </a:rPr>
              <a:t>Fully </a:t>
            </a:r>
            <a:r>
              <a:rPr lang="en-US" sz="2000" dirty="0">
                <a:solidFill>
                  <a:schemeClr val="tx1"/>
                </a:solidFill>
                <a:latin typeface="Arial" pitchFamily="34" charset="0"/>
                <a:cs typeface="Arial" pitchFamily="34" charset="0"/>
              </a:rPr>
              <a:t>software </a:t>
            </a:r>
            <a:r>
              <a:rPr lang="en-US" sz="2000" dirty="0" smtClean="0">
                <a:solidFill>
                  <a:schemeClr val="tx1"/>
                </a:solidFill>
                <a:latin typeface="Arial" pitchFamily="34" charset="0"/>
                <a:cs typeface="Arial" pitchFamily="34" charset="0"/>
              </a:rPr>
              <a:t>controlled</a:t>
            </a:r>
            <a:endParaRPr lang="en-US" sz="2000" dirty="0">
              <a:solidFill>
                <a:schemeClr val="tx1"/>
              </a:solidFill>
              <a:latin typeface="Arial" pitchFamily="34" charset="0"/>
              <a:cs typeface="Arial" pitchFamily="34" charset="0"/>
            </a:endParaRPr>
          </a:p>
          <a:p>
            <a:pPr marL="793750" lvl="2" indent="-342900">
              <a:lnSpc>
                <a:spcPct val="100000"/>
              </a:lnSpc>
              <a:buClr>
                <a:srgbClr val="00B0F0"/>
              </a:buClr>
              <a:buFont typeface="Wingdings 3" pitchFamily="18" charset="2"/>
              <a:buChar char="}"/>
            </a:pPr>
            <a:r>
              <a:rPr lang="en-US" dirty="0">
                <a:solidFill>
                  <a:schemeClr val="tx1"/>
                </a:solidFill>
                <a:latin typeface="Arial" pitchFamily="34" charset="0"/>
                <a:cs typeface="Arial" pitchFamily="34" charset="0"/>
              </a:rPr>
              <a:t>E</a:t>
            </a:r>
            <a:r>
              <a:rPr lang="en-US" dirty="0" smtClean="0">
                <a:solidFill>
                  <a:schemeClr val="tx1"/>
                </a:solidFill>
                <a:latin typeface="Arial" pitchFamily="34" charset="0"/>
                <a:cs typeface="Arial" pitchFamily="34" charset="0"/>
              </a:rPr>
              <a:t>lectronic setup</a:t>
            </a:r>
            <a:endParaRPr lang="en-US" dirty="0">
              <a:solidFill>
                <a:schemeClr val="tx1"/>
              </a:solidFill>
              <a:latin typeface="Arial" pitchFamily="34" charset="0"/>
              <a:cs typeface="Arial" pitchFamily="34" charset="0"/>
            </a:endParaRPr>
          </a:p>
          <a:p>
            <a:pPr marL="793750" lvl="2" indent="-342900">
              <a:lnSpc>
                <a:spcPct val="100000"/>
              </a:lnSpc>
              <a:buClr>
                <a:srgbClr val="00B0F0"/>
              </a:buClr>
              <a:buFont typeface="Wingdings 3" pitchFamily="18" charset="2"/>
              <a:buChar char="}"/>
            </a:pPr>
            <a:r>
              <a:rPr lang="en-US" dirty="0" smtClean="0">
                <a:solidFill>
                  <a:schemeClr val="tx1"/>
                </a:solidFill>
                <a:latin typeface="Arial" pitchFamily="34" charset="0"/>
                <a:cs typeface="Arial" pitchFamily="34" charset="0"/>
              </a:rPr>
              <a:t>Integrated Ingress detection switches</a:t>
            </a:r>
          </a:p>
          <a:p>
            <a:pPr marL="793750" lvl="2" indent="-342900">
              <a:lnSpc>
                <a:spcPct val="100000"/>
              </a:lnSpc>
              <a:buClr>
                <a:srgbClr val="00B0F0"/>
              </a:buClr>
              <a:buFont typeface="Wingdings 3" pitchFamily="18" charset="2"/>
              <a:buChar char="}"/>
            </a:pPr>
            <a:r>
              <a:rPr lang="en-US" dirty="0" smtClean="0">
                <a:solidFill>
                  <a:schemeClr val="tx1"/>
                </a:solidFill>
                <a:latin typeface="Arial" pitchFamily="34" charset="0"/>
                <a:cs typeface="Arial" pitchFamily="34" charset="0"/>
              </a:rPr>
              <a:t>Remote control </a:t>
            </a:r>
            <a:r>
              <a:rPr lang="en-US" smtClean="0">
                <a:solidFill>
                  <a:schemeClr val="tx1"/>
                </a:solidFill>
                <a:latin typeface="Arial" pitchFamily="34" charset="0"/>
                <a:cs typeface="Arial" pitchFamily="34" charset="0"/>
              </a:rPr>
              <a:t>trough FSK/Docsis</a:t>
            </a:r>
            <a:r>
              <a:rPr lang="en-US" dirty="0" smtClean="0">
                <a:solidFill>
                  <a:schemeClr val="tx1"/>
                </a:solidFill>
                <a:latin typeface="Arial" pitchFamily="34" charset="0"/>
                <a:cs typeface="Arial" pitchFamily="34" charset="0"/>
              </a:rPr>
              <a:t>/HMS</a:t>
            </a:r>
          </a:p>
          <a:p>
            <a:pPr marL="793750" lvl="2" indent="-342900">
              <a:lnSpc>
                <a:spcPct val="100000"/>
              </a:lnSpc>
              <a:buClr>
                <a:srgbClr val="00B0F0"/>
              </a:buClr>
              <a:buFont typeface="Wingdings 3" pitchFamily="18" charset="2"/>
              <a:buChar char="}"/>
            </a:pPr>
            <a:r>
              <a:rPr lang="en-US" dirty="0">
                <a:solidFill>
                  <a:schemeClr val="tx1"/>
                </a:solidFill>
                <a:latin typeface="Arial" pitchFamily="34" charset="0"/>
                <a:cs typeface="Arial" pitchFamily="34" charset="0"/>
              </a:rPr>
              <a:t>Ingress </a:t>
            </a:r>
            <a:r>
              <a:rPr lang="en-US" dirty="0" smtClean="0">
                <a:solidFill>
                  <a:schemeClr val="tx1"/>
                </a:solidFill>
                <a:latin typeface="Arial" pitchFamily="34" charset="0"/>
                <a:cs typeface="Arial" pitchFamily="34" charset="0"/>
              </a:rPr>
              <a:t>finding management </a:t>
            </a:r>
            <a:r>
              <a:rPr lang="en-US" dirty="0">
                <a:solidFill>
                  <a:schemeClr val="tx1"/>
                </a:solidFill>
                <a:latin typeface="Arial" pitchFamily="34" charset="0"/>
                <a:cs typeface="Arial" pitchFamily="34" charset="0"/>
              </a:rPr>
              <a:t>system </a:t>
            </a:r>
          </a:p>
          <a:p>
            <a:pPr marL="793750" lvl="2" indent="-342900">
              <a:lnSpc>
                <a:spcPct val="100000"/>
              </a:lnSpc>
              <a:buClr>
                <a:srgbClr val="00B0F0"/>
              </a:buClr>
              <a:buFont typeface="Wingdings 3" pitchFamily="18" charset="2"/>
              <a:buChar char="}"/>
            </a:pPr>
            <a:endParaRPr lang="en-US" dirty="0">
              <a:solidFill>
                <a:schemeClr val="tx1"/>
              </a:solidFill>
              <a:latin typeface="Arial" pitchFamily="34" charset="0"/>
              <a:cs typeface="Arial" pitchFamily="34" charset="0"/>
            </a:endParaRPr>
          </a:p>
          <a:p>
            <a:pPr lvl="1" indent="0">
              <a:lnSpc>
                <a:spcPct val="100000"/>
              </a:lnSpc>
              <a:buNone/>
            </a:pPr>
            <a:endParaRPr lang="en-US" dirty="0" smtClean="0">
              <a:cs typeface="ＭＳ Ｐゴシック" pitchFamily="-123" charset="-128"/>
            </a:endParaRPr>
          </a:p>
          <a:p>
            <a:pPr marL="612775" lvl="1" indent="-342900">
              <a:lnSpc>
                <a:spcPct val="100000"/>
              </a:lnSpc>
              <a:buFont typeface="Wingdings 3" pitchFamily="18" charset="2"/>
              <a:buChar char="}"/>
            </a:pPr>
            <a:r>
              <a:rPr lang="en-US" sz="2000" dirty="0" smtClean="0">
                <a:solidFill>
                  <a:schemeClr val="tx1"/>
                </a:solidFill>
                <a:latin typeface="Arial" pitchFamily="34" charset="0"/>
                <a:cs typeface="Arial" pitchFamily="34" charset="0"/>
              </a:rPr>
              <a:t>Lower </a:t>
            </a:r>
            <a:r>
              <a:rPr lang="en-US" sz="2000" dirty="0">
                <a:solidFill>
                  <a:schemeClr val="tx1"/>
                </a:solidFill>
                <a:latin typeface="Arial" pitchFamily="34" charset="0"/>
                <a:cs typeface="Arial" pitchFamily="34" charset="0"/>
              </a:rPr>
              <a:t>power consumption</a:t>
            </a:r>
          </a:p>
          <a:p>
            <a:pPr marL="793750" lvl="2" indent="-342900">
              <a:lnSpc>
                <a:spcPct val="100000"/>
              </a:lnSpc>
              <a:buClr>
                <a:srgbClr val="00B0F0"/>
              </a:buClr>
              <a:buFont typeface="Wingdings 3" pitchFamily="18" charset="2"/>
              <a:buChar char="}"/>
            </a:pPr>
            <a:r>
              <a:rPr lang="en-US" dirty="0" err="1">
                <a:solidFill>
                  <a:schemeClr val="tx1"/>
                </a:solidFill>
                <a:latin typeface="Arial" pitchFamily="34" charset="0"/>
                <a:cs typeface="Arial" pitchFamily="34" charset="0"/>
              </a:rPr>
              <a:t>GaN</a:t>
            </a:r>
            <a:r>
              <a:rPr lang="en-US" dirty="0">
                <a:solidFill>
                  <a:schemeClr val="tx1"/>
                </a:solidFill>
                <a:latin typeface="Arial" pitchFamily="34" charset="0"/>
                <a:cs typeface="Arial" pitchFamily="34" charset="0"/>
              </a:rPr>
              <a:t> technology</a:t>
            </a:r>
          </a:p>
          <a:p>
            <a:pPr marL="793750" lvl="2" indent="-342900">
              <a:lnSpc>
                <a:spcPct val="100000"/>
              </a:lnSpc>
              <a:buClr>
                <a:srgbClr val="00B0F0"/>
              </a:buClr>
              <a:buFont typeface="Wingdings 3" pitchFamily="18" charset="2"/>
              <a:buChar char="}"/>
            </a:pPr>
            <a:r>
              <a:rPr lang="en-US" dirty="0">
                <a:solidFill>
                  <a:schemeClr val="tx1"/>
                </a:solidFill>
                <a:latin typeface="Arial" pitchFamily="34" charset="0"/>
                <a:cs typeface="Arial" pitchFamily="34" charset="0"/>
              </a:rPr>
              <a:t>Manageable power consumption </a:t>
            </a:r>
          </a:p>
          <a:p>
            <a:pPr lvl="1" indent="0">
              <a:buNone/>
            </a:pPr>
            <a:endParaRPr lang="en-US" dirty="0" smtClean="0">
              <a:cs typeface="ＭＳ Ｐゴシック" pitchFamily="-123" charset="-128"/>
            </a:endParaRPr>
          </a:p>
          <a:p>
            <a:pPr lvl="1" indent="0">
              <a:buNone/>
            </a:pPr>
            <a:endParaRPr lang="en-US" dirty="0" smtClean="0">
              <a:cs typeface="ＭＳ Ｐゴシック" pitchFamily="-123" charset="-128"/>
            </a:endParaRPr>
          </a:p>
          <a:p>
            <a:pPr lvl="1" indent="0">
              <a:buNone/>
            </a:pPr>
            <a:endParaRPr lang="en-US" dirty="0" smtClean="0">
              <a:cs typeface="ＭＳ Ｐゴシック" pitchFamily="-123" charset="-128"/>
            </a:endParaRPr>
          </a:p>
          <a:p>
            <a:pPr lvl="1" indent="0">
              <a:buNone/>
            </a:pPr>
            <a:endParaRPr lang="en-US" dirty="0" smtClean="0">
              <a:cs typeface="ＭＳ Ｐゴシック" pitchFamily="-123" charset="-128"/>
            </a:endParaRPr>
          </a:p>
          <a:p>
            <a:pPr lvl="1" indent="0">
              <a:buNone/>
            </a:pPr>
            <a:r>
              <a:rPr lang="en-US" dirty="0" smtClean="0">
                <a:cs typeface="ＭＳ Ｐゴシック" pitchFamily="-123" charset="-128"/>
              </a:rPr>
              <a:t> </a:t>
            </a:r>
          </a:p>
          <a:p>
            <a:pPr lvl="1" indent="0">
              <a:buFont typeface="Wingdings 3" pitchFamily="18" charset="2"/>
              <a:buNone/>
            </a:pPr>
            <a:endParaRPr lang="en-US" dirty="0" smtClean="0"/>
          </a:p>
          <a:p>
            <a:endParaRPr lang="en-US" dirty="0"/>
          </a:p>
        </p:txBody>
      </p:sp>
      <p:pic>
        <p:nvPicPr>
          <p:cNvPr id="14339"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4558" t="19197" r="23080" b="8293"/>
          <a:stretch/>
        </p:blipFill>
        <p:spPr bwMode="auto">
          <a:xfrm>
            <a:off x="4271485" y="3068960"/>
            <a:ext cx="4564328"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150268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latin typeface="+mj-lt"/>
                <a:cs typeface="Arial" pitchFamily="34" charset="0"/>
              </a:rPr>
              <a:t>Network upgrade conclusions</a:t>
            </a:r>
            <a:endParaRPr lang="nl-NL" dirty="0">
              <a:latin typeface="+mj-lt"/>
              <a:cs typeface="Arial" pitchFamily="34" charset="0"/>
            </a:endParaRPr>
          </a:p>
        </p:txBody>
      </p:sp>
      <p:sp>
        <p:nvSpPr>
          <p:cNvPr id="4" name="Footer Placeholder 3"/>
          <p:cNvSpPr>
            <a:spLocks noGrp="1"/>
          </p:cNvSpPr>
          <p:nvPr>
            <p:ph type="ftr" sz="quarter" idx="10"/>
          </p:nvPr>
        </p:nvSpPr>
        <p:spPr/>
        <p:txBody>
          <a:bodyPr/>
          <a:lstStyle/>
          <a:p>
            <a:pPr>
              <a:defRPr/>
            </a:pPr>
            <a:r>
              <a:rPr lang="en-US" smtClean="0"/>
              <a:t>Commercial in confidence | © 2013 Technetix </a:t>
            </a:r>
            <a:endParaRPr lang="en-GB" dirty="0"/>
          </a:p>
        </p:txBody>
      </p:sp>
      <p:sp>
        <p:nvSpPr>
          <p:cNvPr id="6" name="Content Placeholder 2"/>
          <p:cNvSpPr txBox="1">
            <a:spLocks/>
          </p:cNvSpPr>
          <p:nvPr/>
        </p:nvSpPr>
        <p:spPr bwMode="auto">
          <a:xfrm>
            <a:off x="216000" y="1080000"/>
            <a:ext cx="8784976" cy="54292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defTabSz="360000" rtl="0" fontAlgn="base">
              <a:lnSpc>
                <a:spcPts val="2100"/>
              </a:lnSpc>
              <a:spcBef>
                <a:spcPts val="1800"/>
              </a:spcBef>
              <a:spcAft>
                <a:spcPct val="0"/>
              </a:spcAft>
              <a:buClr>
                <a:srgbClr val="005DA3"/>
              </a:buClr>
              <a:buSzPct val="80000"/>
              <a:buFontTx/>
              <a:buNone/>
              <a:tabLst/>
              <a:defRPr sz="2000" b="1" kern="1200">
                <a:solidFill>
                  <a:srgbClr val="555555"/>
                </a:solidFill>
                <a:latin typeface="Arial Narrow" pitchFamily="34" charset="0"/>
                <a:ea typeface="ＭＳ Ｐゴシック" pitchFamily="-123" charset="-128"/>
                <a:cs typeface="ＭＳ Ｐゴシック" pitchFamily="-123" charset="-128"/>
              </a:defRPr>
            </a:lvl1pPr>
            <a:lvl2pPr marL="269875" indent="-179388" algn="l" defTabSz="647700" rtl="0" fontAlgn="base">
              <a:lnSpc>
                <a:spcPts val="1800"/>
              </a:lnSpc>
              <a:spcBef>
                <a:spcPts val="600"/>
              </a:spcBef>
              <a:spcAft>
                <a:spcPct val="0"/>
              </a:spcAft>
              <a:buClr>
                <a:srgbClr val="005DA3"/>
              </a:buClr>
              <a:buSzPct val="70000"/>
              <a:buFont typeface="Wingdings 3" pitchFamily="18" charset="2"/>
              <a:buChar char=""/>
              <a:tabLst>
                <a:tab pos="631825" algn="l"/>
                <a:tab pos="992188" algn="l"/>
                <a:tab pos="1339850" algn="l"/>
                <a:tab pos="1700213" algn="l"/>
                <a:tab pos="2060575" algn="l"/>
                <a:tab pos="2420938" algn="l"/>
                <a:tab pos="2781300" algn="l"/>
                <a:tab pos="3141663" algn="l"/>
                <a:tab pos="3670300" algn="l"/>
                <a:tab pos="4030663" algn="l"/>
                <a:tab pos="4391025" algn="l"/>
              </a:tabLst>
              <a:defRPr sz="1800" kern="1200">
                <a:solidFill>
                  <a:srgbClr val="555555"/>
                </a:solidFill>
                <a:latin typeface="Arial Narrow" pitchFamily="34" charset="0"/>
                <a:ea typeface="ＭＳ Ｐゴシック" pitchFamily="-123" charset="-128"/>
                <a:cs typeface="+mn-cs"/>
              </a:defRPr>
            </a:lvl2pPr>
            <a:lvl3pPr marL="450850" indent="-180975" algn="l" defTabSz="647700" rtl="0" fontAlgn="base">
              <a:lnSpc>
                <a:spcPts val="1800"/>
              </a:lnSpc>
              <a:spcBef>
                <a:spcPts val="600"/>
              </a:spcBef>
              <a:spcAft>
                <a:spcPct val="0"/>
              </a:spcAft>
              <a:buClr>
                <a:schemeClr val="accent1"/>
              </a:buClr>
              <a:buSzPct val="60000"/>
              <a:buFont typeface="Wingdings 3" pitchFamily="-123" charset="2"/>
              <a:buChar char="}"/>
              <a:tabLst>
                <a:tab pos="811213" algn="l"/>
                <a:tab pos="1158875" algn="l"/>
                <a:tab pos="1519238" algn="l"/>
                <a:tab pos="1879600" algn="l"/>
                <a:tab pos="2241550" algn="l"/>
                <a:tab pos="2601913" algn="l"/>
                <a:tab pos="2962275" algn="l"/>
                <a:tab pos="3322638" algn="l"/>
                <a:tab pos="3670300" algn="l"/>
                <a:tab pos="4030663" algn="l"/>
                <a:tab pos="4391025" algn="l"/>
              </a:tabLst>
              <a:defRPr sz="1600" kern="1200">
                <a:solidFill>
                  <a:srgbClr val="555555"/>
                </a:solidFill>
                <a:latin typeface="Arial Narrow" pitchFamily="34" charset="0"/>
                <a:ea typeface="ＭＳ Ｐゴシック" pitchFamily="-123" charset="-128"/>
                <a:cs typeface="+mn-cs"/>
              </a:defRPr>
            </a:lvl3pPr>
            <a:lvl4pPr marL="631825" indent="-180975" algn="l" defTabSz="647700" rtl="0" fontAlgn="base">
              <a:lnSpc>
                <a:spcPts val="1800"/>
              </a:lnSpc>
              <a:spcBef>
                <a:spcPts val="400"/>
              </a:spcBef>
              <a:spcAft>
                <a:spcPct val="0"/>
              </a:spcAft>
              <a:buClr>
                <a:schemeClr val="accent5">
                  <a:lumMod val="40000"/>
                  <a:lumOff val="60000"/>
                </a:schemeClr>
              </a:buClr>
              <a:buSzPct val="60000"/>
              <a:buFont typeface="Wingdings 3" pitchFamily="-123" charset="2"/>
              <a:buChar char="}"/>
              <a:tabLst>
                <a:tab pos="992188" algn="l"/>
                <a:tab pos="1339850" algn="l"/>
                <a:tab pos="1700213" algn="l"/>
                <a:tab pos="2060575" algn="l"/>
                <a:tab pos="2420938" algn="l"/>
                <a:tab pos="2781300" algn="l"/>
                <a:tab pos="3141663" algn="l"/>
                <a:tab pos="3503613" algn="l"/>
                <a:tab pos="3851275" algn="l"/>
                <a:tab pos="4211638" algn="l"/>
              </a:tabLst>
              <a:defRPr sz="1600" kern="1200">
                <a:solidFill>
                  <a:srgbClr val="555555"/>
                </a:solidFill>
                <a:latin typeface="Arial Narrow" pitchFamily="34" charset="0"/>
                <a:ea typeface="ＭＳ Ｐゴシック" pitchFamily="-123" charset="-128"/>
                <a:cs typeface="+mn-cs"/>
              </a:defRPr>
            </a:lvl4pPr>
            <a:lvl5pPr marL="811213" indent="-179388" algn="l" defTabSz="647700" rtl="0" fontAlgn="base">
              <a:lnSpc>
                <a:spcPts val="1800"/>
              </a:lnSpc>
              <a:spcBef>
                <a:spcPts val="200"/>
              </a:spcBef>
              <a:spcAft>
                <a:spcPct val="0"/>
              </a:spcAft>
              <a:buClr>
                <a:schemeClr val="accent5">
                  <a:lumMod val="20000"/>
                  <a:lumOff val="80000"/>
                </a:schemeClr>
              </a:buClr>
              <a:buSzPct val="60000"/>
              <a:buFont typeface="Wingdings 3" pitchFamily="-123" charset="2"/>
              <a:buChar char="}"/>
              <a:tabLst>
                <a:tab pos="1158875" algn="l"/>
                <a:tab pos="1519238" algn="l"/>
                <a:tab pos="1879600" algn="l"/>
                <a:tab pos="2241550" algn="l"/>
                <a:tab pos="2601913" algn="l"/>
                <a:tab pos="2962275" algn="l"/>
                <a:tab pos="3322638" algn="l"/>
                <a:tab pos="3670300" algn="l"/>
                <a:tab pos="4030663" algn="l"/>
                <a:tab pos="4391025" algn="l"/>
              </a:tabLst>
              <a:defRPr sz="1600" kern="1200">
                <a:solidFill>
                  <a:srgbClr val="555555"/>
                </a:solidFill>
                <a:latin typeface="Arial Narrow" pitchFamily="34" charset="0"/>
                <a:ea typeface="ＭＳ Ｐゴシック" pitchFamily="-12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nSpc>
                <a:spcPct val="100000"/>
              </a:lnSpc>
              <a:spcBef>
                <a:spcPts val="600"/>
              </a:spcBef>
              <a:spcAft>
                <a:spcPts val="600"/>
              </a:spcAft>
              <a:buFont typeface="Wingdings 3" pitchFamily="18" charset="2"/>
              <a:buChar char="}"/>
            </a:pPr>
            <a:r>
              <a:rPr lang="en-US" sz="2400" b="0" dirty="0">
                <a:solidFill>
                  <a:schemeClr val="tx1"/>
                </a:solidFill>
                <a:latin typeface="Arial" pitchFamily="34" charset="0"/>
                <a:cs typeface="Arial" pitchFamily="34" charset="0"/>
              </a:rPr>
              <a:t>HFC networks must expand bandwidth to cater for greater </a:t>
            </a:r>
            <a:r>
              <a:rPr lang="en-US" sz="2400" b="0" dirty="0" smtClean="0">
                <a:solidFill>
                  <a:schemeClr val="tx1"/>
                </a:solidFill>
                <a:latin typeface="Arial" pitchFamily="34" charset="0"/>
                <a:cs typeface="Arial" pitchFamily="34" charset="0"/>
              </a:rPr>
              <a:t>demands</a:t>
            </a:r>
          </a:p>
          <a:p>
            <a:pPr marL="342900" indent="-342900">
              <a:lnSpc>
                <a:spcPct val="100000"/>
              </a:lnSpc>
              <a:spcBef>
                <a:spcPts val="600"/>
              </a:spcBef>
              <a:spcAft>
                <a:spcPts val="600"/>
              </a:spcAft>
              <a:buFont typeface="Wingdings 3" pitchFamily="18" charset="2"/>
              <a:buChar char="}"/>
            </a:pPr>
            <a:endParaRPr lang="en-US" sz="2400" b="0" dirty="0" smtClean="0">
              <a:solidFill>
                <a:schemeClr val="tx1"/>
              </a:solidFill>
              <a:latin typeface="Arial" pitchFamily="34" charset="0"/>
              <a:cs typeface="Arial" pitchFamily="34" charset="0"/>
            </a:endParaRPr>
          </a:p>
          <a:p>
            <a:pPr marL="342900" indent="-342900">
              <a:lnSpc>
                <a:spcPct val="100000"/>
              </a:lnSpc>
              <a:spcBef>
                <a:spcPts val="600"/>
              </a:spcBef>
              <a:spcAft>
                <a:spcPts val="600"/>
              </a:spcAft>
              <a:buFont typeface="Wingdings 3" pitchFamily="18" charset="2"/>
              <a:buChar char="}"/>
            </a:pPr>
            <a:r>
              <a:rPr lang="en-US" sz="2400" b="0" dirty="0" smtClean="0">
                <a:solidFill>
                  <a:schemeClr val="tx1"/>
                </a:solidFill>
                <a:latin typeface="Arial" pitchFamily="34" charset="0"/>
                <a:cs typeface="Arial" pitchFamily="34" charset="0"/>
              </a:rPr>
              <a:t>There </a:t>
            </a:r>
            <a:r>
              <a:rPr lang="en-US" sz="2400" b="0" dirty="0">
                <a:solidFill>
                  <a:schemeClr val="tx1"/>
                </a:solidFill>
                <a:latin typeface="Arial" pitchFamily="34" charset="0"/>
                <a:cs typeface="Arial" pitchFamily="34" charset="0"/>
              </a:rPr>
              <a:t>are many options to increase the capacity of the HFC </a:t>
            </a:r>
            <a:r>
              <a:rPr lang="en-US" sz="2400" b="0" dirty="0" smtClean="0">
                <a:solidFill>
                  <a:schemeClr val="tx1"/>
                </a:solidFill>
                <a:latin typeface="Arial" pitchFamily="34" charset="0"/>
                <a:cs typeface="Arial" pitchFamily="34" charset="0"/>
              </a:rPr>
              <a:t>network and HFC </a:t>
            </a:r>
            <a:r>
              <a:rPr lang="en-US" sz="2400" b="0" dirty="0">
                <a:solidFill>
                  <a:schemeClr val="tx1"/>
                </a:solidFill>
                <a:latin typeface="Arial" pitchFamily="34" charset="0"/>
                <a:cs typeface="Arial" pitchFamily="34" charset="0"/>
              </a:rPr>
              <a:t>networks will do the job for many years</a:t>
            </a:r>
          </a:p>
          <a:p>
            <a:pPr marL="342900" indent="-342900">
              <a:lnSpc>
                <a:spcPct val="100000"/>
              </a:lnSpc>
              <a:spcBef>
                <a:spcPts val="600"/>
              </a:spcBef>
              <a:spcAft>
                <a:spcPts val="600"/>
              </a:spcAft>
              <a:buFont typeface="Wingdings 3" pitchFamily="18" charset="2"/>
              <a:buChar char="}"/>
            </a:pPr>
            <a:endParaRPr lang="en-US" sz="2400" b="0" dirty="0" smtClean="0">
              <a:solidFill>
                <a:schemeClr val="tx1"/>
              </a:solidFill>
              <a:latin typeface="Arial" pitchFamily="34" charset="0"/>
              <a:cs typeface="Arial" pitchFamily="34" charset="0"/>
            </a:endParaRPr>
          </a:p>
          <a:p>
            <a:pPr marL="342900" indent="-342900">
              <a:lnSpc>
                <a:spcPct val="100000"/>
              </a:lnSpc>
              <a:spcBef>
                <a:spcPts val="600"/>
              </a:spcBef>
              <a:spcAft>
                <a:spcPts val="600"/>
              </a:spcAft>
              <a:buFont typeface="Wingdings 3" pitchFamily="18" charset="2"/>
              <a:buChar char="}"/>
            </a:pPr>
            <a:r>
              <a:rPr lang="en-US" sz="2400" b="0" dirty="0" smtClean="0">
                <a:solidFill>
                  <a:schemeClr val="tx1"/>
                </a:solidFill>
                <a:latin typeface="Arial" pitchFamily="34" charset="0"/>
                <a:cs typeface="Arial" pitchFamily="34" charset="0"/>
              </a:rPr>
              <a:t>HFC networks can be upgraded in steps saving CAPEX</a:t>
            </a:r>
          </a:p>
          <a:p>
            <a:pPr marL="342900" indent="-342900">
              <a:lnSpc>
                <a:spcPct val="100000"/>
              </a:lnSpc>
              <a:spcBef>
                <a:spcPts val="600"/>
              </a:spcBef>
              <a:spcAft>
                <a:spcPts val="600"/>
              </a:spcAft>
              <a:buFont typeface="Wingdings 3" pitchFamily="18" charset="2"/>
              <a:buChar char="}"/>
            </a:pPr>
            <a:endParaRPr lang="nl-NL" b="1" dirty="0">
              <a:solidFill>
                <a:srgbClr val="005DA3"/>
              </a:solidFill>
              <a:latin typeface="Arial" pitchFamily="34" charset="0"/>
              <a:cs typeface="Arial" pitchFamily="34" charset="0"/>
            </a:endParaRPr>
          </a:p>
          <a:p>
            <a:pPr lvl="1" indent="0" algn="ctr">
              <a:lnSpc>
                <a:spcPct val="100000"/>
              </a:lnSpc>
              <a:buFont typeface="Wingdings 3" pitchFamily="18" charset="2"/>
              <a:buNone/>
            </a:pPr>
            <a:endParaRPr lang="nl-NL" sz="1400" b="1" dirty="0" smtClean="0">
              <a:solidFill>
                <a:srgbClr val="005DA3"/>
              </a:solidFill>
              <a:latin typeface="Arial" pitchFamily="34" charset="0"/>
              <a:cs typeface="Arial" pitchFamily="34" charset="0"/>
            </a:endParaRPr>
          </a:p>
          <a:p>
            <a:pPr lvl="1" indent="0" algn="ctr">
              <a:lnSpc>
                <a:spcPct val="100000"/>
              </a:lnSpc>
              <a:buFont typeface="Wingdings 3" pitchFamily="18" charset="2"/>
              <a:buNone/>
            </a:pPr>
            <a:r>
              <a:rPr lang="nl-NL" sz="2400" b="1" dirty="0" smtClean="0">
                <a:solidFill>
                  <a:srgbClr val="005DA3"/>
                </a:solidFill>
                <a:latin typeface="Arial" pitchFamily="34" charset="0"/>
                <a:cs typeface="Arial" pitchFamily="34" charset="0"/>
              </a:rPr>
              <a:t>Upgrade </a:t>
            </a:r>
            <a:r>
              <a:rPr lang="nl-NL" sz="2400" b="1" dirty="0">
                <a:solidFill>
                  <a:srgbClr val="005DA3"/>
                </a:solidFill>
                <a:latin typeface="Arial" pitchFamily="34" charset="0"/>
                <a:cs typeface="Arial" pitchFamily="34" charset="0"/>
              </a:rPr>
              <a:t>your networks using JIT CAPEX</a:t>
            </a:r>
          </a:p>
          <a:p>
            <a:pPr>
              <a:lnSpc>
                <a:spcPct val="100000"/>
              </a:lnSpc>
              <a:spcBef>
                <a:spcPts val="2400"/>
              </a:spcBef>
              <a:buFont typeface="Wingdings 3" pitchFamily="18" charset="2"/>
              <a:buNone/>
            </a:pPr>
            <a:r>
              <a:rPr lang="nl-NL" sz="1800" b="0" dirty="0" smtClean="0">
                <a:solidFill>
                  <a:schemeClr val="tx1"/>
                </a:solidFill>
                <a:latin typeface="Arial" pitchFamily="34" charset="0"/>
                <a:cs typeface="Arial" pitchFamily="34" charset="0"/>
              </a:rPr>
              <a:t>Invest </a:t>
            </a:r>
            <a:r>
              <a:rPr lang="nl-NL" sz="1800" b="0" dirty="0">
                <a:solidFill>
                  <a:schemeClr val="tx1"/>
                </a:solidFill>
                <a:latin typeface="Arial" pitchFamily="34" charset="0"/>
                <a:cs typeface="Arial" pitchFamily="34" charset="0"/>
              </a:rPr>
              <a:t>in platforms that are future proofed today and select the technology driver that you require knowing you can upgrade with minimal CAPEX later...</a:t>
            </a:r>
          </a:p>
          <a:p>
            <a:endParaRPr lang="nl-NL" dirty="0"/>
          </a:p>
        </p:txBody>
      </p:sp>
    </p:spTree>
    <p:extLst>
      <p:ext uri="{BB962C8B-B14F-4D97-AF65-F5344CB8AC3E}">
        <p14:creationId xmlns:p14="http://schemas.microsoft.com/office/powerpoint/2010/main" val="154920528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a:spLocks noGrp="1"/>
          </p:cNvSpPr>
          <p:nvPr>
            <p:ph type="subTitle" idx="1"/>
          </p:nvPr>
        </p:nvSpPr>
        <p:spPr>
          <a:xfrm>
            <a:off x="979512" y="2515126"/>
            <a:ext cx="6400800" cy="553834"/>
          </a:xfrm>
        </p:spPr>
        <p:txBody>
          <a:bodyPr>
            <a:normAutofit/>
          </a:bodyPr>
          <a:lstStyle/>
          <a:p>
            <a:r>
              <a:rPr lang="en-GB" sz="3200" dirty="0" smtClean="0">
                <a:latin typeface="Arial" pitchFamily="34" charset="0"/>
                <a:cs typeface="Arial" pitchFamily="34" charset="0"/>
              </a:rPr>
              <a:t>Thank you</a:t>
            </a:r>
            <a:endParaRPr lang="en-US" sz="4000" dirty="0" smtClean="0">
              <a:latin typeface="Arial" pitchFamily="34" charset="0"/>
              <a:cs typeface="Arial" pitchFamily="34" charset="0"/>
            </a:endParaRPr>
          </a:p>
        </p:txBody>
      </p:sp>
      <p:sp>
        <p:nvSpPr>
          <p:cNvPr id="34818" name="Slide Number Placeholder 3"/>
          <p:cNvSpPr>
            <a:spLocks noGrp="1"/>
          </p:cNvSpPr>
          <p:nvPr>
            <p:ph type="sldNum" sz="quarter" idx="11"/>
          </p:nvPr>
        </p:nvSpPr>
        <p:spPr bwMode="auto">
          <a:noFill/>
          <a:ln>
            <a:miter lim="800000"/>
            <a:headEnd/>
            <a:tailEnd/>
          </a:ln>
        </p:spPr>
        <p:txBody>
          <a:bodyPr/>
          <a:lstStyle/>
          <a:p>
            <a:fld id="{303F2637-C45E-4670-A1C3-5B0E5E400DEA}" type="slidenum">
              <a:rPr lang="en-GB"/>
              <a:pPr/>
              <a:t>13</a:t>
            </a:fld>
            <a:endParaRPr lang="en-GB"/>
          </a:p>
        </p:txBody>
      </p:sp>
      <p:sp>
        <p:nvSpPr>
          <p:cNvPr id="34820" name="Footer Placeholder 4"/>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en-US" dirty="0" smtClean="0">
                <a:latin typeface="Arial" pitchFamily="-123" charset="0"/>
                <a:ea typeface="Arial" pitchFamily="-123" charset="0"/>
                <a:cs typeface="Arial" pitchFamily="-123" charset="0"/>
              </a:rPr>
              <a:t>Commercial in confidence | © 2013 Technetix </a:t>
            </a:r>
            <a:endParaRPr lang="en-US" dirty="0">
              <a:latin typeface="Arial" pitchFamily="-123" charset="0"/>
              <a:ea typeface="Arial" pitchFamily="-123" charset="0"/>
              <a:cs typeface="Arial" pitchFamily="-123" charset="0"/>
            </a:endParaRPr>
          </a:p>
        </p:txBody>
      </p:sp>
      <p:sp>
        <p:nvSpPr>
          <p:cNvPr id="9" name="Rectangle 2"/>
          <p:cNvSpPr>
            <a:spLocks noChangeArrowheads="1"/>
          </p:cNvSpPr>
          <p:nvPr/>
        </p:nvSpPr>
        <p:spPr bwMode="auto">
          <a:xfrm>
            <a:off x="0" y="4600331"/>
            <a:ext cx="8576135"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GB" sz="800" dirty="0" smtClean="0">
                <a:solidFill>
                  <a:schemeClr val="bg1"/>
                </a:solidFill>
              </a:rPr>
              <a:t>© Technetix Group Limited 2013.  All rights reserved.</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GB" sz="800" b="0" u="none" strike="noStrike" cap="none" normalizeH="0" baseline="0" dirty="0" smtClean="0">
              <a:ln>
                <a:noFill/>
              </a:ln>
              <a:solidFill>
                <a:schemeClr val="bg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GB" sz="800" b="0" u="none" strike="noStrike" cap="none" normalizeH="0" baseline="0" dirty="0" smtClean="0">
                <a:ln>
                  <a:noFill/>
                </a:ln>
                <a:solidFill>
                  <a:schemeClr val="bg1"/>
                </a:solidFill>
                <a:effectLst/>
                <a:latin typeface="Arial" pitchFamily="34" charset="0"/>
                <a:ea typeface="Calibri" pitchFamily="34" charset="0"/>
                <a:cs typeface="Arial" pitchFamily="34" charset="0"/>
              </a:rPr>
              <a:t>This document and the information contained in it is confidential and must not be disclosed to any third party without the prior written consent of Technetix. This document may not be copied, reproduced or adapted in any form without the prior written consent of </a:t>
            </a:r>
            <a:r>
              <a:rPr kumimoji="0" lang="en-GB" sz="800" b="0" u="none" strike="noStrike" cap="none" normalizeH="0" baseline="0" dirty="0" err="1" smtClean="0">
                <a:ln>
                  <a:noFill/>
                </a:ln>
                <a:solidFill>
                  <a:schemeClr val="bg1"/>
                </a:solidFill>
                <a:effectLst/>
                <a:latin typeface="Arial" pitchFamily="34" charset="0"/>
                <a:ea typeface="Calibri" pitchFamily="34" charset="0"/>
                <a:cs typeface="Arial" pitchFamily="34" charset="0"/>
              </a:rPr>
              <a:t>Technetix</a:t>
            </a:r>
            <a:r>
              <a:rPr kumimoji="0" lang="en-GB" sz="800" b="0" u="none" strike="noStrike" cap="none" normalizeH="0" baseline="0" dirty="0" smtClean="0">
                <a:ln>
                  <a:noFill/>
                </a:ln>
                <a:solidFill>
                  <a:schemeClr val="bg1"/>
                </a:solidFill>
                <a:effectLst/>
                <a:latin typeface="Arial" pitchFamily="34" charset="0"/>
                <a:ea typeface="Calibri" pitchFamily="34" charset="0"/>
                <a:cs typeface="Arial" pitchFamily="34" charset="0"/>
              </a:rPr>
              <a:t>. Use of this document is restricted by confidentiality undertakings. This document and any copies of it must be returned to </a:t>
            </a:r>
            <a:r>
              <a:rPr kumimoji="0" lang="en-GB" sz="800" b="0" u="none" strike="noStrike" cap="none" normalizeH="0" baseline="0" dirty="0" err="1" smtClean="0">
                <a:ln>
                  <a:noFill/>
                </a:ln>
                <a:solidFill>
                  <a:schemeClr val="bg1"/>
                </a:solidFill>
                <a:effectLst/>
                <a:latin typeface="Arial" pitchFamily="34" charset="0"/>
                <a:ea typeface="Calibri" pitchFamily="34" charset="0"/>
                <a:cs typeface="Arial" pitchFamily="34" charset="0"/>
              </a:rPr>
              <a:t>Technetix</a:t>
            </a:r>
            <a:r>
              <a:rPr kumimoji="0" lang="en-GB" sz="800" b="0" u="none" strike="noStrike" cap="none" normalizeH="0" baseline="0" dirty="0" smtClean="0">
                <a:ln>
                  <a:noFill/>
                </a:ln>
                <a:solidFill>
                  <a:schemeClr val="bg1"/>
                </a:solidFill>
                <a:effectLst/>
                <a:latin typeface="Arial" pitchFamily="34" charset="0"/>
                <a:ea typeface="Calibri" pitchFamily="34" charset="0"/>
                <a:cs typeface="Arial" pitchFamily="34" charset="0"/>
              </a:rPr>
              <a:t> immediately upon request.</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GB" sz="800" b="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800" b="0" u="none" strike="noStrike" cap="none" normalizeH="0" baseline="0" dirty="0" err="1" smtClean="0">
                <a:ln>
                  <a:noFill/>
                </a:ln>
                <a:solidFill>
                  <a:schemeClr val="bg1"/>
                </a:solidFill>
                <a:effectLst/>
                <a:latin typeface="Arial" pitchFamily="34" charset="0"/>
                <a:ea typeface="Calibri" pitchFamily="34" charset="0"/>
                <a:cs typeface="Arial" pitchFamily="34" charset="0"/>
              </a:rPr>
              <a:t>Technetix</a:t>
            </a:r>
            <a:r>
              <a:rPr kumimoji="0" lang="en-US" sz="800" b="0" u="none" strike="noStrike" cap="none" normalizeH="0" baseline="0" dirty="0" smtClean="0">
                <a:ln>
                  <a:noFill/>
                </a:ln>
                <a:solidFill>
                  <a:schemeClr val="bg1"/>
                </a:solidFill>
                <a:effectLst/>
                <a:latin typeface="Arial" pitchFamily="34" charset="0"/>
                <a:ea typeface="Calibri" pitchFamily="34" charset="0"/>
                <a:cs typeface="Arial" pitchFamily="34" charset="0"/>
              </a:rPr>
              <a:t> is the owner (or licensee) of all patents, registered designs, copyright and other similar rights whether </a:t>
            </a:r>
            <a:r>
              <a:rPr kumimoji="0" lang="en-US" sz="800" b="0" u="none" strike="noStrike" cap="none" normalizeH="0" baseline="0" dirty="0" err="1" smtClean="0">
                <a:ln>
                  <a:noFill/>
                </a:ln>
                <a:solidFill>
                  <a:schemeClr val="bg1"/>
                </a:solidFill>
                <a:effectLst/>
                <a:latin typeface="Arial" pitchFamily="34" charset="0"/>
                <a:ea typeface="Calibri" pitchFamily="34" charset="0"/>
                <a:cs typeface="Arial" pitchFamily="34" charset="0"/>
              </a:rPr>
              <a:t>registrable</a:t>
            </a:r>
            <a:r>
              <a:rPr kumimoji="0" lang="en-US" sz="800" b="0" u="none" strike="noStrike" cap="none" normalizeH="0" baseline="0" dirty="0" smtClean="0">
                <a:ln>
                  <a:noFill/>
                </a:ln>
                <a:solidFill>
                  <a:schemeClr val="bg1"/>
                </a:solidFill>
                <a:effectLst/>
                <a:latin typeface="Arial" pitchFamily="34" charset="0"/>
                <a:ea typeface="Calibri" pitchFamily="34" charset="0"/>
                <a:cs typeface="Arial" pitchFamily="34" charset="0"/>
              </a:rPr>
              <a:t> or not in any country (Intellectual Property Rights) in the products described in this document and in any drawings, designs, tooling, equipment and other materials provided by </a:t>
            </a:r>
            <a:r>
              <a:rPr kumimoji="0" lang="en-US" sz="800" b="0" u="none" strike="noStrike" cap="none" normalizeH="0" baseline="0" dirty="0" err="1" smtClean="0">
                <a:ln>
                  <a:noFill/>
                </a:ln>
                <a:solidFill>
                  <a:schemeClr val="bg1"/>
                </a:solidFill>
                <a:effectLst/>
                <a:latin typeface="Arial" pitchFamily="34" charset="0"/>
                <a:ea typeface="Calibri" pitchFamily="34" charset="0"/>
                <a:cs typeface="Arial" pitchFamily="34" charset="0"/>
              </a:rPr>
              <a:t>Technetix</a:t>
            </a:r>
            <a:r>
              <a:rPr kumimoji="0" lang="en-US" sz="800" b="0" u="none" strike="noStrike" cap="none" normalizeH="0" baseline="0" dirty="0" smtClean="0">
                <a:ln>
                  <a:noFill/>
                </a:ln>
                <a:solidFill>
                  <a:schemeClr val="bg1"/>
                </a:solidFill>
                <a:effectLst/>
                <a:latin typeface="Arial" pitchFamily="34" charset="0"/>
                <a:ea typeface="Calibri" pitchFamily="34" charset="0"/>
                <a:cs typeface="Arial" pitchFamily="34" charset="0"/>
              </a:rPr>
              <a:t>. Any Intellectual Property Rights arising or created in any enhancements and modifications to the products and any derivatives created from the products shall vest in </a:t>
            </a:r>
            <a:r>
              <a:rPr kumimoji="0" lang="en-US" sz="800" b="0" u="none" strike="noStrike" cap="none" normalizeH="0" baseline="0" dirty="0" err="1" smtClean="0">
                <a:ln>
                  <a:noFill/>
                </a:ln>
                <a:solidFill>
                  <a:schemeClr val="bg1"/>
                </a:solidFill>
                <a:effectLst/>
                <a:latin typeface="Arial" pitchFamily="34" charset="0"/>
                <a:ea typeface="Calibri" pitchFamily="34" charset="0"/>
                <a:cs typeface="Arial" pitchFamily="34" charset="0"/>
              </a:rPr>
              <a:t>Technetix</a:t>
            </a:r>
            <a:r>
              <a:rPr kumimoji="0" lang="en-US" sz="800" b="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sz="800" b="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sz="800" b="0" u="none" strike="noStrike" cap="none" normalizeH="0" baseline="0" dirty="0" smtClean="0">
                <a:ln>
                  <a:noFill/>
                </a:ln>
                <a:solidFill>
                  <a:schemeClr val="bg1"/>
                </a:solidFill>
                <a:effectLst/>
                <a:latin typeface="Arial" pitchFamily="34" charset="0"/>
                <a:ea typeface="Calibri" pitchFamily="34" charset="0"/>
                <a:cs typeface="Arial" pitchFamily="34" charset="0"/>
              </a:rPr>
              <a:t>This document is provided for information purposes only and does not constitute an offer, an invitation to tender or any other type of contractual document capable of acceptance. </a:t>
            </a:r>
            <a:r>
              <a:rPr kumimoji="0" lang="en-GB" sz="800" b="0" u="none" strike="noStrike" cap="none" normalizeH="0" baseline="0" dirty="0" err="1" smtClean="0">
                <a:ln>
                  <a:noFill/>
                </a:ln>
                <a:solidFill>
                  <a:schemeClr val="bg1"/>
                </a:solidFill>
                <a:effectLst/>
                <a:latin typeface="Arial" pitchFamily="34" charset="0"/>
                <a:ea typeface="Calibri" pitchFamily="34" charset="0"/>
                <a:cs typeface="Arial" pitchFamily="34" charset="0"/>
              </a:rPr>
              <a:t>Technetix</a:t>
            </a:r>
            <a:r>
              <a:rPr kumimoji="0" lang="en-GB" sz="800" b="0" u="none" strike="noStrike" cap="none" normalizeH="0" baseline="0" dirty="0" smtClean="0">
                <a:ln>
                  <a:noFill/>
                </a:ln>
                <a:solidFill>
                  <a:schemeClr val="bg1"/>
                </a:solidFill>
                <a:effectLst/>
                <a:latin typeface="Arial" pitchFamily="34" charset="0"/>
                <a:ea typeface="Calibri" pitchFamily="34" charset="0"/>
                <a:cs typeface="Arial" pitchFamily="34" charset="0"/>
              </a:rPr>
              <a:t> shall not be liable for any costs incurred by the recipient in connection with this document, including but not limited to costs incurred in reviewing this document, in participating in any discussions and evaluation processes, or in attending any meetings or events in collaboration with </a:t>
            </a:r>
            <a:r>
              <a:rPr kumimoji="0" lang="en-GB" sz="800" b="0" u="none" strike="noStrike" cap="none" normalizeH="0" baseline="0" dirty="0" err="1" smtClean="0">
                <a:ln>
                  <a:noFill/>
                </a:ln>
                <a:solidFill>
                  <a:schemeClr val="bg1"/>
                </a:solidFill>
                <a:effectLst/>
                <a:latin typeface="Arial" pitchFamily="34" charset="0"/>
                <a:ea typeface="Calibri" pitchFamily="34" charset="0"/>
                <a:cs typeface="Arial" pitchFamily="34" charset="0"/>
              </a:rPr>
              <a:t>Technetix</a:t>
            </a:r>
            <a:r>
              <a:rPr kumimoji="0" lang="en-GB" sz="800" b="0" u="none" strike="noStrike" cap="none" normalizeH="0" baseline="0" dirty="0" smtClean="0">
                <a:ln>
                  <a:noFill/>
                </a:ln>
                <a:solidFill>
                  <a:schemeClr val="bg1"/>
                </a:solidFill>
                <a:effectLst/>
                <a:latin typeface="Arial" pitchFamily="34" charset="0"/>
                <a:ea typeface="Calibri" pitchFamily="34" charset="0"/>
                <a:cs typeface="Arial" pitchFamily="34" charset="0"/>
              </a:rPr>
              <a:t>. Unless or until </a:t>
            </a:r>
            <a:r>
              <a:rPr kumimoji="0" lang="en-GB" sz="800" b="0" u="none" strike="noStrike" cap="none" normalizeH="0" baseline="0" dirty="0" err="1" smtClean="0">
                <a:ln>
                  <a:noFill/>
                </a:ln>
                <a:solidFill>
                  <a:schemeClr val="bg1"/>
                </a:solidFill>
                <a:effectLst/>
                <a:latin typeface="Arial" pitchFamily="34" charset="0"/>
                <a:ea typeface="Calibri" pitchFamily="34" charset="0"/>
                <a:cs typeface="Arial" pitchFamily="34" charset="0"/>
              </a:rPr>
              <a:t>Technetix</a:t>
            </a:r>
            <a:r>
              <a:rPr kumimoji="0" lang="en-GB" sz="800" b="0" u="none" strike="noStrike" cap="none" normalizeH="0" baseline="0" dirty="0" smtClean="0">
                <a:ln>
                  <a:noFill/>
                </a:ln>
                <a:solidFill>
                  <a:schemeClr val="bg1"/>
                </a:solidFill>
                <a:effectLst/>
                <a:latin typeface="Arial" pitchFamily="34" charset="0"/>
                <a:ea typeface="Calibri" pitchFamily="34" charset="0"/>
                <a:cs typeface="Arial" pitchFamily="34" charset="0"/>
              </a:rPr>
              <a:t> issues a Purchase Order for products to be supplied or services to be performed by the recipient, any products supplied or work done by the recipient is at the recipient’s sole risk and expense.</a:t>
            </a:r>
            <a:endParaRPr kumimoji="0" lang="en-GB" sz="800" b="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val="32544998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Agenda</a:t>
            </a:r>
            <a:endParaRPr lang="nl-NL" dirty="0"/>
          </a:p>
        </p:txBody>
      </p:sp>
      <p:sp>
        <p:nvSpPr>
          <p:cNvPr id="4" name="Footer Placeholder 3"/>
          <p:cNvSpPr>
            <a:spLocks noGrp="1"/>
          </p:cNvSpPr>
          <p:nvPr>
            <p:ph type="ftr" sz="quarter" idx="10"/>
          </p:nvPr>
        </p:nvSpPr>
        <p:spPr/>
        <p:txBody>
          <a:bodyPr/>
          <a:lstStyle/>
          <a:p>
            <a:pPr>
              <a:defRPr/>
            </a:pPr>
            <a:r>
              <a:rPr lang="en-US" dirty="0" smtClean="0"/>
              <a:t>Commercial in confidence | © 2013 Technetix </a:t>
            </a:r>
            <a:endParaRPr lang="en-GB" dirty="0"/>
          </a:p>
        </p:txBody>
      </p:sp>
      <p:sp>
        <p:nvSpPr>
          <p:cNvPr id="5" name="Content Placeholder 2"/>
          <p:cNvSpPr>
            <a:spLocks noGrp="1"/>
          </p:cNvSpPr>
          <p:nvPr>
            <p:ph idx="1"/>
          </p:nvPr>
        </p:nvSpPr>
        <p:spPr>
          <a:xfrm>
            <a:off x="214282" y="836712"/>
            <a:ext cx="8715436" cy="5735560"/>
          </a:xfrm>
        </p:spPr>
        <p:txBody>
          <a:bodyPr/>
          <a:lstStyle/>
          <a:p>
            <a:pPr lvl="1">
              <a:lnSpc>
                <a:spcPct val="100000"/>
              </a:lnSpc>
              <a:buFont typeface="Wingdings 3" pitchFamily="-123" charset="2"/>
              <a:buChar char=""/>
            </a:pPr>
            <a:r>
              <a:rPr lang="en-GB" sz="2400" dirty="0" smtClean="0">
                <a:solidFill>
                  <a:schemeClr val="tx1"/>
                </a:solidFill>
                <a:latin typeface="Arial" pitchFamily="34" charset="0"/>
                <a:cs typeface="Arial" pitchFamily="34" charset="0"/>
              </a:rPr>
              <a:t>Introduction</a:t>
            </a:r>
          </a:p>
          <a:p>
            <a:pPr lvl="1">
              <a:lnSpc>
                <a:spcPct val="100000"/>
              </a:lnSpc>
              <a:buFont typeface="Wingdings 3" pitchFamily="-123" charset="2"/>
              <a:buChar char=""/>
            </a:pPr>
            <a:endParaRPr lang="en-GB" sz="2400" dirty="0">
              <a:solidFill>
                <a:schemeClr val="tx1"/>
              </a:solidFill>
              <a:latin typeface="Arial" pitchFamily="34" charset="0"/>
              <a:cs typeface="Arial" pitchFamily="34" charset="0"/>
            </a:endParaRPr>
          </a:p>
          <a:p>
            <a:pPr lvl="1">
              <a:lnSpc>
                <a:spcPct val="100000"/>
              </a:lnSpc>
              <a:buFont typeface="Wingdings 3" pitchFamily="-123" charset="2"/>
              <a:buChar char=""/>
            </a:pPr>
            <a:r>
              <a:rPr lang="en-GB" sz="2400" dirty="0" smtClean="0">
                <a:solidFill>
                  <a:schemeClr val="tx1"/>
                </a:solidFill>
                <a:latin typeface="Arial" pitchFamily="34" charset="0"/>
                <a:cs typeface="Arial" pitchFamily="34" charset="0"/>
              </a:rPr>
              <a:t>Capacity </a:t>
            </a:r>
            <a:r>
              <a:rPr lang="en-GB" sz="2400" dirty="0">
                <a:solidFill>
                  <a:schemeClr val="tx1"/>
                </a:solidFill>
                <a:latin typeface="Arial" pitchFamily="34" charset="0"/>
                <a:cs typeface="Arial" pitchFamily="34" charset="0"/>
              </a:rPr>
              <a:t>demand in the Access </a:t>
            </a:r>
            <a:r>
              <a:rPr lang="en-GB" sz="2400" dirty="0" smtClean="0">
                <a:solidFill>
                  <a:schemeClr val="tx1"/>
                </a:solidFill>
                <a:latin typeface="Arial" pitchFamily="34" charset="0"/>
                <a:cs typeface="Arial" pitchFamily="34" charset="0"/>
              </a:rPr>
              <a:t>network</a:t>
            </a:r>
          </a:p>
          <a:p>
            <a:pPr marL="90487" lvl="1" indent="0">
              <a:lnSpc>
                <a:spcPct val="100000"/>
              </a:lnSpc>
              <a:buNone/>
            </a:pPr>
            <a:endParaRPr lang="en-GB" sz="2400" dirty="0">
              <a:solidFill>
                <a:schemeClr val="tx1"/>
              </a:solidFill>
              <a:latin typeface="Arial" pitchFamily="34" charset="0"/>
              <a:cs typeface="Arial" pitchFamily="34" charset="0"/>
            </a:endParaRPr>
          </a:p>
          <a:p>
            <a:pPr lvl="1">
              <a:lnSpc>
                <a:spcPct val="100000"/>
              </a:lnSpc>
              <a:buFont typeface="Wingdings 3" pitchFamily="-123" charset="2"/>
              <a:buChar char=""/>
            </a:pPr>
            <a:r>
              <a:rPr lang="en-GB" sz="2400" dirty="0">
                <a:solidFill>
                  <a:schemeClr val="tx1"/>
                </a:solidFill>
                <a:latin typeface="Arial" pitchFamily="34" charset="0"/>
                <a:cs typeface="Arial" pitchFamily="34" charset="0"/>
              </a:rPr>
              <a:t>Access network upgrade </a:t>
            </a:r>
            <a:r>
              <a:rPr lang="en-GB" sz="2400" dirty="0" smtClean="0">
                <a:solidFill>
                  <a:schemeClr val="tx1"/>
                </a:solidFill>
                <a:latin typeface="Arial" pitchFamily="34" charset="0"/>
                <a:cs typeface="Arial" pitchFamily="34" charset="0"/>
              </a:rPr>
              <a:t>considerations</a:t>
            </a:r>
          </a:p>
          <a:p>
            <a:pPr lvl="1">
              <a:lnSpc>
                <a:spcPct val="100000"/>
              </a:lnSpc>
              <a:buFont typeface="Wingdings 3" pitchFamily="-123" charset="2"/>
              <a:buChar char=""/>
            </a:pPr>
            <a:endParaRPr lang="en-GB" sz="2400" dirty="0">
              <a:solidFill>
                <a:schemeClr val="tx1"/>
              </a:solidFill>
              <a:latin typeface="Arial" pitchFamily="34" charset="0"/>
              <a:cs typeface="Arial" pitchFamily="34" charset="0"/>
            </a:endParaRPr>
          </a:p>
          <a:p>
            <a:pPr lvl="1">
              <a:lnSpc>
                <a:spcPct val="100000"/>
              </a:lnSpc>
            </a:pPr>
            <a:r>
              <a:rPr lang="en-GB" sz="2400" dirty="0">
                <a:solidFill>
                  <a:schemeClr val="tx1"/>
                </a:solidFill>
                <a:latin typeface="Arial" pitchFamily="34" charset="0"/>
                <a:cs typeface="Arial" pitchFamily="34" charset="0"/>
              </a:rPr>
              <a:t>Typical </a:t>
            </a:r>
            <a:r>
              <a:rPr lang="en-GB" sz="2400" dirty="0" smtClean="0">
                <a:solidFill>
                  <a:schemeClr val="tx1"/>
                </a:solidFill>
                <a:latin typeface="Arial" pitchFamily="34" charset="0"/>
                <a:cs typeface="Arial" pitchFamily="34" charset="0"/>
              </a:rPr>
              <a:t>star </a:t>
            </a:r>
            <a:r>
              <a:rPr lang="en-GB" sz="2400" dirty="0">
                <a:solidFill>
                  <a:schemeClr val="tx1"/>
                </a:solidFill>
                <a:latin typeface="Arial" pitchFamily="34" charset="0"/>
                <a:cs typeface="Arial" pitchFamily="34" charset="0"/>
              </a:rPr>
              <a:t>HFC network – upgrade </a:t>
            </a:r>
            <a:r>
              <a:rPr lang="en-GB" sz="2400" dirty="0" smtClean="0">
                <a:solidFill>
                  <a:schemeClr val="tx1"/>
                </a:solidFill>
                <a:latin typeface="Arial" pitchFamily="34" charset="0"/>
                <a:cs typeface="Arial" pitchFamily="34" charset="0"/>
              </a:rPr>
              <a:t>path</a:t>
            </a:r>
          </a:p>
          <a:p>
            <a:pPr lvl="1">
              <a:lnSpc>
                <a:spcPct val="100000"/>
              </a:lnSpc>
            </a:pPr>
            <a:endParaRPr lang="en-GB" sz="2400" dirty="0">
              <a:solidFill>
                <a:schemeClr val="tx1"/>
              </a:solidFill>
              <a:latin typeface="Arial" pitchFamily="34" charset="0"/>
              <a:cs typeface="Arial" pitchFamily="34" charset="0"/>
            </a:endParaRPr>
          </a:p>
          <a:p>
            <a:pPr lvl="1">
              <a:lnSpc>
                <a:spcPct val="100000"/>
              </a:lnSpc>
              <a:buFont typeface="Wingdings 3" pitchFamily="-123" charset="2"/>
              <a:buChar char=""/>
            </a:pPr>
            <a:r>
              <a:rPr lang="en-GB" sz="2400" dirty="0">
                <a:solidFill>
                  <a:schemeClr val="tx1"/>
                </a:solidFill>
                <a:latin typeface="Arial" pitchFamily="34" charset="0"/>
                <a:cs typeface="Arial" pitchFamily="34" charset="0"/>
              </a:rPr>
              <a:t>Typical </a:t>
            </a:r>
            <a:r>
              <a:rPr lang="en-GB" sz="2400" dirty="0" smtClean="0">
                <a:solidFill>
                  <a:schemeClr val="tx1"/>
                </a:solidFill>
                <a:latin typeface="Arial" pitchFamily="34" charset="0"/>
                <a:cs typeface="Arial" pitchFamily="34" charset="0"/>
              </a:rPr>
              <a:t>tree &amp; branch </a:t>
            </a:r>
            <a:r>
              <a:rPr lang="en-GB" sz="2400" dirty="0">
                <a:solidFill>
                  <a:schemeClr val="tx1"/>
                </a:solidFill>
                <a:latin typeface="Arial" pitchFamily="34" charset="0"/>
                <a:cs typeface="Arial" pitchFamily="34" charset="0"/>
              </a:rPr>
              <a:t>HFC network – upgrade </a:t>
            </a:r>
            <a:r>
              <a:rPr lang="en-GB" sz="2400" dirty="0" smtClean="0">
                <a:solidFill>
                  <a:schemeClr val="tx1"/>
                </a:solidFill>
                <a:latin typeface="Arial" pitchFamily="34" charset="0"/>
                <a:cs typeface="Arial" pitchFamily="34" charset="0"/>
              </a:rPr>
              <a:t>path</a:t>
            </a:r>
          </a:p>
          <a:p>
            <a:pPr marL="90487" lvl="1" indent="0">
              <a:lnSpc>
                <a:spcPct val="100000"/>
              </a:lnSpc>
              <a:buNone/>
            </a:pPr>
            <a:endParaRPr lang="en-GB" sz="2400" dirty="0">
              <a:solidFill>
                <a:schemeClr val="tx1"/>
              </a:solidFill>
              <a:latin typeface="Arial" pitchFamily="34" charset="0"/>
              <a:cs typeface="Arial" pitchFamily="34" charset="0"/>
            </a:endParaRPr>
          </a:p>
          <a:p>
            <a:pPr lvl="1">
              <a:lnSpc>
                <a:spcPct val="100000"/>
              </a:lnSpc>
              <a:buFont typeface="Wingdings 3" pitchFamily="-123" charset="2"/>
              <a:buChar char=""/>
            </a:pPr>
            <a:r>
              <a:rPr lang="en-GB" sz="2400" dirty="0">
                <a:solidFill>
                  <a:schemeClr val="tx1"/>
                </a:solidFill>
                <a:latin typeface="Arial" pitchFamily="34" charset="0"/>
                <a:cs typeface="Arial" pitchFamily="34" charset="0"/>
              </a:rPr>
              <a:t>The next generation Access </a:t>
            </a:r>
            <a:r>
              <a:rPr lang="en-GB" sz="2400" dirty="0" smtClean="0">
                <a:solidFill>
                  <a:schemeClr val="tx1"/>
                </a:solidFill>
                <a:latin typeface="Arial" pitchFamily="34" charset="0"/>
                <a:cs typeface="Arial" pitchFamily="34" charset="0"/>
              </a:rPr>
              <a:t>platform</a:t>
            </a:r>
          </a:p>
          <a:p>
            <a:pPr lvl="1">
              <a:lnSpc>
                <a:spcPct val="100000"/>
              </a:lnSpc>
              <a:buFont typeface="Wingdings 3" pitchFamily="-123" charset="2"/>
              <a:buChar char=""/>
            </a:pPr>
            <a:endParaRPr lang="en-GB" sz="2400" dirty="0">
              <a:solidFill>
                <a:schemeClr val="tx1"/>
              </a:solidFill>
              <a:latin typeface="Arial" pitchFamily="34" charset="0"/>
              <a:cs typeface="Arial" pitchFamily="34" charset="0"/>
            </a:endParaRPr>
          </a:p>
          <a:p>
            <a:pPr lvl="1">
              <a:lnSpc>
                <a:spcPct val="100000"/>
              </a:lnSpc>
              <a:buFont typeface="Wingdings 3" pitchFamily="-123" charset="2"/>
              <a:buChar char=""/>
            </a:pPr>
            <a:r>
              <a:rPr lang="en-GB" sz="2400" dirty="0">
                <a:solidFill>
                  <a:schemeClr val="tx1"/>
                </a:solidFill>
                <a:latin typeface="Arial" pitchFamily="34" charset="0"/>
                <a:cs typeface="Arial" pitchFamily="34" charset="0"/>
              </a:rPr>
              <a:t>Network upgrade conclusions</a:t>
            </a:r>
          </a:p>
          <a:p>
            <a:pPr lvl="1">
              <a:lnSpc>
                <a:spcPct val="100000"/>
              </a:lnSpc>
              <a:buFont typeface="Wingdings 3" pitchFamily="-123" charset="2"/>
              <a:buChar char=""/>
            </a:pPr>
            <a:endParaRPr lang="en-GB" dirty="0" smtClean="0">
              <a:solidFill>
                <a:schemeClr val="tx1"/>
              </a:solidFill>
            </a:endParaRPr>
          </a:p>
          <a:p>
            <a:pPr marL="90487" lvl="1" indent="0">
              <a:lnSpc>
                <a:spcPct val="100000"/>
              </a:lnSpc>
              <a:buNone/>
            </a:pPr>
            <a:endParaRPr lang="en-GB" dirty="0" smtClean="0">
              <a:solidFill>
                <a:schemeClr val="tx1"/>
              </a:solidFill>
            </a:endParaRPr>
          </a:p>
          <a:p>
            <a:pPr lvl="1">
              <a:lnSpc>
                <a:spcPct val="100000"/>
              </a:lnSpc>
              <a:buFont typeface="Wingdings 3" pitchFamily="-123" charset="2"/>
              <a:buChar char=""/>
            </a:pPr>
            <a:endParaRPr lang="en-GB" sz="1600" dirty="0" smtClean="0">
              <a:solidFill>
                <a:schemeClr val="tx1"/>
              </a:solidFill>
              <a:latin typeface="Arial" pitchFamily="34" charset="0"/>
              <a:cs typeface="Arial" pitchFamily="34" charset="0"/>
            </a:endParaRPr>
          </a:p>
          <a:p>
            <a:pPr>
              <a:lnSpc>
                <a:spcPct val="100000"/>
              </a:lnSpc>
              <a:spcBef>
                <a:spcPts val="600"/>
              </a:spcBef>
            </a:pPr>
            <a:endParaRPr lang="en-GB" dirty="0" smtClean="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12794277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Introduction</a:t>
            </a:r>
            <a:endParaRPr lang="nl-NL" dirty="0"/>
          </a:p>
        </p:txBody>
      </p:sp>
      <p:sp>
        <p:nvSpPr>
          <p:cNvPr id="3" name="TextBox 2"/>
          <p:cNvSpPr txBox="1"/>
          <p:nvPr/>
        </p:nvSpPr>
        <p:spPr>
          <a:xfrm>
            <a:off x="216000" y="1080000"/>
            <a:ext cx="8316440" cy="5109091"/>
          </a:xfrm>
          <a:prstGeom prst="rect">
            <a:avLst/>
          </a:prstGeom>
          <a:noFill/>
        </p:spPr>
        <p:txBody>
          <a:bodyPr wrap="square" rtlCol="0">
            <a:spAutoFit/>
          </a:bodyPr>
          <a:lstStyle/>
          <a:p>
            <a:pPr>
              <a:lnSpc>
                <a:spcPct val="100000"/>
              </a:lnSpc>
              <a:spcBef>
                <a:spcPts val="600"/>
              </a:spcBef>
              <a:spcAft>
                <a:spcPts val="600"/>
              </a:spcAft>
            </a:pPr>
            <a:r>
              <a:rPr lang="en-GB" sz="2400" dirty="0" smtClean="0">
                <a:latin typeface="Arial" pitchFamily="34" charset="0"/>
                <a:cs typeface="Arial" pitchFamily="34" charset="0"/>
              </a:rPr>
              <a:t>DOCSIS 3.1 </a:t>
            </a:r>
            <a:r>
              <a:rPr lang="en-GB" sz="2400" dirty="0">
                <a:latin typeface="Arial" pitchFamily="34" charset="0"/>
                <a:cs typeface="Arial" pitchFamily="34" charset="0"/>
              </a:rPr>
              <a:t>and CCAP </a:t>
            </a:r>
            <a:r>
              <a:rPr lang="en-GB" sz="2400" dirty="0" smtClean="0">
                <a:latin typeface="Arial" pitchFamily="34" charset="0"/>
                <a:cs typeface="Arial" pitchFamily="34" charset="0"/>
              </a:rPr>
              <a:t>are technology drivers that will improve customer capacity:</a:t>
            </a:r>
            <a:endParaRPr lang="en-GB" sz="2400" dirty="0">
              <a:latin typeface="Arial" pitchFamily="34" charset="0"/>
              <a:cs typeface="Arial" pitchFamily="34" charset="0"/>
            </a:endParaRPr>
          </a:p>
          <a:p>
            <a:pPr marL="269875" lvl="1" indent="-179388" defTabSz="647700">
              <a:spcBef>
                <a:spcPts val="600"/>
              </a:spcBef>
              <a:buClr>
                <a:srgbClr val="005DA3"/>
              </a:buClr>
              <a:buSzPct val="70000"/>
              <a:buFont typeface="Wingdings 3" pitchFamily="-123" charset="2"/>
              <a:buChar char=""/>
              <a:tabLst>
                <a:tab pos="631825" algn="l"/>
                <a:tab pos="992188" algn="l"/>
                <a:tab pos="1339850" algn="l"/>
                <a:tab pos="1700213" algn="l"/>
                <a:tab pos="2060575" algn="l"/>
                <a:tab pos="2420938" algn="l"/>
                <a:tab pos="2781300" algn="l"/>
                <a:tab pos="3141663" algn="l"/>
                <a:tab pos="3670300" algn="l"/>
                <a:tab pos="4030663" algn="l"/>
                <a:tab pos="4391025" algn="l"/>
              </a:tabLst>
            </a:pPr>
            <a:r>
              <a:rPr lang="en-GB" sz="2000" dirty="0" smtClean="0">
                <a:latin typeface="Arial" pitchFamily="34" charset="0"/>
                <a:cs typeface="Arial" pitchFamily="34" charset="0"/>
              </a:rPr>
              <a:t>This will </a:t>
            </a:r>
            <a:r>
              <a:rPr lang="en-GB" sz="2000" dirty="0">
                <a:latin typeface="Arial" pitchFamily="34" charset="0"/>
                <a:cs typeface="Arial" pitchFamily="34" charset="0"/>
              </a:rPr>
              <a:t>bring more capacity in the upstream and downstream</a:t>
            </a:r>
          </a:p>
          <a:p>
            <a:pPr marL="269875" lvl="1" indent="-179388" defTabSz="647700">
              <a:spcBef>
                <a:spcPts val="600"/>
              </a:spcBef>
              <a:buClr>
                <a:srgbClr val="005DA3"/>
              </a:buClr>
              <a:buSzPct val="70000"/>
              <a:buFont typeface="Wingdings 3" pitchFamily="-123" charset="2"/>
              <a:buChar char=""/>
              <a:tabLst>
                <a:tab pos="631825" algn="l"/>
                <a:tab pos="992188" algn="l"/>
                <a:tab pos="1339850" algn="l"/>
                <a:tab pos="1700213" algn="l"/>
                <a:tab pos="2060575" algn="l"/>
                <a:tab pos="2420938" algn="l"/>
                <a:tab pos="2781300" algn="l"/>
                <a:tab pos="3141663" algn="l"/>
                <a:tab pos="3670300" algn="l"/>
                <a:tab pos="4030663" algn="l"/>
                <a:tab pos="4391025" algn="l"/>
              </a:tabLst>
            </a:pPr>
            <a:r>
              <a:rPr lang="en-GB" sz="2000" dirty="0" smtClean="0">
                <a:latin typeface="Arial" pitchFamily="34" charset="0"/>
                <a:cs typeface="Arial" pitchFamily="34" charset="0"/>
              </a:rPr>
              <a:t>This </a:t>
            </a:r>
            <a:r>
              <a:rPr lang="en-GB" sz="2000" smtClean="0">
                <a:latin typeface="Arial" pitchFamily="34" charset="0"/>
                <a:cs typeface="Arial" pitchFamily="34" charset="0"/>
              </a:rPr>
              <a:t>will introduce denser </a:t>
            </a:r>
            <a:r>
              <a:rPr lang="en-GB" sz="2000" dirty="0">
                <a:latin typeface="Arial" pitchFamily="34" charset="0"/>
                <a:cs typeface="Arial" pitchFamily="34" charset="0"/>
              </a:rPr>
              <a:t>modulation schemes (OFDM) and expansive channel bonding</a:t>
            </a:r>
          </a:p>
          <a:p>
            <a:pPr marL="269875" lvl="1" indent="-179388" defTabSz="647700">
              <a:spcBef>
                <a:spcPts val="600"/>
              </a:spcBef>
              <a:buClr>
                <a:srgbClr val="005DA3"/>
              </a:buClr>
              <a:buSzPct val="70000"/>
              <a:buFont typeface="Wingdings 3" pitchFamily="-123" charset="2"/>
              <a:buChar char=""/>
              <a:tabLst>
                <a:tab pos="631825" algn="l"/>
                <a:tab pos="992188" algn="l"/>
                <a:tab pos="1339850" algn="l"/>
                <a:tab pos="1700213" algn="l"/>
                <a:tab pos="2060575" algn="l"/>
                <a:tab pos="2420938" algn="l"/>
                <a:tab pos="2781300" algn="l"/>
                <a:tab pos="3141663" algn="l"/>
                <a:tab pos="3670300" algn="l"/>
                <a:tab pos="4030663" algn="l"/>
                <a:tab pos="4391025" algn="l"/>
              </a:tabLst>
            </a:pPr>
            <a:r>
              <a:rPr lang="en-GB" sz="2000" dirty="0">
                <a:latin typeface="Arial" pitchFamily="34" charset="0"/>
                <a:cs typeface="Arial" pitchFamily="34" charset="0"/>
              </a:rPr>
              <a:t>Discrete video and data platforms will transition to CCAP</a:t>
            </a:r>
          </a:p>
          <a:p>
            <a:pPr marL="269875" lvl="1" indent="-179388" defTabSz="647700">
              <a:spcBef>
                <a:spcPts val="600"/>
              </a:spcBef>
              <a:buClr>
                <a:srgbClr val="005DA3"/>
              </a:buClr>
              <a:buSzPct val="70000"/>
              <a:buFont typeface="Wingdings 3" pitchFamily="-123" charset="2"/>
              <a:buChar char=""/>
              <a:tabLst>
                <a:tab pos="631825" algn="l"/>
                <a:tab pos="992188" algn="l"/>
                <a:tab pos="1339850" algn="l"/>
                <a:tab pos="1700213" algn="l"/>
                <a:tab pos="2060575" algn="l"/>
                <a:tab pos="2420938" algn="l"/>
                <a:tab pos="2781300" algn="l"/>
                <a:tab pos="3141663" algn="l"/>
                <a:tab pos="3670300" algn="l"/>
                <a:tab pos="4030663" algn="l"/>
                <a:tab pos="4391025" algn="l"/>
              </a:tabLst>
            </a:pPr>
            <a:r>
              <a:rPr lang="en-GB" sz="2000" dirty="0">
                <a:latin typeface="Arial" pitchFamily="34" charset="0"/>
                <a:cs typeface="Arial" pitchFamily="34" charset="0"/>
              </a:rPr>
              <a:t>Setup boxes will become gateways</a:t>
            </a:r>
          </a:p>
          <a:p>
            <a:pPr marL="269875" lvl="1" indent="-179388" defTabSz="647700">
              <a:spcBef>
                <a:spcPts val="600"/>
              </a:spcBef>
              <a:buClr>
                <a:srgbClr val="005DA3"/>
              </a:buClr>
              <a:buSzPct val="70000"/>
              <a:buFont typeface="Wingdings 3" pitchFamily="-123" charset="2"/>
              <a:buChar char=""/>
              <a:tabLst>
                <a:tab pos="631825" algn="l"/>
                <a:tab pos="992188" algn="l"/>
                <a:tab pos="1339850" algn="l"/>
                <a:tab pos="1700213" algn="l"/>
                <a:tab pos="2060575" algn="l"/>
                <a:tab pos="2420938" algn="l"/>
                <a:tab pos="2781300" algn="l"/>
                <a:tab pos="3141663" algn="l"/>
                <a:tab pos="3670300" algn="l"/>
                <a:tab pos="4030663" algn="l"/>
                <a:tab pos="4391025" algn="l"/>
              </a:tabLst>
            </a:pPr>
            <a:r>
              <a:rPr lang="en-GB" sz="2000" dirty="0">
                <a:latin typeface="Arial" pitchFamily="34" charset="0"/>
                <a:cs typeface="Arial" pitchFamily="34" charset="0"/>
              </a:rPr>
              <a:t>… and so on</a:t>
            </a:r>
          </a:p>
          <a:p>
            <a:pPr>
              <a:lnSpc>
                <a:spcPct val="100000"/>
              </a:lnSpc>
              <a:spcBef>
                <a:spcPts val="1200"/>
              </a:spcBef>
            </a:pPr>
            <a:r>
              <a:rPr lang="en-GB" sz="2400" dirty="0" smtClean="0">
                <a:latin typeface="Arial" pitchFamily="34" charset="0"/>
                <a:cs typeface="Arial" pitchFamily="34" charset="0"/>
              </a:rPr>
              <a:t>Are </a:t>
            </a:r>
            <a:r>
              <a:rPr lang="en-GB" sz="2400" dirty="0">
                <a:latin typeface="Arial" pitchFamily="34" charset="0"/>
                <a:cs typeface="Arial" pitchFamily="34" charset="0"/>
              </a:rPr>
              <a:t>our networks ready?</a:t>
            </a:r>
          </a:p>
          <a:p>
            <a:pPr>
              <a:lnSpc>
                <a:spcPct val="100000"/>
              </a:lnSpc>
              <a:spcBef>
                <a:spcPts val="1200"/>
              </a:spcBef>
            </a:pPr>
            <a:r>
              <a:rPr lang="en-GB" sz="2400" dirty="0">
                <a:latin typeface="Arial" pitchFamily="34" charset="0"/>
                <a:cs typeface="Arial" pitchFamily="34" charset="0"/>
              </a:rPr>
              <a:t>How </a:t>
            </a:r>
            <a:r>
              <a:rPr lang="en-GB" sz="2400" dirty="0" smtClean="0">
                <a:latin typeface="Arial" pitchFamily="34" charset="0"/>
                <a:cs typeface="Arial" pitchFamily="34" charset="0"/>
              </a:rPr>
              <a:t>can HFC </a:t>
            </a:r>
            <a:r>
              <a:rPr lang="en-GB" sz="2400" dirty="0">
                <a:latin typeface="Arial" pitchFamily="34" charset="0"/>
                <a:cs typeface="Arial" pitchFamily="34" charset="0"/>
              </a:rPr>
              <a:t>operators upgrade with minimal CAPEX spend?</a:t>
            </a:r>
          </a:p>
          <a:p>
            <a:endParaRPr lang="nl-NL" sz="2000" dirty="0"/>
          </a:p>
          <a:p>
            <a:pPr lvl="1"/>
            <a:endParaRPr lang="nl-NL" sz="1600" dirty="0"/>
          </a:p>
        </p:txBody>
      </p:sp>
      <p:sp>
        <p:nvSpPr>
          <p:cNvPr id="4" name="Footer Placeholder 3"/>
          <p:cNvSpPr>
            <a:spLocks noGrp="1"/>
          </p:cNvSpPr>
          <p:nvPr>
            <p:ph type="ftr" sz="quarter" idx="10"/>
          </p:nvPr>
        </p:nvSpPr>
        <p:spPr/>
        <p:txBody>
          <a:bodyPr/>
          <a:lstStyle/>
          <a:p>
            <a:pPr>
              <a:defRPr/>
            </a:pPr>
            <a:r>
              <a:rPr lang="en-US" dirty="0" smtClean="0"/>
              <a:t>Commercial in confidence | © 2013 Technetix </a:t>
            </a:r>
            <a:endParaRPr lang="en-GB" dirty="0"/>
          </a:p>
        </p:txBody>
      </p:sp>
    </p:spTree>
    <p:extLst>
      <p:ext uri="{BB962C8B-B14F-4D97-AF65-F5344CB8AC3E}">
        <p14:creationId xmlns:p14="http://schemas.microsoft.com/office/powerpoint/2010/main" val="161257758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2371527038"/>
              </p:ext>
            </p:extLst>
          </p:nvPr>
        </p:nvGraphicFramePr>
        <p:xfrm>
          <a:off x="1763688" y="1504540"/>
          <a:ext cx="5976664" cy="4957738"/>
        </p:xfrm>
        <a:graphic>
          <a:graphicData uri="http://schemas.openxmlformats.org/presentationml/2006/ole">
            <mc:AlternateContent xmlns:mc="http://schemas.openxmlformats.org/markup-compatibility/2006">
              <mc:Choice xmlns:v="urn:schemas-microsoft-com:vml" Requires="v">
                <p:oleObj spid="_x0000_s14442" name="Visio" r:id="rId4" imgW="7988030" imgH="6313997" progId="Visio.Drawing.11">
                  <p:embed/>
                </p:oleObj>
              </mc:Choice>
              <mc:Fallback>
                <p:oleObj name="Visio" r:id="rId4" imgW="7988030" imgH="6313997" progId="Visio.Drawing.11">
                  <p:embed/>
                  <p:pic>
                    <p:nvPicPr>
                      <p:cNvPr id="0" name=""/>
                      <p:cNvPicPr/>
                      <p:nvPr/>
                    </p:nvPicPr>
                    <p:blipFill>
                      <a:blip r:embed="rId5"/>
                      <a:stretch>
                        <a:fillRect/>
                      </a:stretch>
                    </p:blipFill>
                    <p:spPr>
                      <a:xfrm>
                        <a:off x="1763688" y="1504540"/>
                        <a:ext cx="5976664" cy="4957738"/>
                      </a:xfrm>
                      <a:prstGeom prst="rect">
                        <a:avLst/>
                      </a:prstGeom>
                    </p:spPr>
                  </p:pic>
                </p:oleObj>
              </mc:Fallback>
            </mc:AlternateContent>
          </a:graphicData>
        </a:graphic>
      </p:graphicFrame>
      <p:sp>
        <p:nvSpPr>
          <p:cNvPr id="2" name="Title 1"/>
          <p:cNvSpPr>
            <a:spLocks noGrp="1"/>
          </p:cNvSpPr>
          <p:nvPr>
            <p:ph type="title"/>
          </p:nvPr>
        </p:nvSpPr>
        <p:spPr/>
        <p:txBody>
          <a:bodyPr/>
          <a:lstStyle/>
          <a:p>
            <a:r>
              <a:rPr lang="nl-NL" sz="2600" dirty="0" err="1"/>
              <a:t>Capacity</a:t>
            </a:r>
            <a:r>
              <a:rPr lang="nl-NL" sz="2600" dirty="0"/>
              <a:t> </a:t>
            </a:r>
            <a:r>
              <a:rPr lang="nl-NL" sz="2600" dirty="0" err="1"/>
              <a:t>demand</a:t>
            </a:r>
            <a:r>
              <a:rPr lang="nl-NL" sz="2600" dirty="0"/>
              <a:t> in the Access </a:t>
            </a:r>
            <a:r>
              <a:rPr lang="nl-NL" sz="2600" dirty="0" err="1"/>
              <a:t>network</a:t>
            </a:r>
            <a:endParaRPr lang="nl-NL" sz="2600" dirty="0"/>
          </a:p>
        </p:txBody>
      </p:sp>
      <p:sp>
        <p:nvSpPr>
          <p:cNvPr id="4" name="Footer Placeholder 3"/>
          <p:cNvSpPr>
            <a:spLocks noGrp="1"/>
          </p:cNvSpPr>
          <p:nvPr>
            <p:ph type="ftr" sz="quarter" idx="10"/>
          </p:nvPr>
        </p:nvSpPr>
        <p:spPr/>
        <p:txBody>
          <a:bodyPr/>
          <a:lstStyle/>
          <a:p>
            <a:pPr>
              <a:defRPr/>
            </a:pPr>
            <a:r>
              <a:rPr lang="en-US" smtClean="0"/>
              <a:t>Commercial in confidence | © 2013 Technetix </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785877903"/>
              </p:ext>
            </p:extLst>
          </p:nvPr>
        </p:nvGraphicFramePr>
        <p:xfrm>
          <a:off x="1763688" y="1124744"/>
          <a:ext cx="5904656" cy="2334071"/>
        </p:xfrm>
        <a:graphic>
          <a:graphicData uri="http://schemas.openxmlformats.org/presentationml/2006/ole">
            <mc:AlternateContent xmlns:mc="http://schemas.openxmlformats.org/markup-compatibility/2006">
              <mc:Choice xmlns:v="urn:schemas-microsoft-com:vml" Requires="v">
                <p:oleObj spid="_x0000_s14443" name="Visio" r:id="rId6" imgW="9218016" imgH="3745980" progId="Visio.Drawing.11">
                  <p:embed/>
                </p:oleObj>
              </mc:Choice>
              <mc:Fallback>
                <p:oleObj name="Visio" r:id="rId6" imgW="9218016" imgH="3745980" progId="Visio.Drawing.11">
                  <p:embed/>
                  <p:pic>
                    <p:nvPicPr>
                      <p:cNvPr id="0" name=""/>
                      <p:cNvPicPr/>
                      <p:nvPr/>
                    </p:nvPicPr>
                    <p:blipFill>
                      <a:blip r:embed="rId7"/>
                      <a:stretch>
                        <a:fillRect/>
                      </a:stretch>
                    </p:blipFill>
                    <p:spPr>
                      <a:xfrm>
                        <a:off x="1763688" y="1124744"/>
                        <a:ext cx="5904656" cy="2334071"/>
                      </a:xfrm>
                      <a:prstGeom prst="rect">
                        <a:avLst/>
                      </a:prstGeom>
                    </p:spPr>
                  </p:pic>
                </p:oleObj>
              </mc:Fallback>
            </mc:AlternateContent>
          </a:graphicData>
        </a:graphic>
      </p:graphicFrame>
      <p:sp>
        <p:nvSpPr>
          <p:cNvPr id="7" name="Rectangle 6"/>
          <p:cNvSpPr/>
          <p:nvPr/>
        </p:nvSpPr>
        <p:spPr bwMode="auto">
          <a:xfrm>
            <a:off x="2003762" y="1492910"/>
            <a:ext cx="7140237" cy="5149065"/>
          </a:xfrm>
          <a:prstGeom prst="rect">
            <a:avLst/>
          </a:prstGeom>
          <a:solidFill>
            <a:schemeClr val="bg1"/>
          </a:solidFill>
          <a:ln w="9525">
            <a:noFill/>
            <a:miter lim="800000"/>
            <a:headEnd/>
            <a:tailEnd/>
          </a:ln>
        </p:spPr>
        <p:txBody>
          <a:bodyPr wrap="square" lIns="0" tIns="0" rIns="0" bIns="0" rtlCol="0" anchor="ctr">
            <a:prstTxWarp prst="textNoShape">
              <a:avLst/>
            </a:prstTxWarp>
            <a:spAutoFit/>
          </a:bodyPr>
          <a:lstStyle/>
          <a:p>
            <a:pPr marL="0" algn="ctr">
              <a:lnSpc>
                <a:spcPts val="1700"/>
              </a:lnSpc>
            </a:pPr>
            <a:endParaRPr lang="nl-NL" sz="1600" dirty="0" smtClean="0">
              <a:solidFill>
                <a:schemeClr val="accent3"/>
              </a:solidFill>
            </a:endParaRPr>
          </a:p>
        </p:txBody>
      </p:sp>
      <p:sp>
        <p:nvSpPr>
          <p:cNvPr id="8" name="TextBox 7"/>
          <p:cNvSpPr txBox="1"/>
          <p:nvPr/>
        </p:nvSpPr>
        <p:spPr>
          <a:xfrm>
            <a:off x="35497" y="4653136"/>
            <a:ext cx="1584176" cy="369332"/>
          </a:xfrm>
          <a:prstGeom prst="rect">
            <a:avLst/>
          </a:prstGeom>
          <a:noFill/>
        </p:spPr>
        <p:txBody>
          <a:bodyPr wrap="square" rtlCol="0">
            <a:spAutoFit/>
          </a:bodyPr>
          <a:lstStyle/>
          <a:p>
            <a:pPr algn="r"/>
            <a:r>
              <a:rPr lang="nl-NL" dirty="0" smtClean="0"/>
              <a:t>Analogue TV</a:t>
            </a:r>
            <a:endParaRPr lang="nl-NL" dirty="0"/>
          </a:p>
        </p:txBody>
      </p:sp>
      <p:sp>
        <p:nvSpPr>
          <p:cNvPr id="10" name="TextBox 9"/>
          <p:cNvSpPr txBox="1"/>
          <p:nvPr/>
        </p:nvSpPr>
        <p:spPr>
          <a:xfrm>
            <a:off x="214313" y="5445224"/>
            <a:ext cx="1405359" cy="369332"/>
          </a:xfrm>
          <a:prstGeom prst="rect">
            <a:avLst/>
          </a:prstGeom>
          <a:noFill/>
        </p:spPr>
        <p:txBody>
          <a:bodyPr wrap="square" rtlCol="0">
            <a:spAutoFit/>
          </a:bodyPr>
          <a:lstStyle/>
          <a:p>
            <a:pPr algn="r"/>
            <a:r>
              <a:rPr lang="nl-NL" dirty="0" smtClean="0"/>
              <a:t>Digital TV</a:t>
            </a:r>
            <a:endParaRPr lang="nl-NL" dirty="0"/>
          </a:p>
        </p:txBody>
      </p:sp>
      <p:sp>
        <p:nvSpPr>
          <p:cNvPr id="11" name="TextBox 10"/>
          <p:cNvSpPr txBox="1"/>
          <p:nvPr/>
        </p:nvSpPr>
        <p:spPr>
          <a:xfrm>
            <a:off x="107504" y="6021288"/>
            <a:ext cx="1512168" cy="369332"/>
          </a:xfrm>
          <a:prstGeom prst="rect">
            <a:avLst/>
          </a:prstGeom>
          <a:noFill/>
        </p:spPr>
        <p:txBody>
          <a:bodyPr wrap="square" rtlCol="0">
            <a:spAutoFit/>
          </a:bodyPr>
          <a:lstStyle/>
          <a:p>
            <a:pPr algn="r"/>
            <a:r>
              <a:rPr lang="nl-NL" dirty="0" smtClean="0"/>
              <a:t>BB DATA</a:t>
            </a:r>
            <a:endParaRPr lang="nl-NL" dirty="0"/>
          </a:p>
        </p:txBody>
      </p:sp>
      <p:sp>
        <p:nvSpPr>
          <p:cNvPr id="12" name="TextBox 11"/>
          <p:cNvSpPr txBox="1"/>
          <p:nvPr/>
        </p:nvSpPr>
        <p:spPr>
          <a:xfrm>
            <a:off x="35496" y="4067442"/>
            <a:ext cx="1584176" cy="369332"/>
          </a:xfrm>
          <a:prstGeom prst="rect">
            <a:avLst/>
          </a:prstGeom>
          <a:noFill/>
        </p:spPr>
        <p:txBody>
          <a:bodyPr wrap="square" rtlCol="0">
            <a:spAutoFit/>
          </a:bodyPr>
          <a:lstStyle/>
          <a:p>
            <a:pPr algn="r"/>
            <a:r>
              <a:rPr lang="nl-NL" dirty="0" smtClean="0"/>
              <a:t>FM Radio</a:t>
            </a:r>
            <a:endParaRPr lang="nl-NL" dirty="0"/>
          </a:p>
        </p:txBody>
      </p:sp>
    </p:spTree>
    <p:extLst>
      <p:ext uri="{BB962C8B-B14F-4D97-AF65-F5344CB8AC3E}">
        <p14:creationId xmlns:p14="http://schemas.microsoft.com/office/powerpoint/2010/main" val="14357516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xit" presetSubtype="8" fill="hold" grpId="0" nodeType="clickEffect">
                                  <p:stCondLst>
                                    <p:cond delay="0"/>
                                  </p:stCondLst>
                                  <p:childTnLst>
                                    <p:animEffect transition="out" filter="wipe(left)">
                                      <p:cBhvr>
                                        <p:cTn id="23" dur="5000"/>
                                        <p:tgtEl>
                                          <p:spTgt spid="7"/>
                                        </p:tgtEl>
                                      </p:cBhvr>
                                    </p:animEffect>
                                    <p:set>
                                      <p:cBhvr>
                                        <p:cTn id="24" dur="1" fill="hold">
                                          <p:stCondLst>
                                            <p:cond delay="4999"/>
                                          </p:stCondLst>
                                        </p:cTn>
                                        <p:tgtEl>
                                          <p:spTgt spid="7"/>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z="2600" dirty="0" smtClean="0"/>
              <a:t>Access network upgrade considerations</a:t>
            </a:r>
            <a:endParaRPr lang="nl-NL" sz="2600" dirty="0"/>
          </a:p>
        </p:txBody>
      </p:sp>
      <p:sp>
        <p:nvSpPr>
          <p:cNvPr id="4" name="Footer Placeholder 3"/>
          <p:cNvSpPr>
            <a:spLocks noGrp="1"/>
          </p:cNvSpPr>
          <p:nvPr>
            <p:ph type="ftr" sz="quarter" idx="10"/>
          </p:nvPr>
        </p:nvSpPr>
        <p:spPr/>
        <p:txBody>
          <a:bodyPr/>
          <a:lstStyle/>
          <a:p>
            <a:pPr>
              <a:defRPr/>
            </a:pPr>
            <a:r>
              <a:rPr lang="en-US" smtClean="0"/>
              <a:t>Commercial in confidence | © 2013 Technetix </a:t>
            </a:r>
            <a:endParaRPr lang="en-GB" dirty="0"/>
          </a:p>
        </p:txBody>
      </p:sp>
      <p:sp>
        <p:nvSpPr>
          <p:cNvPr id="6" name="Content Placeholder 2"/>
          <p:cNvSpPr txBox="1">
            <a:spLocks/>
          </p:cNvSpPr>
          <p:nvPr/>
        </p:nvSpPr>
        <p:spPr bwMode="auto">
          <a:xfrm>
            <a:off x="216000" y="1080000"/>
            <a:ext cx="8784976" cy="54292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defTabSz="360000" rtl="0" fontAlgn="base">
              <a:lnSpc>
                <a:spcPts val="2100"/>
              </a:lnSpc>
              <a:spcBef>
                <a:spcPts val="1800"/>
              </a:spcBef>
              <a:spcAft>
                <a:spcPct val="0"/>
              </a:spcAft>
              <a:buClr>
                <a:srgbClr val="005DA3"/>
              </a:buClr>
              <a:buSzPct val="80000"/>
              <a:buFontTx/>
              <a:buNone/>
              <a:tabLst/>
              <a:defRPr sz="2000" b="1" kern="1200">
                <a:solidFill>
                  <a:srgbClr val="555555"/>
                </a:solidFill>
                <a:latin typeface="Arial Narrow" pitchFamily="34" charset="0"/>
                <a:ea typeface="ＭＳ Ｐゴシック" pitchFamily="-123" charset="-128"/>
                <a:cs typeface="ＭＳ Ｐゴシック" pitchFamily="-123" charset="-128"/>
              </a:defRPr>
            </a:lvl1pPr>
            <a:lvl2pPr marL="269875" indent="-179388" algn="l" defTabSz="647700" rtl="0" fontAlgn="base">
              <a:lnSpc>
                <a:spcPts val="1800"/>
              </a:lnSpc>
              <a:spcBef>
                <a:spcPts val="600"/>
              </a:spcBef>
              <a:spcAft>
                <a:spcPct val="0"/>
              </a:spcAft>
              <a:buClr>
                <a:srgbClr val="005DA3"/>
              </a:buClr>
              <a:buSzPct val="70000"/>
              <a:buFont typeface="Wingdings 3" pitchFamily="18" charset="2"/>
              <a:buChar char=""/>
              <a:tabLst>
                <a:tab pos="631825" algn="l"/>
                <a:tab pos="992188" algn="l"/>
                <a:tab pos="1339850" algn="l"/>
                <a:tab pos="1700213" algn="l"/>
                <a:tab pos="2060575" algn="l"/>
                <a:tab pos="2420938" algn="l"/>
                <a:tab pos="2781300" algn="l"/>
                <a:tab pos="3141663" algn="l"/>
                <a:tab pos="3670300" algn="l"/>
                <a:tab pos="4030663" algn="l"/>
                <a:tab pos="4391025" algn="l"/>
              </a:tabLst>
              <a:defRPr sz="1800" kern="1200">
                <a:solidFill>
                  <a:srgbClr val="555555"/>
                </a:solidFill>
                <a:latin typeface="Arial Narrow" pitchFamily="34" charset="0"/>
                <a:ea typeface="ＭＳ Ｐゴシック" pitchFamily="-123" charset="-128"/>
                <a:cs typeface="+mn-cs"/>
              </a:defRPr>
            </a:lvl2pPr>
            <a:lvl3pPr marL="450850" indent="-180975" algn="l" defTabSz="647700" rtl="0" fontAlgn="base">
              <a:lnSpc>
                <a:spcPts val="1800"/>
              </a:lnSpc>
              <a:spcBef>
                <a:spcPts val="600"/>
              </a:spcBef>
              <a:spcAft>
                <a:spcPct val="0"/>
              </a:spcAft>
              <a:buClr>
                <a:schemeClr val="accent1"/>
              </a:buClr>
              <a:buSzPct val="60000"/>
              <a:buFont typeface="Wingdings 3" pitchFamily="-123" charset="2"/>
              <a:buChar char="}"/>
              <a:tabLst>
                <a:tab pos="811213" algn="l"/>
                <a:tab pos="1158875" algn="l"/>
                <a:tab pos="1519238" algn="l"/>
                <a:tab pos="1879600" algn="l"/>
                <a:tab pos="2241550" algn="l"/>
                <a:tab pos="2601913" algn="l"/>
                <a:tab pos="2962275" algn="l"/>
                <a:tab pos="3322638" algn="l"/>
                <a:tab pos="3670300" algn="l"/>
                <a:tab pos="4030663" algn="l"/>
                <a:tab pos="4391025" algn="l"/>
              </a:tabLst>
              <a:defRPr sz="1600" kern="1200">
                <a:solidFill>
                  <a:srgbClr val="555555"/>
                </a:solidFill>
                <a:latin typeface="Arial Narrow" pitchFamily="34" charset="0"/>
                <a:ea typeface="ＭＳ Ｐゴシック" pitchFamily="-123" charset="-128"/>
                <a:cs typeface="+mn-cs"/>
              </a:defRPr>
            </a:lvl3pPr>
            <a:lvl4pPr marL="631825" indent="-180975" algn="l" defTabSz="647700" rtl="0" fontAlgn="base">
              <a:lnSpc>
                <a:spcPts val="1800"/>
              </a:lnSpc>
              <a:spcBef>
                <a:spcPts val="400"/>
              </a:spcBef>
              <a:spcAft>
                <a:spcPct val="0"/>
              </a:spcAft>
              <a:buClr>
                <a:schemeClr val="accent5">
                  <a:lumMod val="40000"/>
                  <a:lumOff val="60000"/>
                </a:schemeClr>
              </a:buClr>
              <a:buSzPct val="60000"/>
              <a:buFont typeface="Wingdings 3" pitchFamily="-123" charset="2"/>
              <a:buChar char="}"/>
              <a:tabLst>
                <a:tab pos="992188" algn="l"/>
                <a:tab pos="1339850" algn="l"/>
                <a:tab pos="1700213" algn="l"/>
                <a:tab pos="2060575" algn="l"/>
                <a:tab pos="2420938" algn="l"/>
                <a:tab pos="2781300" algn="l"/>
                <a:tab pos="3141663" algn="l"/>
                <a:tab pos="3503613" algn="l"/>
                <a:tab pos="3851275" algn="l"/>
                <a:tab pos="4211638" algn="l"/>
              </a:tabLst>
              <a:defRPr sz="1600" kern="1200">
                <a:solidFill>
                  <a:srgbClr val="555555"/>
                </a:solidFill>
                <a:latin typeface="Arial Narrow" pitchFamily="34" charset="0"/>
                <a:ea typeface="ＭＳ Ｐゴシック" pitchFamily="-123" charset="-128"/>
                <a:cs typeface="+mn-cs"/>
              </a:defRPr>
            </a:lvl4pPr>
            <a:lvl5pPr marL="811213" indent="-179388" algn="l" defTabSz="647700" rtl="0" fontAlgn="base">
              <a:lnSpc>
                <a:spcPts val="1800"/>
              </a:lnSpc>
              <a:spcBef>
                <a:spcPts val="200"/>
              </a:spcBef>
              <a:spcAft>
                <a:spcPct val="0"/>
              </a:spcAft>
              <a:buClr>
                <a:schemeClr val="accent5">
                  <a:lumMod val="20000"/>
                  <a:lumOff val="80000"/>
                </a:schemeClr>
              </a:buClr>
              <a:buSzPct val="60000"/>
              <a:buFont typeface="Wingdings 3" pitchFamily="-123" charset="2"/>
              <a:buChar char="}"/>
              <a:tabLst>
                <a:tab pos="1158875" algn="l"/>
                <a:tab pos="1519238" algn="l"/>
                <a:tab pos="1879600" algn="l"/>
                <a:tab pos="2241550" algn="l"/>
                <a:tab pos="2601913" algn="l"/>
                <a:tab pos="2962275" algn="l"/>
                <a:tab pos="3322638" algn="l"/>
                <a:tab pos="3670300" algn="l"/>
                <a:tab pos="4030663" algn="l"/>
                <a:tab pos="4391025" algn="l"/>
              </a:tabLst>
              <a:defRPr sz="1600" kern="1200">
                <a:solidFill>
                  <a:srgbClr val="555555"/>
                </a:solidFill>
                <a:latin typeface="Arial Narrow" pitchFamily="34" charset="0"/>
                <a:ea typeface="ＭＳ Ｐゴシック" pitchFamily="-12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spcBef>
                <a:spcPts val="1200"/>
              </a:spcBef>
              <a:spcAft>
                <a:spcPts val="600"/>
              </a:spcAft>
            </a:pPr>
            <a:r>
              <a:rPr lang="en-GB" sz="2400" b="0" dirty="0">
                <a:solidFill>
                  <a:schemeClr val="tx1"/>
                </a:solidFill>
                <a:latin typeface="Arial" pitchFamily="34" charset="0"/>
                <a:cs typeface="Arial" pitchFamily="34" charset="0"/>
              </a:rPr>
              <a:t>Operators have several options available for evolving their HFC networks:</a:t>
            </a:r>
          </a:p>
          <a:p>
            <a:pPr marL="342900" indent="-342900">
              <a:lnSpc>
                <a:spcPct val="100000"/>
              </a:lnSpc>
              <a:spcBef>
                <a:spcPts val="600"/>
              </a:spcBef>
              <a:buFont typeface="Wingdings 3" pitchFamily="18" charset="2"/>
              <a:buChar char="}"/>
            </a:pPr>
            <a:r>
              <a:rPr lang="en-GB" b="0" dirty="0">
                <a:solidFill>
                  <a:schemeClr val="tx1"/>
                </a:solidFill>
                <a:latin typeface="Arial" pitchFamily="34" charset="0"/>
                <a:cs typeface="Arial" pitchFamily="34" charset="0"/>
              </a:rPr>
              <a:t>Introduce smaller segments using </a:t>
            </a:r>
            <a:r>
              <a:rPr lang="en-GB" b="0" dirty="0" smtClean="0">
                <a:solidFill>
                  <a:schemeClr val="tx1"/>
                </a:solidFill>
                <a:latin typeface="Arial" pitchFamily="34" charset="0"/>
                <a:cs typeface="Arial" pitchFamily="34" charset="0"/>
              </a:rPr>
              <a:t>fibre </a:t>
            </a:r>
            <a:r>
              <a:rPr lang="en-GB" b="0" dirty="0">
                <a:solidFill>
                  <a:schemeClr val="tx1"/>
                </a:solidFill>
                <a:latin typeface="Arial" pitchFamily="34" charset="0"/>
                <a:cs typeface="Arial" pitchFamily="34" charset="0"/>
              </a:rPr>
              <a:t>deep or </a:t>
            </a:r>
            <a:r>
              <a:rPr lang="en-GB" b="0" dirty="0" err="1">
                <a:solidFill>
                  <a:schemeClr val="tx1"/>
                </a:solidFill>
                <a:latin typeface="Arial" pitchFamily="34" charset="0"/>
                <a:cs typeface="Arial" pitchFamily="34" charset="0"/>
              </a:rPr>
              <a:t>FttLA</a:t>
            </a:r>
            <a:r>
              <a:rPr lang="en-GB" b="0" dirty="0">
                <a:solidFill>
                  <a:schemeClr val="tx1"/>
                </a:solidFill>
                <a:latin typeface="Arial" pitchFamily="34" charset="0"/>
                <a:cs typeface="Arial" pitchFamily="34" charset="0"/>
              </a:rPr>
              <a:t> </a:t>
            </a:r>
          </a:p>
          <a:p>
            <a:pPr marL="342900" indent="-342900">
              <a:lnSpc>
                <a:spcPct val="100000"/>
              </a:lnSpc>
              <a:spcBef>
                <a:spcPts val="600"/>
              </a:spcBef>
              <a:buFont typeface="Wingdings 3" pitchFamily="18" charset="2"/>
              <a:buChar char="}"/>
            </a:pPr>
            <a:r>
              <a:rPr lang="en-GB" b="0" dirty="0" smtClean="0">
                <a:solidFill>
                  <a:schemeClr val="tx1"/>
                </a:solidFill>
                <a:latin typeface="Arial" pitchFamily="34" charset="0"/>
                <a:cs typeface="Arial" pitchFamily="34" charset="0"/>
              </a:rPr>
              <a:t>Extend </a:t>
            </a:r>
            <a:r>
              <a:rPr lang="en-GB" b="0" dirty="0">
                <a:solidFill>
                  <a:schemeClr val="tx1"/>
                </a:solidFill>
                <a:latin typeface="Arial" pitchFamily="34" charset="0"/>
                <a:cs typeface="Arial" pitchFamily="34" charset="0"/>
              </a:rPr>
              <a:t>downstream and upstream </a:t>
            </a:r>
            <a:r>
              <a:rPr lang="en-GB" b="0" dirty="0" smtClean="0">
                <a:solidFill>
                  <a:schemeClr val="tx1"/>
                </a:solidFill>
                <a:latin typeface="Arial" pitchFamily="34" charset="0"/>
                <a:cs typeface="Arial" pitchFamily="34" charset="0"/>
              </a:rPr>
              <a:t>bandwidth</a:t>
            </a:r>
            <a:endParaRPr lang="en-GB" b="0" dirty="0">
              <a:solidFill>
                <a:schemeClr val="tx1"/>
              </a:solidFill>
              <a:latin typeface="Arial" pitchFamily="34" charset="0"/>
              <a:cs typeface="Arial" pitchFamily="34" charset="0"/>
            </a:endParaRPr>
          </a:p>
          <a:p>
            <a:pPr>
              <a:lnSpc>
                <a:spcPct val="100000"/>
              </a:lnSpc>
              <a:spcBef>
                <a:spcPts val="600"/>
              </a:spcBef>
              <a:buClr>
                <a:schemeClr val="tx2">
                  <a:lumMod val="60000"/>
                  <a:lumOff val="40000"/>
                </a:schemeClr>
              </a:buClr>
            </a:pPr>
            <a:r>
              <a:rPr lang="en-GB" b="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Today</a:t>
            </a:r>
            <a:r>
              <a:rPr lang="en-GB" sz="1800" b="0" dirty="0">
                <a:solidFill>
                  <a:schemeClr val="tx1"/>
                </a:solidFill>
                <a:latin typeface="Arial" pitchFamily="34" charset="0"/>
                <a:cs typeface="Arial" pitchFamily="34" charset="0"/>
              </a:rPr>
              <a:t>: (DOCSIS 3.0)</a:t>
            </a:r>
          </a:p>
          <a:p>
            <a:pPr marL="793750" lvl="2" indent="-342900">
              <a:lnSpc>
                <a:spcPct val="100000"/>
              </a:lnSpc>
              <a:buFont typeface="Wingdings 3" pitchFamily="18" charset="2"/>
              <a:buChar char="}"/>
            </a:pPr>
            <a:r>
              <a:rPr lang="en-GB" sz="1400" dirty="0" smtClean="0">
                <a:solidFill>
                  <a:schemeClr val="tx1"/>
                </a:solidFill>
                <a:latin typeface="Arial" pitchFamily="34" charset="0"/>
                <a:cs typeface="Arial" pitchFamily="34" charset="0"/>
              </a:rPr>
              <a:t>DS 860/1006 MHz   </a:t>
            </a:r>
          </a:p>
          <a:p>
            <a:pPr marL="793750" lvl="2" indent="-342900">
              <a:lnSpc>
                <a:spcPct val="100000"/>
              </a:lnSpc>
              <a:buFont typeface="Wingdings 3" pitchFamily="18" charset="2"/>
              <a:buChar char="}"/>
            </a:pPr>
            <a:r>
              <a:rPr lang="en-GB" sz="1400" dirty="0" smtClean="0">
                <a:solidFill>
                  <a:schemeClr val="tx1"/>
                </a:solidFill>
                <a:latin typeface="Arial" pitchFamily="34" charset="0"/>
                <a:cs typeface="Arial" pitchFamily="34" charset="0"/>
              </a:rPr>
              <a:t>US 65 MHz</a:t>
            </a:r>
          </a:p>
          <a:p>
            <a:pPr marL="793750" lvl="2" indent="-342900">
              <a:lnSpc>
                <a:spcPct val="100000"/>
              </a:lnSpc>
              <a:buFont typeface="Wingdings 3" pitchFamily="18" charset="2"/>
              <a:buChar char="}"/>
            </a:pPr>
            <a:r>
              <a:rPr lang="en-GB" sz="1400" dirty="0" smtClean="0">
                <a:solidFill>
                  <a:schemeClr val="tx1"/>
                </a:solidFill>
                <a:latin typeface="Arial" pitchFamily="34" charset="0"/>
                <a:cs typeface="Arial" pitchFamily="34" charset="0"/>
              </a:rPr>
              <a:t>Upgrading US 85 </a:t>
            </a:r>
            <a:r>
              <a:rPr lang="en-GB" sz="1400" dirty="0">
                <a:solidFill>
                  <a:schemeClr val="tx1"/>
                </a:solidFill>
                <a:latin typeface="Arial" pitchFamily="34" charset="0"/>
                <a:cs typeface="Arial" pitchFamily="34" charset="0"/>
              </a:rPr>
              <a:t>MHz w</a:t>
            </a:r>
            <a:r>
              <a:rPr lang="en-GB" sz="1400" dirty="0" smtClean="0">
                <a:solidFill>
                  <a:schemeClr val="tx1"/>
                </a:solidFill>
                <a:latin typeface="Arial" pitchFamily="34" charset="0"/>
                <a:cs typeface="Arial" pitchFamily="34" charset="0"/>
              </a:rPr>
              <a:t>ill need diplexer upgrade</a:t>
            </a:r>
          </a:p>
          <a:p>
            <a:pPr>
              <a:lnSpc>
                <a:spcPct val="100000"/>
              </a:lnSpc>
              <a:spcBef>
                <a:spcPts val="600"/>
              </a:spcBef>
              <a:buClr>
                <a:schemeClr val="tx2">
                  <a:lumMod val="60000"/>
                  <a:lumOff val="40000"/>
                </a:schemeClr>
              </a:buClr>
            </a:pPr>
            <a:r>
              <a:rPr lang="en-GB" dirty="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Short Term</a:t>
            </a:r>
            <a:r>
              <a:rPr lang="en-GB" sz="1800" b="0" dirty="0" smtClean="0">
                <a:solidFill>
                  <a:schemeClr val="tx1"/>
                </a:solidFill>
                <a:latin typeface="Arial" pitchFamily="34" charset="0"/>
                <a:cs typeface="Arial" pitchFamily="34" charset="0"/>
              </a:rPr>
              <a:t>: </a:t>
            </a:r>
            <a:r>
              <a:rPr lang="en-GB" sz="1800" b="0" dirty="0">
                <a:solidFill>
                  <a:schemeClr val="tx1"/>
                </a:solidFill>
                <a:latin typeface="Arial" pitchFamily="34" charset="0"/>
                <a:cs typeface="Arial" pitchFamily="34" charset="0"/>
              </a:rPr>
              <a:t>(DOCSIS 3.1) </a:t>
            </a:r>
          </a:p>
          <a:p>
            <a:pPr marL="793750" lvl="2" indent="-342900">
              <a:lnSpc>
                <a:spcPct val="100000"/>
              </a:lnSpc>
              <a:buClr>
                <a:srgbClr val="00B0F0"/>
              </a:buClr>
              <a:buFont typeface="Wingdings 3" pitchFamily="18" charset="2"/>
              <a:buChar char="}"/>
            </a:pPr>
            <a:r>
              <a:rPr lang="en-GB" sz="1400" dirty="0" smtClean="0">
                <a:solidFill>
                  <a:schemeClr val="tx1"/>
                </a:solidFill>
                <a:latin typeface="Arial" pitchFamily="34" charset="0"/>
                <a:cs typeface="Arial" pitchFamily="34" charset="0"/>
              </a:rPr>
              <a:t>DS </a:t>
            </a:r>
            <a:r>
              <a:rPr lang="en-GB" sz="1400" dirty="0">
                <a:solidFill>
                  <a:schemeClr val="tx1"/>
                </a:solidFill>
                <a:latin typeface="Arial" pitchFamily="34" charset="0"/>
                <a:cs typeface="Arial" pitchFamily="34" charset="0"/>
              </a:rPr>
              <a:t>1.2 GHz  </a:t>
            </a:r>
          </a:p>
          <a:p>
            <a:pPr marL="793750" lvl="2" indent="-342900">
              <a:lnSpc>
                <a:spcPct val="100000"/>
              </a:lnSpc>
              <a:buClr>
                <a:srgbClr val="00B0F0"/>
              </a:buClr>
              <a:buFont typeface="Wingdings 3" pitchFamily="18" charset="2"/>
              <a:buChar char="}"/>
            </a:pPr>
            <a:r>
              <a:rPr lang="en-GB" sz="1400" dirty="0">
                <a:solidFill>
                  <a:schemeClr val="tx1"/>
                </a:solidFill>
                <a:latin typeface="Arial" pitchFamily="34" charset="0"/>
                <a:cs typeface="Arial" pitchFamily="34" charset="0"/>
              </a:rPr>
              <a:t>US  200 MHz  </a:t>
            </a:r>
            <a:endParaRPr lang="en-GB" sz="1400" dirty="0" smtClean="0">
              <a:solidFill>
                <a:schemeClr val="tx1"/>
              </a:solidFill>
              <a:latin typeface="Arial" pitchFamily="34" charset="0"/>
              <a:cs typeface="Arial" pitchFamily="34" charset="0"/>
            </a:endParaRPr>
          </a:p>
          <a:p>
            <a:pPr marL="793750" lvl="2" indent="-342900">
              <a:lnSpc>
                <a:spcPct val="100000"/>
              </a:lnSpc>
              <a:buClr>
                <a:srgbClr val="00B0F0"/>
              </a:buClr>
              <a:buFont typeface="Wingdings 3" pitchFamily="18" charset="2"/>
              <a:buChar char="}"/>
            </a:pPr>
            <a:r>
              <a:rPr lang="en-GB" sz="1400" dirty="0">
                <a:solidFill>
                  <a:schemeClr val="tx1"/>
                </a:solidFill>
                <a:latin typeface="Arial" pitchFamily="34" charset="0"/>
                <a:cs typeface="Arial" pitchFamily="34" charset="0"/>
              </a:rPr>
              <a:t>W</a:t>
            </a:r>
            <a:r>
              <a:rPr lang="en-GB" sz="1400" dirty="0" smtClean="0">
                <a:solidFill>
                  <a:schemeClr val="tx1"/>
                </a:solidFill>
                <a:latin typeface="Arial" pitchFamily="34" charset="0"/>
                <a:cs typeface="Arial" pitchFamily="34" charset="0"/>
              </a:rPr>
              <a:t>ill require active and passive upgrade</a:t>
            </a:r>
          </a:p>
          <a:p>
            <a:pPr>
              <a:lnSpc>
                <a:spcPct val="100000"/>
              </a:lnSpc>
              <a:spcBef>
                <a:spcPts val="600"/>
              </a:spcBef>
            </a:pPr>
            <a:r>
              <a:rPr lang="en-GB" dirty="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Future</a:t>
            </a:r>
            <a:r>
              <a:rPr lang="en-GB" sz="1800" b="0" dirty="0">
                <a:solidFill>
                  <a:schemeClr val="tx1"/>
                </a:solidFill>
                <a:latin typeface="Arial" pitchFamily="34" charset="0"/>
                <a:cs typeface="Arial" pitchFamily="34" charset="0"/>
              </a:rPr>
              <a:t>: (DOCSIS 3.1) </a:t>
            </a:r>
          </a:p>
          <a:p>
            <a:pPr marL="793750" lvl="2" indent="-342900">
              <a:lnSpc>
                <a:spcPct val="100000"/>
              </a:lnSpc>
              <a:buClr>
                <a:srgbClr val="00B0F0"/>
              </a:buClr>
              <a:buFont typeface="Wingdings 3" pitchFamily="18" charset="2"/>
              <a:buChar char="}"/>
            </a:pPr>
            <a:r>
              <a:rPr lang="en-GB" sz="1400" dirty="0" smtClean="0">
                <a:solidFill>
                  <a:schemeClr val="tx1"/>
                </a:solidFill>
                <a:latin typeface="Arial" pitchFamily="34" charset="0"/>
                <a:cs typeface="Arial" pitchFamily="34" charset="0"/>
              </a:rPr>
              <a:t>DS 1.7 </a:t>
            </a:r>
            <a:r>
              <a:rPr lang="en-GB" sz="1400" dirty="0">
                <a:solidFill>
                  <a:schemeClr val="tx1"/>
                </a:solidFill>
                <a:latin typeface="Arial" pitchFamily="34" charset="0"/>
                <a:cs typeface="Arial" pitchFamily="34" charset="0"/>
              </a:rPr>
              <a:t>GHz </a:t>
            </a:r>
            <a:endParaRPr lang="en-GB" sz="1400" dirty="0" smtClean="0">
              <a:solidFill>
                <a:schemeClr val="tx1"/>
              </a:solidFill>
              <a:latin typeface="Arial" pitchFamily="34" charset="0"/>
              <a:cs typeface="Arial" pitchFamily="34" charset="0"/>
            </a:endParaRPr>
          </a:p>
          <a:p>
            <a:pPr marL="793750" lvl="2" indent="-342900">
              <a:lnSpc>
                <a:spcPct val="100000"/>
              </a:lnSpc>
              <a:buClr>
                <a:srgbClr val="00B0F0"/>
              </a:buClr>
              <a:buFont typeface="Wingdings 3" pitchFamily="18" charset="2"/>
              <a:buChar char="}"/>
            </a:pPr>
            <a:r>
              <a:rPr lang="en-GB" sz="1400" dirty="0" smtClean="0">
                <a:solidFill>
                  <a:schemeClr val="tx1"/>
                </a:solidFill>
                <a:latin typeface="Arial" pitchFamily="34" charset="0"/>
                <a:cs typeface="Arial" pitchFamily="34" charset="0"/>
              </a:rPr>
              <a:t>US 400MHz</a:t>
            </a:r>
          </a:p>
          <a:p>
            <a:pPr marL="793750" lvl="2" indent="-342900">
              <a:lnSpc>
                <a:spcPct val="100000"/>
              </a:lnSpc>
              <a:buClr>
                <a:srgbClr val="00B0F0"/>
              </a:buClr>
              <a:buFont typeface="Wingdings 3" pitchFamily="18" charset="2"/>
              <a:buChar char="}"/>
            </a:pPr>
            <a:r>
              <a:rPr lang="en-GB" sz="1400" dirty="0" smtClean="0">
                <a:solidFill>
                  <a:schemeClr val="tx1"/>
                </a:solidFill>
                <a:latin typeface="Arial" pitchFamily="34" charset="0"/>
                <a:cs typeface="Arial" pitchFamily="34" charset="0"/>
              </a:rPr>
              <a:t>“Active upgrade”</a:t>
            </a:r>
            <a:endParaRPr lang="nl-NL" dirty="0" smtClean="0">
              <a:cs typeface="ＭＳ Ｐゴシック" pitchFamily="-123" charset="-128"/>
            </a:endParaRPr>
          </a:p>
          <a:p>
            <a:pPr lvl="1" indent="0">
              <a:buFont typeface="Wingdings 3" pitchFamily="18" charset="2"/>
              <a:buNone/>
            </a:pPr>
            <a:endParaRPr lang="nl-NL" dirty="0" smtClean="0"/>
          </a:p>
          <a:p>
            <a:endParaRPr lang="nl-NL" dirty="0"/>
          </a:p>
        </p:txBody>
      </p:sp>
    </p:spTree>
    <p:extLst>
      <p:ext uri="{BB962C8B-B14F-4D97-AF65-F5344CB8AC3E}">
        <p14:creationId xmlns:p14="http://schemas.microsoft.com/office/powerpoint/2010/main" val="6347053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smtClean="0"/>
              <a:t>Typical star network – upgrade path</a:t>
            </a:r>
            <a:endParaRPr lang="en-GB" sz="2400" dirty="0"/>
          </a:p>
        </p:txBody>
      </p:sp>
      <p:sp>
        <p:nvSpPr>
          <p:cNvPr id="3" name="Tijdelijke aanduiding voor voettekst 2"/>
          <p:cNvSpPr>
            <a:spLocks noGrp="1"/>
          </p:cNvSpPr>
          <p:nvPr>
            <p:ph type="ftr" sz="quarter" idx="10"/>
          </p:nvPr>
        </p:nvSpPr>
        <p:spPr/>
        <p:txBody>
          <a:bodyPr/>
          <a:lstStyle/>
          <a:p>
            <a:pPr>
              <a:defRPr/>
            </a:pPr>
            <a:r>
              <a:rPr lang="en-GB" smtClean="0"/>
              <a:t>Commercial in confidence | © 2013 Technetix </a:t>
            </a:r>
            <a:endParaRPr lang="en-GB"/>
          </a:p>
        </p:txBody>
      </p:sp>
      <p:pic>
        <p:nvPicPr>
          <p:cNvPr id="103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82527"/>
            <a:ext cx="8453437" cy="412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4639710"/>
            <a:ext cx="7662863"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4617486"/>
            <a:ext cx="7662863" cy="1119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3154" y="5266773"/>
            <a:ext cx="2449513"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96857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2253445201"/>
              </p:ext>
            </p:extLst>
          </p:nvPr>
        </p:nvGraphicFramePr>
        <p:xfrm>
          <a:off x="1763688" y="1504540"/>
          <a:ext cx="5976664" cy="4957738"/>
        </p:xfrm>
        <a:graphic>
          <a:graphicData uri="http://schemas.openxmlformats.org/presentationml/2006/ole">
            <mc:AlternateContent xmlns:mc="http://schemas.openxmlformats.org/markup-compatibility/2006">
              <mc:Choice xmlns:v="urn:schemas-microsoft-com:vml" Requires="v">
                <p:oleObj spid="_x0000_s7443" name="Visio" r:id="rId3" imgW="7988030" imgH="6313997" progId="Visio.Drawing.11">
                  <p:embed/>
                </p:oleObj>
              </mc:Choice>
              <mc:Fallback>
                <p:oleObj name="Visio" r:id="rId3" imgW="7988030" imgH="6313997" progId="Visio.Drawing.11">
                  <p:embed/>
                  <p:pic>
                    <p:nvPicPr>
                      <p:cNvPr id="0" name=""/>
                      <p:cNvPicPr/>
                      <p:nvPr/>
                    </p:nvPicPr>
                    <p:blipFill>
                      <a:blip r:embed="rId4"/>
                      <a:stretch>
                        <a:fillRect/>
                      </a:stretch>
                    </p:blipFill>
                    <p:spPr>
                      <a:xfrm>
                        <a:off x="1763688" y="1504540"/>
                        <a:ext cx="5976664" cy="4957738"/>
                      </a:xfrm>
                      <a:prstGeom prst="rect">
                        <a:avLst/>
                      </a:prstGeom>
                    </p:spPr>
                  </p:pic>
                </p:oleObj>
              </mc:Fallback>
            </mc:AlternateContent>
          </a:graphicData>
        </a:graphic>
      </p:graphicFrame>
      <p:sp>
        <p:nvSpPr>
          <p:cNvPr id="4" name="Footer Placeholder 3"/>
          <p:cNvSpPr>
            <a:spLocks noGrp="1"/>
          </p:cNvSpPr>
          <p:nvPr>
            <p:ph type="ftr" sz="quarter" idx="10"/>
          </p:nvPr>
        </p:nvSpPr>
        <p:spPr/>
        <p:txBody>
          <a:bodyPr/>
          <a:lstStyle/>
          <a:p>
            <a:pPr>
              <a:defRPr/>
            </a:pPr>
            <a:r>
              <a:rPr lang="en-US" dirty="0" smtClean="0"/>
              <a:t>Commercial in confidence | © 2013 Technetix </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094660265"/>
              </p:ext>
            </p:extLst>
          </p:nvPr>
        </p:nvGraphicFramePr>
        <p:xfrm>
          <a:off x="1763688" y="1124744"/>
          <a:ext cx="5904656" cy="2334071"/>
        </p:xfrm>
        <a:graphic>
          <a:graphicData uri="http://schemas.openxmlformats.org/presentationml/2006/ole">
            <mc:AlternateContent xmlns:mc="http://schemas.openxmlformats.org/markup-compatibility/2006">
              <mc:Choice xmlns:v="urn:schemas-microsoft-com:vml" Requires="v">
                <p:oleObj spid="_x0000_s7444" name="Visio" r:id="rId5" imgW="9218016" imgH="3745980" progId="Visio.Drawing.11">
                  <p:embed/>
                </p:oleObj>
              </mc:Choice>
              <mc:Fallback>
                <p:oleObj name="Visio" r:id="rId5" imgW="9218016" imgH="3745980" progId="Visio.Drawing.11">
                  <p:embed/>
                  <p:pic>
                    <p:nvPicPr>
                      <p:cNvPr id="0" name=""/>
                      <p:cNvPicPr/>
                      <p:nvPr/>
                    </p:nvPicPr>
                    <p:blipFill>
                      <a:blip r:embed="rId6"/>
                      <a:stretch>
                        <a:fillRect/>
                      </a:stretch>
                    </p:blipFill>
                    <p:spPr>
                      <a:xfrm>
                        <a:off x="1763688" y="1124744"/>
                        <a:ext cx="5904656" cy="2334071"/>
                      </a:xfrm>
                      <a:prstGeom prst="rect">
                        <a:avLst/>
                      </a:prstGeom>
                    </p:spPr>
                  </p:pic>
                </p:oleObj>
              </mc:Fallback>
            </mc:AlternateContent>
          </a:graphicData>
        </a:graphic>
      </p:graphicFrame>
      <p:sp>
        <p:nvSpPr>
          <p:cNvPr id="8" name="TextBox 7"/>
          <p:cNvSpPr txBox="1"/>
          <p:nvPr/>
        </p:nvSpPr>
        <p:spPr>
          <a:xfrm>
            <a:off x="899592" y="4653136"/>
            <a:ext cx="720080" cy="369332"/>
          </a:xfrm>
          <a:prstGeom prst="rect">
            <a:avLst/>
          </a:prstGeom>
          <a:noFill/>
        </p:spPr>
        <p:txBody>
          <a:bodyPr wrap="square" rtlCol="0">
            <a:spAutoFit/>
          </a:bodyPr>
          <a:lstStyle/>
          <a:p>
            <a:pPr algn="r"/>
            <a:r>
              <a:rPr lang="en-US" dirty="0" smtClean="0"/>
              <a:t>ATV</a:t>
            </a:r>
            <a:endParaRPr lang="en-US" dirty="0"/>
          </a:p>
        </p:txBody>
      </p:sp>
      <p:sp>
        <p:nvSpPr>
          <p:cNvPr id="10" name="TextBox 9"/>
          <p:cNvSpPr txBox="1"/>
          <p:nvPr/>
        </p:nvSpPr>
        <p:spPr>
          <a:xfrm>
            <a:off x="899592" y="5445224"/>
            <a:ext cx="720080" cy="369332"/>
          </a:xfrm>
          <a:prstGeom prst="rect">
            <a:avLst/>
          </a:prstGeom>
          <a:noFill/>
        </p:spPr>
        <p:txBody>
          <a:bodyPr wrap="square" rtlCol="0">
            <a:spAutoFit/>
          </a:bodyPr>
          <a:lstStyle/>
          <a:p>
            <a:pPr algn="r"/>
            <a:r>
              <a:rPr lang="en-US" dirty="0" smtClean="0"/>
              <a:t>DTV</a:t>
            </a:r>
            <a:endParaRPr lang="en-US" dirty="0"/>
          </a:p>
        </p:txBody>
      </p:sp>
      <p:sp>
        <p:nvSpPr>
          <p:cNvPr id="11" name="TextBox 10"/>
          <p:cNvSpPr txBox="1"/>
          <p:nvPr/>
        </p:nvSpPr>
        <p:spPr>
          <a:xfrm>
            <a:off x="827584" y="6021288"/>
            <a:ext cx="792088" cy="369332"/>
          </a:xfrm>
          <a:prstGeom prst="rect">
            <a:avLst/>
          </a:prstGeom>
          <a:noFill/>
        </p:spPr>
        <p:txBody>
          <a:bodyPr wrap="square" rtlCol="0">
            <a:spAutoFit/>
          </a:bodyPr>
          <a:lstStyle/>
          <a:p>
            <a:pPr algn="r"/>
            <a:r>
              <a:rPr lang="en-US" dirty="0" smtClean="0"/>
              <a:t>DATA</a:t>
            </a:r>
            <a:endParaRPr lang="en-US" dirty="0"/>
          </a:p>
        </p:txBody>
      </p:sp>
      <p:sp>
        <p:nvSpPr>
          <p:cNvPr id="12" name="TextBox 11"/>
          <p:cNvSpPr txBox="1"/>
          <p:nvPr/>
        </p:nvSpPr>
        <p:spPr>
          <a:xfrm>
            <a:off x="899592" y="4067442"/>
            <a:ext cx="720080" cy="369332"/>
          </a:xfrm>
          <a:prstGeom prst="rect">
            <a:avLst/>
          </a:prstGeom>
          <a:noFill/>
        </p:spPr>
        <p:txBody>
          <a:bodyPr wrap="square" rtlCol="0">
            <a:spAutoFit/>
          </a:bodyPr>
          <a:lstStyle/>
          <a:p>
            <a:pPr algn="r"/>
            <a:r>
              <a:rPr lang="en-US" dirty="0" smtClean="0"/>
              <a:t>FM</a:t>
            </a:r>
            <a:endParaRPr lang="en-US" dirty="0"/>
          </a:p>
        </p:txBody>
      </p:sp>
      <p:sp>
        <p:nvSpPr>
          <p:cNvPr id="13" name="TextBox 12"/>
          <p:cNvSpPr txBox="1"/>
          <p:nvPr/>
        </p:nvSpPr>
        <p:spPr>
          <a:xfrm>
            <a:off x="1979712" y="1733051"/>
            <a:ext cx="971236"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1200" dirty="0" err="1" smtClean="0"/>
              <a:t>Fibre</a:t>
            </a:r>
            <a:r>
              <a:rPr lang="en-US" sz="1200" dirty="0" smtClean="0"/>
              <a:t> deep</a:t>
            </a:r>
          </a:p>
          <a:p>
            <a:pPr algn="ctr"/>
            <a:r>
              <a:rPr lang="en-US" sz="1200" dirty="0" smtClean="0"/>
              <a:t>= cost of 5 nodes</a:t>
            </a:r>
            <a:endParaRPr lang="en-US" sz="1200" dirty="0"/>
          </a:p>
        </p:txBody>
      </p:sp>
      <p:sp>
        <p:nvSpPr>
          <p:cNvPr id="14" name="TextBox 13"/>
          <p:cNvSpPr txBox="1"/>
          <p:nvPr/>
        </p:nvSpPr>
        <p:spPr>
          <a:xfrm>
            <a:off x="4211960" y="740838"/>
            <a:ext cx="971236"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1200" dirty="0" err="1" smtClean="0"/>
              <a:t>FttLA</a:t>
            </a:r>
            <a:endParaRPr lang="en-US" sz="1200" dirty="0" smtClean="0"/>
          </a:p>
          <a:p>
            <a:pPr algn="ctr"/>
            <a:r>
              <a:rPr lang="en-US" sz="1200" dirty="0" smtClean="0"/>
              <a:t>Cost of 20 nodes  + </a:t>
            </a:r>
            <a:r>
              <a:rPr lang="en-US" sz="1200" dirty="0" err="1" smtClean="0"/>
              <a:t>fibre</a:t>
            </a:r>
            <a:endParaRPr lang="en-US" sz="1200" dirty="0" smtClean="0"/>
          </a:p>
        </p:txBody>
      </p:sp>
      <p:sp>
        <p:nvSpPr>
          <p:cNvPr id="16" name="TextBox 15"/>
          <p:cNvSpPr txBox="1"/>
          <p:nvPr/>
        </p:nvSpPr>
        <p:spPr>
          <a:xfrm>
            <a:off x="3806773" y="1963884"/>
            <a:ext cx="971236" cy="83099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1200" dirty="0" smtClean="0"/>
              <a:t>1.2 GHz</a:t>
            </a:r>
          </a:p>
          <a:p>
            <a:pPr algn="ctr"/>
            <a:r>
              <a:rPr lang="en-US" sz="1200" dirty="0" smtClean="0"/>
              <a:t>Replace (nodes)/amps/ passives </a:t>
            </a:r>
            <a:endParaRPr lang="en-US" sz="1200" dirty="0"/>
          </a:p>
        </p:txBody>
      </p:sp>
      <p:sp>
        <p:nvSpPr>
          <p:cNvPr id="17" name="TextBox 16"/>
          <p:cNvSpPr txBox="1"/>
          <p:nvPr/>
        </p:nvSpPr>
        <p:spPr>
          <a:xfrm>
            <a:off x="6210072" y="752539"/>
            <a:ext cx="1080120" cy="83099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1200" dirty="0" smtClean="0"/>
              <a:t>1.7 GHz</a:t>
            </a:r>
          </a:p>
          <a:p>
            <a:pPr algn="ctr"/>
            <a:r>
              <a:rPr lang="en-US" sz="1200" dirty="0" smtClean="0"/>
              <a:t>Replace nodes/</a:t>
            </a:r>
          </a:p>
          <a:p>
            <a:pPr algn="ctr"/>
            <a:r>
              <a:rPr lang="en-US" sz="1200" dirty="0" smtClean="0"/>
              <a:t> drop amps/ passives </a:t>
            </a:r>
            <a:endParaRPr lang="en-US" sz="1200" dirty="0"/>
          </a:p>
        </p:txBody>
      </p:sp>
      <p:sp>
        <p:nvSpPr>
          <p:cNvPr id="9" name="Up Arrow 8"/>
          <p:cNvSpPr/>
          <p:nvPr/>
        </p:nvSpPr>
        <p:spPr bwMode="auto">
          <a:xfrm>
            <a:off x="2537914" y="2360340"/>
            <a:ext cx="1248690" cy="869082"/>
          </a:xfrm>
          <a:prstGeom prst="upArrow">
            <a:avLst/>
          </a:prstGeom>
          <a:ln>
            <a:headEnd/>
            <a:tailEnd/>
          </a:ln>
        </p:spPr>
        <p:style>
          <a:lnRef idx="1">
            <a:schemeClr val="accent1"/>
          </a:lnRef>
          <a:fillRef idx="2">
            <a:schemeClr val="accent1"/>
          </a:fillRef>
          <a:effectRef idx="1">
            <a:schemeClr val="accent1"/>
          </a:effectRef>
          <a:fontRef idx="minor">
            <a:schemeClr val="dk1"/>
          </a:fontRef>
        </p:style>
        <p:txBody>
          <a:bodyPr wrap="square" lIns="0" tIns="0" rIns="0" bIns="0" rtlCol="0" anchor="ctr">
            <a:prstTxWarp prst="textNoShape">
              <a:avLst/>
            </a:prstTxWarp>
            <a:spAutoFit/>
          </a:bodyPr>
          <a:lstStyle/>
          <a:p>
            <a:pPr marL="0" algn="ctr">
              <a:lnSpc>
                <a:spcPts val="1700"/>
              </a:lnSpc>
            </a:pPr>
            <a:r>
              <a:rPr lang="en-US" sz="1200" b="1" dirty="0" smtClean="0">
                <a:solidFill>
                  <a:schemeClr val="accent3"/>
                </a:solidFill>
              </a:rPr>
              <a:t>N+1</a:t>
            </a:r>
          </a:p>
          <a:p>
            <a:pPr marL="0" algn="ctr">
              <a:lnSpc>
                <a:spcPts val="1700"/>
              </a:lnSpc>
            </a:pPr>
            <a:r>
              <a:rPr lang="en-US" sz="1200" b="1" dirty="0" smtClean="0">
                <a:solidFill>
                  <a:schemeClr val="accent3"/>
                </a:solidFill>
              </a:rPr>
              <a:t>5X</a:t>
            </a:r>
          </a:p>
          <a:p>
            <a:pPr marL="0" algn="ctr">
              <a:lnSpc>
                <a:spcPts val="1700"/>
              </a:lnSpc>
            </a:pPr>
            <a:r>
              <a:rPr lang="en-US" sz="1200" b="1" dirty="0" smtClean="0">
                <a:solidFill>
                  <a:schemeClr val="accent3"/>
                </a:solidFill>
              </a:rPr>
              <a:t>100HP/ON</a:t>
            </a:r>
            <a:endParaRPr lang="en-US" sz="1200" b="1" dirty="0" smtClean="0">
              <a:solidFill>
                <a:schemeClr val="accent3"/>
              </a:solidFill>
            </a:endParaRPr>
          </a:p>
        </p:txBody>
      </p:sp>
      <p:sp>
        <p:nvSpPr>
          <p:cNvPr id="20" name="Up Arrow 19"/>
          <p:cNvSpPr/>
          <p:nvPr/>
        </p:nvSpPr>
        <p:spPr bwMode="auto">
          <a:xfrm>
            <a:off x="4778009" y="1340768"/>
            <a:ext cx="1248690" cy="869082"/>
          </a:xfrm>
          <a:prstGeom prst="upArrow">
            <a:avLst/>
          </a:prstGeom>
          <a:ln>
            <a:headEnd/>
            <a:tailEnd/>
          </a:ln>
        </p:spPr>
        <p:style>
          <a:lnRef idx="1">
            <a:schemeClr val="accent1"/>
          </a:lnRef>
          <a:fillRef idx="2">
            <a:schemeClr val="accent1"/>
          </a:fillRef>
          <a:effectRef idx="1">
            <a:schemeClr val="accent1"/>
          </a:effectRef>
          <a:fontRef idx="minor">
            <a:schemeClr val="dk1"/>
          </a:fontRef>
        </p:style>
        <p:txBody>
          <a:bodyPr wrap="square" lIns="0" tIns="0" rIns="0" bIns="0" rtlCol="0" anchor="ctr">
            <a:prstTxWarp prst="textNoShape">
              <a:avLst/>
            </a:prstTxWarp>
            <a:spAutoFit/>
          </a:bodyPr>
          <a:lstStyle/>
          <a:p>
            <a:pPr marL="0" algn="ctr">
              <a:lnSpc>
                <a:spcPts val="1700"/>
              </a:lnSpc>
            </a:pPr>
            <a:r>
              <a:rPr lang="en-US" sz="1200" b="1" dirty="0" smtClean="0">
                <a:solidFill>
                  <a:schemeClr val="accent3"/>
                </a:solidFill>
              </a:rPr>
              <a:t>N+0</a:t>
            </a:r>
          </a:p>
          <a:p>
            <a:pPr marL="0" algn="ctr">
              <a:lnSpc>
                <a:spcPts val="1700"/>
              </a:lnSpc>
            </a:pPr>
            <a:r>
              <a:rPr lang="en-US" sz="1200" b="1" dirty="0" smtClean="0">
                <a:solidFill>
                  <a:schemeClr val="accent3"/>
                </a:solidFill>
              </a:rPr>
              <a:t>25X</a:t>
            </a:r>
          </a:p>
          <a:p>
            <a:pPr marL="0" algn="ctr">
              <a:lnSpc>
                <a:spcPts val="1700"/>
              </a:lnSpc>
            </a:pPr>
            <a:r>
              <a:rPr lang="en-US" sz="1200" b="1" dirty="0" smtClean="0">
                <a:solidFill>
                  <a:schemeClr val="accent3"/>
                </a:solidFill>
              </a:rPr>
              <a:t>20HP/ON</a:t>
            </a:r>
            <a:endParaRPr lang="en-US" sz="1200" b="1" dirty="0" smtClean="0">
              <a:solidFill>
                <a:schemeClr val="accent3"/>
              </a:solidFill>
            </a:endParaRPr>
          </a:p>
        </p:txBody>
      </p:sp>
      <p:sp>
        <p:nvSpPr>
          <p:cNvPr id="18" name="Titel 1"/>
          <p:cNvSpPr txBox="1">
            <a:spLocks/>
          </p:cNvSpPr>
          <p:nvPr/>
        </p:nvSpPr>
        <p:spPr bwMode="auto">
          <a:xfrm>
            <a:off x="200025" y="100013"/>
            <a:ext cx="5657850" cy="71437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rtl="0" fontAlgn="base">
              <a:spcBef>
                <a:spcPct val="0"/>
              </a:spcBef>
              <a:spcAft>
                <a:spcPct val="0"/>
              </a:spcAft>
              <a:defRPr sz="2800" b="1" kern="1200">
                <a:solidFill>
                  <a:schemeClr val="bg1"/>
                </a:solidFill>
                <a:latin typeface="Arial Narrow" pitchFamily="34" charset="0"/>
                <a:ea typeface="ＭＳ Ｐゴシック" pitchFamily="-123" charset="-128"/>
                <a:cs typeface="ＭＳ Ｐゴシック" pitchFamily="-123" charset="-128"/>
              </a:defRPr>
            </a:lvl1pPr>
            <a:lvl2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2pPr>
            <a:lvl3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3pPr>
            <a:lvl4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4pPr>
            <a:lvl5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5pPr>
            <a:lvl6pPr marL="4572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6pPr>
            <a:lvl7pPr marL="9144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7pPr>
            <a:lvl8pPr marL="13716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8pPr>
            <a:lvl9pPr marL="18288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9pPr>
          </a:lstStyle>
          <a:p>
            <a:r>
              <a:rPr lang="en-US" sz="2400" dirty="0" smtClean="0"/>
              <a:t>Typical star network – upgrade path</a:t>
            </a:r>
            <a:endParaRPr lang="en-US" sz="2400" dirty="0"/>
          </a:p>
        </p:txBody>
      </p:sp>
    </p:spTree>
    <p:extLst>
      <p:ext uri="{BB962C8B-B14F-4D97-AF65-F5344CB8AC3E}">
        <p14:creationId xmlns:p14="http://schemas.microsoft.com/office/powerpoint/2010/main" val="11216276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9"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smtClean="0"/>
              <a:t>Commercial in confidence | © 2013 Technetix </a:t>
            </a:r>
            <a:endParaRPr lang="en-GB"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994" y="1412776"/>
            <a:ext cx="8758236" cy="2595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a:xfrm>
            <a:off x="971600" y="1700808"/>
            <a:ext cx="2736304" cy="0"/>
          </a:xfrm>
          <a:prstGeom prst="line">
            <a:avLst/>
          </a:prstGeom>
          <a:ln w="41275" cmpd="thickThin"/>
        </p:spPr>
        <p:style>
          <a:lnRef idx="1">
            <a:schemeClr val="accent1"/>
          </a:lnRef>
          <a:fillRef idx="0">
            <a:schemeClr val="accent1"/>
          </a:fillRef>
          <a:effectRef idx="0">
            <a:schemeClr val="accent1"/>
          </a:effectRef>
          <a:fontRef idx="minor">
            <a:schemeClr val="tx1"/>
          </a:fontRef>
        </p:style>
      </p:cxn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665806"/>
            <a:ext cx="37147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1665806"/>
            <a:ext cx="37147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1665806"/>
            <a:ext cx="37147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3270" y="1963010"/>
            <a:ext cx="37147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3" y="2510532"/>
            <a:ext cx="37147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7871" y="3104806"/>
            <a:ext cx="37147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1361" y="3604013"/>
            <a:ext cx="371475"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8" name="Straight Connector 17"/>
          <p:cNvCxnSpPr/>
          <p:nvPr/>
        </p:nvCxnSpPr>
        <p:spPr>
          <a:xfrm>
            <a:off x="3887923" y="2059016"/>
            <a:ext cx="1625347" cy="0"/>
          </a:xfrm>
          <a:prstGeom prst="line">
            <a:avLst/>
          </a:prstGeom>
          <a:ln w="41275" cmpd="thickThi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67744" y="2564904"/>
            <a:ext cx="3240359" cy="0"/>
          </a:xfrm>
          <a:prstGeom prst="line">
            <a:avLst/>
          </a:prstGeom>
          <a:ln w="41275" cmpd="thickThi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3881075" y="1865831"/>
            <a:ext cx="6848" cy="193185"/>
          </a:xfrm>
          <a:prstGeom prst="line">
            <a:avLst/>
          </a:prstGeom>
          <a:ln w="41275" cmpd="thickThi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281091" y="1869837"/>
            <a:ext cx="0" cy="695067"/>
          </a:xfrm>
          <a:prstGeom prst="line">
            <a:avLst/>
          </a:prstGeom>
          <a:ln w="41275" cmpd="thickThi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778552" y="3131250"/>
            <a:ext cx="3194183" cy="0"/>
          </a:xfrm>
          <a:prstGeom prst="line">
            <a:avLst/>
          </a:prstGeom>
          <a:ln w="41275" cmpd="thickThi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619672" y="3697567"/>
            <a:ext cx="3281689" cy="0"/>
          </a:xfrm>
          <a:prstGeom prst="line">
            <a:avLst/>
          </a:prstGeom>
          <a:ln w="41275" cmpd="thickThi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1771704" y="1842765"/>
            <a:ext cx="6848" cy="1288485"/>
          </a:xfrm>
          <a:prstGeom prst="line">
            <a:avLst/>
          </a:prstGeom>
          <a:ln w="41275" cmpd="thickThi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619672" y="1872153"/>
            <a:ext cx="3119" cy="1825414"/>
          </a:xfrm>
          <a:prstGeom prst="line">
            <a:avLst/>
          </a:prstGeom>
          <a:ln w="41275" cmpd="thickThin"/>
        </p:spPr>
        <p:style>
          <a:lnRef idx="1">
            <a:schemeClr val="accent1"/>
          </a:lnRef>
          <a:fillRef idx="0">
            <a:schemeClr val="accent1"/>
          </a:fillRef>
          <a:effectRef idx="0">
            <a:schemeClr val="accent1"/>
          </a:effectRef>
          <a:fontRef idx="minor">
            <a:schemeClr val="tx1"/>
          </a:fontRef>
        </p:style>
      </p:cxnSp>
      <p:sp>
        <p:nvSpPr>
          <p:cNvPr id="23" name="Titel 1"/>
          <p:cNvSpPr>
            <a:spLocks noGrp="1"/>
          </p:cNvSpPr>
          <p:nvPr>
            <p:ph type="title"/>
          </p:nvPr>
        </p:nvSpPr>
        <p:spPr>
          <a:xfrm>
            <a:off x="200025" y="100013"/>
            <a:ext cx="5657850" cy="714375"/>
          </a:xfrm>
        </p:spPr>
        <p:txBody>
          <a:bodyPr/>
          <a:lstStyle/>
          <a:p>
            <a:r>
              <a:rPr lang="nl-NL" sz="2400" dirty="0" smtClean="0"/>
              <a:t>Typical </a:t>
            </a:r>
            <a:r>
              <a:rPr lang="nl-NL" sz="2400" dirty="0"/>
              <a:t>t</a:t>
            </a:r>
            <a:r>
              <a:rPr lang="nl-NL" sz="2400" dirty="0" smtClean="0"/>
              <a:t>ree &amp; branch network – upgrade path</a:t>
            </a:r>
            <a:endParaRPr lang="en-GB" sz="2400" dirty="0"/>
          </a:p>
        </p:txBody>
      </p:sp>
    </p:spTree>
    <p:extLst>
      <p:ext uri="{BB962C8B-B14F-4D97-AF65-F5344CB8AC3E}">
        <p14:creationId xmlns:p14="http://schemas.microsoft.com/office/powerpoint/2010/main" val="32268680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2291"/>
                                        </p:tgtEl>
                                        <p:attrNameLst>
                                          <p:attrName>style.visibility</p:attrName>
                                        </p:attrNameLst>
                                      </p:cBhvr>
                                      <p:to>
                                        <p:strVal val="visible"/>
                                      </p:to>
                                    </p:set>
                                    <p:animEffect transition="in" filter="fade">
                                      <p:cBhvr>
                                        <p:cTn id="16" dur="500"/>
                                        <p:tgtEl>
                                          <p:spTgt spid="1229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par>
                                <p:cTn id="22" presetID="10" presetClass="entr" presetSubtype="0"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par>
                                <p:cTn id="25" presetID="10"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par>
                                <p:cTn id="28" presetID="10" presetClass="entr" presetSubtype="0" fill="hold"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par>
                                <p:cTn id="31" presetID="10"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par>
                                <p:cTn id="43" presetID="10"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10" presetClass="entr" presetSubtype="0"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3758418134"/>
              </p:ext>
            </p:extLst>
          </p:nvPr>
        </p:nvGraphicFramePr>
        <p:xfrm>
          <a:off x="1763688" y="1504540"/>
          <a:ext cx="5976664" cy="4957738"/>
        </p:xfrm>
        <a:graphic>
          <a:graphicData uri="http://schemas.openxmlformats.org/presentationml/2006/ole">
            <mc:AlternateContent xmlns:mc="http://schemas.openxmlformats.org/markup-compatibility/2006">
              <mc:Choice xmlns:v="urn:schemas-microsoft-com:vml" Requires="v">
                <p:oleObj spid="_x0000_s13580" name="Visio" r:id="rId3" imgW="7988030" imgH="6313997" progId="Visio.Drawing.11">
                  <p:embed/>
                </p:oleObj>
              </mc:Choice>
              <mc:Fallback>
                <p:oleObj name="Visio" r:id="rId3" imgW="7988030" imgH="6313997" progId="Visio.Drawing.11">
                  <p:embed/>
                  <p:pic>
                    <p:nvPicPr>
                      <p:cNvPr id="0" name=""/>
                      <p:cNvPicPr/>
                      <p:nvPr/>
                    </p:nvPicPr>
                    <p:blipFill>
                      <a:blip r:embed="rId4"/>
                      <a:stretch>
                        <a:fillRect/>
                      </a:stretch>
                    </p:blipFill>
                    <p:spPr>
                      <a:xfrm>
                        <a:off x="1763688" y="1504540"/>
                        <a:ext cx="5976664" cy="4957738"/>
                      </a:xfrm>
                      <a:prstGeom prst="rect">
                        <a:avLst/>
                      </a:prstGeom>
                    </p:spPr>
                  </p:pic>
                </p:oleObj>
              </mc:Fallback>
            </mc:AlternateContent>
          </a:graphicData>
        </a:graphic>
      </p:graphicFrame>
      <p:sp>
        <p:nvSpPr>
          <p:cNvPr id="4" name="Footer Placeholder 3"/>
          <p:cNvSpPr>
            <a:spLocks noGrp="1"/>
          </p:cNvSpPr>
          <p:nvPr>
            <p:ph type="ftr" sz="quarter" idx="10"/>
          </p:nvPr>
        </p:nvSpPr>
        <p:spPr/>
        <p:txBody>
          <a:bodyPr/>
          <a:lstStyle/>
          <a:p>
            <a:pPr>
              <a:defRPr/>
            </a:pPr>
            <a:r>
              <a:rPr lang="en-US" dirty="0" smtClean="0"/>
              <a:t>Commercial in confidence | © 2013 Technetix </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313790319"/>
              </p:ext>
            </p:extLst>
          </p:nvPr>
        </p:nvGraphicFramePr>
        <p:xfrm>
          <a:off x="1763688" y="1124744"/>
          <a:ext cx="5904656" cy="2334071"/>
        </p:xfrm>
        <a:graphic>
          <a:graphicData uri="http://schemas.openxmlformats.org/presentationml/2006/ole">
            <mc:AlternateContent xmlns:mc="http://schemas.openxmlformats.org/markup-compatibility/2006">
              <mc:Choice xmlns:v="urn:schemas-microsoft-com:vml" Requires="v">
                <p:oleObj spid="_x0000_s13581" name="Visio" r:id="rId5" imgW="9218016" imgH="3745980" progId="Visio.Drawing.11">
                  <p:embed/>
                </p:oleObj>
              </mc:Choice>
              <mc:Fallback>
                <p:oleObj name="Visio" r:id="rId5" imgW="9218016" imgH="3745980" progId="Visio.Drawing.11">
                  <p:embed/>
                  <p:pic>
                    <p:nvPicPr>
                      <p:cNvPr id="0" name=""/>
                      <p:cNvPicPr/>
                      <p:nvPr/>
                    </p:nvPicPr>
                    <p:blipFill>
                      <a:blip r:embed="rId6"/>
                      <a:stretch>
                        <a:fillRect/>
                      </a:stretch>
                    </p:blipFill>
                    <p:spPr>
                      <a:xfrm>
                        <a:off x="1763688" y="1124744"/>
                        <a:ext cx="5904656" cy="2334071"/>
                      </a:xfrm>
                      <a:prstGeom prst="rect">
                        <a:avLst/>
                      </a:prstGeom>
                    </p:spPr>
                  </p:pic>
                </p:oleObj>
              </mc:Fallback>
            </mc:AlternateContent>
          </a:graphicData>
        </a:graphic>
      </p:graphicFrame>
      <p:sp>
        <p:nvSpPr>
          <p:cNvPr id="8" name="TextBox 7"/>
          <p:cNvSpPr txBox="1"/>
          <p:nvPr/>
        </p:nvSpPr>
        <p:spPr>
          <a:xfrm>
            <a:off x="899592" y="4653136"/>
            <a:ext cx="720080" cy="369332"/>
          </a:xfrm>
          <a:prstGeom prst="rect">
            <a:avLst/>
          </a:prstGeom>
          <a:noFill/>
        </p:spPr>
        <p:txBody>
          <a:bodyPr wrap="square" rtlCol="0">
            <a:spAutoFit/>
          </a:bodyPr>
          <a:lstStyle/>
          <a:p>
            <a:pPr algn="r"/>
            <a:r>
              <a:rPr lang="en-US" dirty="0" smtClean="0"/>
              <a:t>ATV</a:t>
            </a:r>
            <a:endParaRPr lang="en-US" dirty="0"/>
          </a:p>
        </p:txBody>
      </p:sp>
      <p:sp>
        <p:nvSpPr>
          <p:cNvPr id="10" name="TextBox 9"/>
          <p:cNvSpPr txBox="1"/>
          <p:nvPr/>
        </p:nvSpPr>
        <p:spPr>
          <a:xfrm>
            <a:off x="899592" y="5445224"/>
            <a:ext cx="720080" cy="369332"/>
          </a:xfrm>
          <a:prstGeom prst="rect">
            <a:avLst/>
          </a:prstGeom>
          <a:noFill/>
        </p:spPr>
        <p:txBody>
          <a:bodyPr wrap="square" rtlCol="0">
            <a:spAutoFit/>
          </a:bodyPr>
          <a:lstStyle/>
          <a:p>
            <a:pPr algn="r"/>
            <a:r>
              <a:rPr lang="en-US" dirty="0" smtClean="0"/>
              <a:t>DTV</a:t>
            </a:r>
            <a:endParaRPr lang="en-US" dirty="0"/>
          </a:p>
        </p:txBody>
      </p:sp>
      <p:sp>
        <p:nvSpPr>
          <p:cNvPr id="11" name="TextBox 10"/>
          <p:cNvSpPr txBox="1"/>
          <p:nvPr/>
        </p:nvSpPr>
        <p:spPr>
          <a:xfrm>
            <a:off x="827584" y="6021288"/>
            <a:ext cx="792088" cy="369332"/>
          </a:xfrm>
          <a:prstGeom prst="rect">
            <a:avLst/>
          </a:prstGeom>
          <a:noFill/>
        </p:spPr>
        <p:txBody>
          <a:bodyPr wrap="square" rtlCol="0">
            <a:spAutoFit/>
          </a:bodyPr>
          <a:lstStyle/>
          <a:p>
            <a:pPr algn="r"/>
            <a:r>
              <a:rPr lang="en-US" dirty="0" smtClean="0"/>
              <a:t>DATA</a:t>
            </a:r>
            <a:endParaRPr lang="en-US" dirty="0"/>
          </a:p>
        </p:txBody>
      </p:sp>
      <p:sp>
        <p:nvSpPr>
          <p:cNvPr id="12" name="TextBox 11"/>
          <p:cNvSpPr txBox="1"/>
          <p:nvPr/>
        </p:nvSpPr>
        <p:spPr>
          <a:xfrm>
            <a:off x="899592" y="4067442"/>
            <a:ext cx="720080" cy="369332"/>
          </a:xfrm>
          <a:prstGeom prst="rect">
            <a:avLst/>
          </a:prstGeom>
          <a:noFill/>
        </p:spPr>
        <p:txBody>
          <a:bodyPr wrap="square" rtlCol="0">
            <a:spAutoFit/>
          </a:bodyPr>
          <a:lstStyle/>
          <a:p>
            <a:pPr algn="r"/>
            <a:r>
              <a:rPr lang="en-US" dirty="0" smtClean="0"/>
              <a:t>FM</a:t>
            </a:r>
            <a:endParaRPr lang="en-US" dirty="0"/>
          </a:p>
        </p:txBody>
      </p:sp>
      <p:sp>
        <p:nvSpPr>
          <p:cNvPr id="13" name="TextBox 12"/>
          <p:cNvSpPr txBox="1"/>
          <p:nvPr/>
        </p:nvSpPr>
        <p:spPr>
          <a:xfrm>
            <a:off x="1691680" y="1998800"/>
            <a:ext cx="1248382"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1200" dirty="0" err="1" smtClean="0"/>
              <a:t>Fibre</a:t>
            </a:r>
            <a:r>
              <a:rPr lang="en-US" sz="1200" dirty="0" smtClean="0"/>
              <a:t> deep</a:t>
            </a:r>
          </a:p>
          <a:p>
            <a:pPr algn="ctr"/>
            <a:r>
              <a:rPr lang="en-US" sz="1200" dirty="0" smtClean="0"/>
              <a:t>Replace 6  trunks by nodes plus </a:t>
            </a:r>
            <a:r>
              <a:rPr lang="en-US" sz="1200" dirty="0" err="1" smtClean="0"/>
              <a:t>fibre</a:t>
            </a:r>
            <a:endParaRPr lang="en-US" sz="1200" dirty="0" smtClean="0"/>
          </a:p>
        </p:txBody>
      </p:sp>
      <p:sp>
        <p:nvSpPr>
          <p:cNvPr id="14" name="TextBox 13"/>
          <p:cNvSpPr txBox="1"/>
          <p:nvPr/>
        </p:nvSpPr>
        <p:spPr>
          <a:xfrm>
            <a:off x="4013502" y="1026402"/>
            <a:ext cx="1187260"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1200" dirty="0" err="1" smtClean="0"/>
              <a:t>FttLA</a:t>
            </a:r>
            <a:endParaRPr lang="en-US" sz="1200" dirty="0" smtClean="0"/>
          </a:p>
          <a:p>
            <a:pPr algn="ctr"/>
            <a:r>
              <a:rPr lang="en-US" sz="1200" dirty="0" smtClean="0"/>
              <a:t>Replace 6 amps by nodes + </a:t>
            </a:r>
            <a:r>
              <a:rPr lang="en-US" sz="1200" dirty="0" err="1" smtClean="0"/>
              <a:t>fibre</a:t>
            </a:r>
            <a:endParaRPr lang="en-US" sz="1200" dirty="0" smtClean="0"/>
          </a:p>
        </p:txBody>
      </p:sp>
      <p:sp>
        <p:nvSpPr>
          <p:cNvPr id="17" name="TextBox 16"/>
          <p:cNvSpPr txBox="1"/>
          <p:nvPr/>
        </p:nvSpPr>
        <p:spPr>
          <a:xfrm>
            <a:off x="6156176" y="908720"/>
            <a:ext cx="971236" cy="83099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1200" dirty="0" smtClean="0"/>
              <a:t>1.7 GHz</a:t>
            </a:r>
          </a:p>
          <a:p>
            <a:pPr algn="ctr"/>
            <a:r>
              <a:rPr lang="en-US" sz="1200" dirty="0" smtClean="0"/>
              <a:t>Replace nodes/ amps</a:t>
            </a:r>
          </a:p>
          <a:p>
            <a:pPr algn="ctr"/>
            <a:r>
              <a:rPr lang="en-US" sz="1200" dirty="0" smtClean="0"/>
              <a:t>(passives)</a:t>
            </a:r>
            <a:endParaRPr lang="en-US" sz="1200" dirty="0"/>
          </a:p>
        </p:txBody>
      </p:sp>
      <p:sp>
        <p:nvSpPr>
          <p:cNvPr id="18" name="TextBox 17"/>
          <p:cNvSpPr txBox="1"/>
          <p:nvPr/>
        </p:nvSpPr>
        <p:spPr>
          <a:xfrm>
            <a:off x="3820746" y="1757540"/>
            <a:ext cx="1068650" cy="10156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1200" dirty="0" smtClean="0"/>
              <a:t>1.2GHz</a:t>
            </a:r>
          </a:p>
          <a:p>
            <a:pPr algn="ctr"/>
            <a:r>
              <a:rPr lang="en-US" sz="1200" dirty="0" smtClean="0"/>
              <a:t>Replace (nodes)/amps/</a:t>
            </a:r>
          </a:p>
          <a:p>
            <a:pPr algn="ctr"/>
            <a:r>
              <a:rPr lang="en-US" sz="1200" dirty="0" smtClean="0"/>
              <a:t>passives</a:t>
            </a:r>
          </a:p>
          <a:p>
            <a:pPr algn="ctr"/>
            <a:endParaRPr lang="en-US" sz="1200" dirty="0"/>
          </a:p>
        </p:txBody>
      </p:sp>
      <p:sp>
        <p:nvSpPr>
          <p:cNvPr id="19" name="Up Arrow 18"/>
          <p:cNvSpPr/>
          <p:nvPr/>
        </p:nvSpPr>
        <p:spPr bwMode="auto">
          <a:xfrm>
            <a:off x="2537914" y="2360340"/>
            <a:ext cx="1248690" cy="869082"/>
          </a:xfrm>
          <a:prstGeom prst="upArrow">
            <a:avLst/>
          </a:prstGeom>
          <a:ln>
            <a:headEnd/>
            <a:tailEnd/>
          </a:ln>
        </p:spPr>
        <p:style>
          <a:lnRef idx="1">
            <a:schemeClr val="accent1"/>
          </a:lnRef>
          <a:fillRef idx="2">
            <a:schemeClr val="accent1"/>
          </a:fillRef>
          <a:effectRef idx="1">
            <a:schemeClr val="accent1"/>
          </a:effectRef>
          <a:fontRef idx="minor">
            <a:schemeClr val="dk1"/>
          </a:fontRef>
        </p:style>
        <p:txBody>
          <a:bodyPr wrap="square" lIns="0" tIns="0" rIns="0" bIns="0" rtlCol="0" anchor="ctr">
            <a:prstTxWarp prst="textNoShape">
              <a:avLst/>
            </a:prstTxWarp>
            <a:spAutoFit/>
          </a:bodyPr>
          <a:lstStyle/>
          <a:p>
            <a:pPr marL="0" algn="ctr">
              <a:lnSpc>
                <a:spcPts val="1700"/>
              </a:lnSpc>
            </a:pPr>
            <a:r>
              <a:rPr lang="en-US" sz="1200" b="1" dirty="0" smtClean="0">
                <a:solidFill>
                  <a:schemeClr val="accent3"/>
                </a:solidFill>
              </a:rPr>
              <a:t>N+4</a:t>
            </a:r>
          </a:p>
          <a:p>
            <a:pPr marL="0" algn="ctr">
              <a:lnSpc>
                <a:spcPts val="1700"/>
              </a:lnSpc>
            </a:pPr>
            <a:r>
              <a:rPr lang="en-US" sz="1200" b="1" dirty="0" smtClean="0">
                <a:solidFill>
                  <a:schemeClr val="accent3"/>
                </a:solidFill>
              </a:rPr>
              <a:t>6X</a:t>
            </a:r>
          </a:p>
          <a:p>
            <a:pPr marL="0" algn="ctr">
              <a:lnSpc>
                <a:spcPts val="1700"/>
              </a:lnSpc>
            </a:pPr>
            <a:r>
              <a:rPr lang="en-US" sz="1200" b="1" dirty="0" smtClean="0">
                <a:solidFill>
                  <a:schemeClr val="accent3"/>
                </a:solidFill>
              </a:rPr>
              <a:t>90HP/ON</a:t>
            </a:r>
            <a:endParaRPr lang="en-US" sz="1200" b="1" dirty="0" smtClean="0">
              <a:solidFill>
                <a:schemeClr val="accent3"/>
              </a:solidFill>
            </a:endParaRPr>
          </a:p>
        </p:txBody>
      </p:sp>
      <p:sp>
        <p:nvSpPr>
          <p:cNvPr id="20" name="Up Arrow 19"/>
          <p:cNvSpPr/>
          <p:nvPr/>
        </p:nvSpPr>
        <p:spPr bwMode="auto">
          <a:xfrm>
            <a:off x="4778009" y="1340768"/>
            <a:ext cx="1248690" cy="869082"/>
          </a:xfrm>
          <a:prstGeom prst="upArrow">
            <a:avLst/>
          </a:prstGeom>
          <a:ln>
            <a:headEnd/>
            <a:tailEnd/>
          </a:ln>
        </p:spPr>
        <p:style>
          <a:lnRef idx="1">
            <a:schemeClr val="accent1"/>
          </a:lnRef>
          <a:fillRef idx="2">
            <a:schemeClr val="accent1"/>
          </a:fillRef>
          <a:effectRef idx="1">
            <a:schemeClr val="accent1"/>
          </a:effectRef>
          <a:fontRef idx="minor">
            <a:schemeClr val="dk1"/>
          </a:fontRef>
        </p:style>
        <p:txBody>
          <a:bodyPr wrap="square" lIns="0" tIns="0" rIns="0" bIns="0" rtlCol="0" anchor="ctr">
            <a:prstTxWarp prst="textNoShape">
              <a:avLst/>
            </a:prstTxWarp>
            <a:spAutoFit/>
          </a:bodyPr>
          <a:lstStyle/>
          <a:p>
            <a:pPr marL="0" algn="ctr">
              <a:lnSpc>
                <a:spcPts val="1700"/>
              </a:lnSpc>
            </a:pPr>
            <a:r>
              <a:rPr lang="en-US" sz="1200" b="1" dirty="0" smtClean="0">
                <a:solidFill>
                  <a:schemeClr val="accent3"/>
                </a:solidFill>
              </a:rPr>
              <a:t>N+2</a:t>
            </a:r>
          </a:p>
          <a:p>
            <a:pPr marL="0" algn="ctr">
              <a:lnSpc>
                <a:spcPts val="1700"/>
              </a:lnSpc>
            </a:pPr>
            <a:r>
              <a:rPr lang="en-US" sz="1200" b="1" dirty="0" smtClean="0">
                <a:solidFill>
                  <a:schemeClr val="accent3"/>
                </a:solidFill>
              </a:rPr>
              <a:t>12X</a:t>
            </a:r>
          </a:p>
          <a:p>
            <a:pPr marL="0" algn="ctr">
              <a:lnSpc>
                <a:spcPts val="1700"/>
              </a:lnSpc>
            </a:pPr>
            <a:r>
              <a:rPr lang="en-US" sz="1200" b="1" dirty="0" smtClean="0">
                <a:solidFill>
                  <a:schemeClr val="accent3"/>
                </a:solidFill>
              </a:rPr>
              <a:t>45HP/ON</a:t>
            </a:r>
            <a:endParaRPr lang="en-US" sz="1200" b="1" dirty="0" smtClean="0">
              <a:solidFill>
                <a:schemeClr val="accent3"/>
              </a:solidFill>
            </a:endParaRPr>
          </a:p>
        </p:txBody>
      </p:sp>
      <p:sp>
        <p:nvSpPr>
          <p:cNvPr id="16" name="Title 1"/>
          <p:cNvSpPr txBox="1">
            <a:spLocks/>
          </p:cNvSpPr>
          <p:nvPr/>
        </p:nvSpPr>
        <p:spPr bwMode="auto">
          <a:xfrm>
            <a:off x="200052" y="100800"/>
            <a:ext cx="5657832" cy="71437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l" rtl="0" fontAlgn="base">
              <a:spcBef>
                <a:spcPct val="0"/>
              </a:spcBef>
              <a:spcAft>
                <a:spcPct val="0"/>
              </a:spcAft>
              <a:defRPr sz="2800" b="1" kern="1200">
                <a:solidFill>
                  <a:schemeClr val="bg1"/>
                </a:solidFill>
                <a:latin typeface="Arial Narrow" pitchFamily="34" charset="0"/>
                <a:ea typeface="ＭＳ Ｐゴシック" pitchFamily="-123" charset="-128"/>
                <a:cs typeface="ＭＳ Ｐゴシック" pitchFamily="-123" charset="-128"/>
              </a:defRPr>
            </a:lvl1pPr>
            <a:lvl2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2pPr>
            <a:lvl3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3pPr>
            <a:lvl4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4pPr>
            <a:lvl5pPr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5pPr>
            <a:lvl6pPr marL="4572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6pPr>
            <a:lvl7pPr marL="9144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7pPr>
            <a:lvl8pPr marL="13716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8pPr>
            <a:lvl9pPr marL="1828800" algn="l" rtl="0" fontAlgn="base">
              <a:spcBef>
                <a:spcPct val="0"/>
              </a:spcBef>
              <a:spcAft>
                <a:spcPct val="0"/>
              </a:spcAft>
              <a:defRPr sz="2800" b="1">
                <a:solidFill>
                  <a:schemeClr val="bg1"/>
                </a:solidFill>
                <a:latin typeface="Arial Narrow" pitchFamily="-123" charset="0"/>
                <a:ea typeface="ＭＳ Ｐゴシック" pitchFamily="-123" charset="-128"/>
                <a:cs typeface="ＭＳ Ｐゴシック" pitchFamily="-123" charset="-128"/>
              </a:defRPr>
            </a:lvl9pPr>
          </a:lstStyle>
          <a:p>
            <a:r>
              <a:rPr lang="en-US" dirty="0" smtClean="0">
                <a:latin typeface="+mn-lt"/>
                <a:cs typeface="Arial" pitchFamily="34" charset="0"/>
              </a:rPr>
              <a:t>Tree &amp; branch upgrade path</a:t>
            </a:r>
            <a:endParaRPr lang="en-US" dirty="0">
              <a:latin typeface="+mn-lt"/>
              <a:cs typeface="Arial" pitchFamily="34" charset="0"/>
            </a:endParaRPr>
          </a:p>
        </p:txBody>
      </p:sp>
    </p:spTree>
    <p:extLst>
      <p:ext uri="{BB962C8B-B14F-4D97-AF65-F5344CB8AC3E}">
        <p14:creationId xmlns:p14="http://schemas.microsoft.com/office/powerpoint/2010/main" val="3107307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animBg="1"/>
      <p:bldP spid="18" grpId="0" animBg="1"/>
      <p:bldP spid="19" grpId="0" animBg="1"/>
      <p:bldP spid="20" grpId="0" animBg="1"/>
    </p:bldLst>
  </p:timing>
</p:sld>
</file>

<file path=ppt/theme/theme1.xml><?xml version="1.0" encoding="utf-8"?>
<a:theme xmlns:a="http://schemas.openxmlformats.org/drawingml/2006/main" name="TEChnetix-theme">
  <a:themeElements>
    <a:clrScheme name="Tech mar 10">
      <a:dk1>
        <a:srgbClr val="1C1C1C"/>
      </a:dk1>
      <a:lt1>
        <a:sysClr val="window" lastClr="FFFFFF"/>
      </a:lt1>
      <a:dk2>
        <a:srgbClr val="00358E"/>
      </a:dk2>
      <a:lt2>
        <a:srgbClr val="FFFFFF"/>
      </a:lt2>
      <a:accent1>
        <a:srgbClr val="0099FF"/>
      </a:accent1>
      <a:accent2>
        <a:srgbClr val="E57200"/>
      </a:accent2>
      <a:accent3>
        <a:srgbClr val="606060"/>
      </a:accent3>
      <a:accent4>
        <a:srgbClr val="A5A5A5"/>
      </a:accent4>
      <a:accent5>
        <a:srgbClr val="0054A4"/>
      </a:accent5>
      <a:accent6>
        <a:srgbClr val="D5C296"/>
      </a:accent6>
      <a:hlink>
        <a:srgbClr val="0099FF"/>
      </a:hlink>
      <a:folHlink>
        <a:srgbClr val="0099FF"/>
      </a:folHlink>
    </a:clrScheme>
    <a:fontScheme name="TEC font scheme">
      <a:majorFont>
        <a:latin typeface="Arial Narrow"/>
        <a:ea typeface=""/>
        <a:cs typeface=""/>
      </a:majorFont>
      <a:minorFont>
        <a:latin typeface="Arial Narrow"/>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noFill/>
          <a:miter lim="800000"/>
          <a:headEnd/>
          <a:tailEnd/>
        </a:ln>
      </a:spPr>
      <a:bodyPr wrap="square" lIns="0" tIns="0" rIns="0" bIns="0">
        <a:prstTxWarp prst="textNoShape">
          <a:avLst/>
        </a:prstTxWarp>
        <a:spAutoFit/>
      </a:bodyPr>
      <a:lstStyle>
        <a:defPPr marL="0">
          <a:lnSpc>
            <a:spcPts val="1700"/>
          </a:lnSpc>
          <a:defRPr sz="1600" dirty="0" smtClean="0">
            <a:solidFill>
              <a:schemeClr val="accent3"/>
            </a:solidFill>
          </a:defRPr>
        </a:defPPr>
      </a:lst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57062</TotalTime>
  <Words>612</Words>
  <Application>Microsoft Office PowerPoint</Application>
  <PresentationFormat>On-screen Show (4:3)</PresentationFormat>
  <Paragraphs>169</Paragraphs>
  <Slides>13</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TEChnetix-theme</vt:lpstr>
      <vt:lpstr>Visio</vt:lpstr>
      <vt:lpstr>PowerPoint Presentation</vt:lpstr>
      <vt:lpstr>Agenda</vt:lpstr>
      <vt:lpstr>Introduction</vt:lpstr>
      <vt:lpstr>Capacity demand in the Access network</vt:lpstr>
      <vt:lpstr>Access network upgrade considerations</vt:lpstr>
      <vt:lpstr>Typical star network – upgrade path</vt:lpstr>
      <vt:lpstr>PowerPoint Presentation</vt:lpstr>
      <vt:lpstr>Typical tree &amp; branch network – upgrade path</vt:lpstr>
      <vt:lpstr>PowerPoint Presentation</vt:lpstr>
      <vt:lpstr>The next generation Access platform</vt:lpstr>
      <vt:lpstr>The next generation Access platform</vt:lpstr>
      <vt:lpstr>Network upgrade conclusions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Elaine</dc:creator>
  <cp:lastModifiedBy>wdu</cp:lastModifiedBy>
  <cp:revision>413</cp:revision>
  <cp:lastPrinted>2013-01-11T13:05:34Z</cp:lastPrinted>
  <dcterms:created xsi:type="dcterms:W3CDTF">2010-01-15T21:11:12Z</dcterms:created>
  <dcterms:modified xsi:type="dcterms:W3CDTF">2013-10-02T15:17:46Z</dcterms:modified>
</cp:coreProperties>
</file>