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0" r:id="rId5"/>
    <p:sldId id="258" r:id="rId6"/>
    <p:sldId id="261" r:id="rId7"/>
    <p:sldId id="262" r:id="rId8"/>
    <p:sldId id="263" r:id="rId9"/>
    <p:sldId id="264" r:id="rId10"/>
    <p:sldId id="265" r:id="rId11"/>
    <p:sldId id="267" r:id="rId12"/>
    <p:sldId id="268" r:id="rId13"/>
    <p:sldId id="266" r:id="rId14"/>
    <p:sldId id="269" r:id="rId15"/>
    <p:sldId id="270" r:id="rId16"/>
    <p:sldId id="272" r:id="rId17"/>
    <p:sldId id="271" r:id="rId18"/>
    <p:sldId id="273" r:id="rId19"/>
    <p:sldId id="274" r:id="rId20"/>
    <p:sldId id="275" r:id="rId21"/>
    <p:sldId id="276" r:id="rId22"/>
    <p:sldId id="277"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7" d="100"/>
          <a:sy n="77" d="100"/>
        </p:scale>
        <p:origin x="-102" y="-65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2" descr="http://www.cable-training.co.uk/ctts/UserFiles/Image/SCTE_Logo_2007.jpg"/>
          <p:cNvPicPr>
            <a:picLocks noChangeAspect="1" noChangeArrowheads="1"/>
          </p:cNvPicPr>
          <p:nvPr userDrawn="1"/>
        </p:nvPicPr>
        <p:blipFill>
          <a:blip r:embed="rId2" cstate="print"/>
          <a:srcRect l="4549" t="4717" r="2956" b="8810"/>
          <a:stretch>
            <a:fillRect/>
          </a:stretch>
        </p:blipFill>
        <p:spPr bwMode="auto">
          <a:xfrm>
            <a:off x="35496" y="6098018"/>
            <a:ext cx="793397" cy="715358"/>
          </a:xfrm>
          <a:prstGeom prst="rect">
            <a:avLst/>
          </a:prstGeom>
          <a:noFill/>
        </p:spPr>
      </p:pic>
      <p:sp>
        <p:nvSpPr>
          <p:cNvPr id="8" name="TextBox 7"/>
          <p:cNvSpPr txBox="1"/>
          <p:nvPr userDrawn="1"/>
        </p:nvSpPr>
        <p:spPr>
          <a:xfrm>
            <a:off x="1622965" y="6433591"/>
            <a:ext cx="5801974" cy="307777"/>
          </a:xfrm>
          <a:prstGeom prst="rect">
            <a:avLst/>
          </a:prstGeom>
          <a:noFill/>
        </p:spPr>
        <p:txBody>
          <a:bodyPr wrap="none" rtlCol="0">
            <a:spAutoFit/>
          </a:bodyPr>
          <a:lstStyle/>
          <a:p>
            <a:pPr algn="ctr"/>
            <a:r>
              <a:rPr lang="en-GB" sz="1400" b="1" dirty="0" smtClean="0"/>
              <a:t>SCTE Virgin Media Taster Training</a:t>
            </a:r>
            <a:r>
              <a:rPr lang="en-GB" sz="1400" b="1" baseline="0" dirty="0" smtClean="0"/>
              <a:t> Day - RMS Passive Electronic Components</a:t>
            </a:r>
            <a:endParaRPr lang="en-GB" sz="1400" b="1" dirty="0"/>
          </a:p>
        </p:txBody>
      </p:sp>
      <p:pic>
        <p:nvPicPr>
          <p:cNvPr id="2050" name="Picture 2" descr="http://www.uk.rapp.com/wp-content/uploads/2012/04/New-Virgin-Media-Logo1.jpg"/>
          <p:cNvPicPr>
            <a:picLocks noChangeAspect="1" noChangeArrowheads="1"/>
          </p:cNvPicPr>
          <p:nvPr userDrawn="1"/>
        </p:nvPicPr>
        <p:blipFill>
          <a:blip r:embed="rId3" cstate="print"/>
          <a:srcRect/>
          <a:stretch>
            <a:fillRect/>
          </a:stretch>
        </p:blipFill>
        <p:spPr bwMode="auto">
          <a:xfrm>
            <a:off x="7812360" y="5908096"/>
            <a:ext cx="1331640" cy="949904"/>
          </a:xfrm>
          <a:prstGeom prst="rect">
            <a:avLst/>
          </a:prstGeom>
          <a:noFill/>
        </p:spPr>
      </p:pic>
      <p:pic>
        <p:nvPicPr>
          <p:cNvPr id="10" name="Picture 9" descr="A RMSLOGO.jpg"/>
          <p:cNvPicPr>
            <a:picLocks noChangeAspect="1"/>
          </p:cNvPicPr>
          <p:nvPr userDrawn="1"/>
        </p:nvPicPr>
        <p:blipFill>
          <a:blip r:embed="rId4" cstate="print"/>
          <a:stretch>
            <a:fillRect/>
          </a:stretch>
        </p:blipFill>
        <p:spPr>
          <a:xfrm>
            <a:off x="107504" y="116632"/>
            <a:ext cx="679704" cy="335280"/>
          </a:xfrm>
          <a:prstGeom prst="rect">
            <a:avLst/>
          </a:prstGeom>
        </p:spPr>
      </p:pic>
      <p:sp>
        <p:nvSpPr>
          <p:cNvPr id="11" name="TextBox 10"/>
          <p:cNvSpPr txBox="1"/>
          <p:nvPr userDrawn="1"/>
        </p:nvSpPr>
        <p:spPr>
          <a:xfrm>
            <a:off x="803715" y="107340"/>
            <a:ext cx="3423501" cy="369332"/>
          </a:xfrm>
          <a:prstGeom prst="rect">
            <a:avLst/>
          </a:prstGeom>
          <a:noFill/>
        </p:spPr>
        <p:txBody>
          <a:bodyPr wrap="none" rtlCol="0">
            <a:spAutoFit/>
          </a:bodyPr>
          <a:lstStyle/>
          <a:p>
            <a:r>
              <a:rPr lang="en-GB" sz="1800" b="0" dirty="0" smtClean="0">
                <a:solidFill>
                  <a:schemeClr val="bg2">
                    <a:lumMod val="50000"/>
                  </a:schemeClr>
                </a:solidFill>
                <a:latin typeface="Forte" pitchFamily="66" charset="0"/>
              </a:rPr>
              <a:t>“We’re Passionate about Passives”</a:t>
            </a:r>
            <a:endParaRPr lang="en-GB" sz="1800" b="0" dirty="0">
              <a:solidFill>
                <a:schemeClr val="bg2">
                  <a:lumMod val="50000"/>
                </a:schemeClr>
              </a:solidFill>
              <a:latin typeface="Forte" pitchFamily="66"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39FC1AE9-ADF4-4475-A710-0DF692888310}" type="datetimeFigureOut">
              <a:rPr lang="en-GB" smtClean="0"/>
              <a:pPr/>
              <a:t>17/05/2013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D462F6A-0D10-4DDF-B833-06B2058E100E}"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39FC1AE9-ADF4-4475-A710-0DF692888310}" type="datetimeFigureOut">
              <a:rPr lang="en-GB" smtClean="0"/>
              <a:pPr/>
              <a:t>17/05/2013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D462F6A-0D10-4DDF-B833-06B2058E100E}"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2" descr="http://www.cable-training.co.uk/ctts/UserFiles/Image/SCTE_Logo_2007.jpg"/>
          <p:cNvPicPr>
            <a:picLocks noChangeAspect="1" noChangeArrowheads="1"/>
          </p:cNvPicPr>
          <p:nvPr userDrawn="1"/>
        </p:nvPicPr>
        <p:blipFill>
          <a:blip r:embed="rId2" cstate="print"/>
          <a:srcRect l="4549" t="4717" r="2956" b="8810"/>
          <a:stretch>
            <a:fillRect/>
          </a:stretch>
        </p:blipFill>
        <p:spPr bwMode="auto">
          <a:xfrm>
            <a:off x="35496" y="6098018"/>
            <a:ext cx="793397" cy="715358"/>
          </a:xfrm>
          <a:prstGeom prst="rect">
            <a:avLst/>
          </a:prstGeom>
          <a:noFill/>
        </p:spPr>
      </p:pic>
      <p:sp>
        <p:nvSpPr>
          <p:cNvPr id="8" name="TextBox 7"/>
          <p:cNvSpPr txBox="1"/>
          <p:nvPr userDrawn="1"/>
        </p:nvSpPr>
        <p:spPr>
          <a:xfrm>
            <a:off x="1622965" y="6433591"/>
            <a:ext cx="5801974" cy="307777"/>
          </a:xfrm>
          <a:prstGeom prst="rect">
            <a:avLst/>
          </a:prstGeom>
          <a:noFill/>
        </p:spPr>
        <p:txBody>
          <a:bodyPr wrap="none" rtlCol="0">
            <a:spAutoFit/>
          </a:bodyPr>
          <a:lstStyle/>
          <a:p>
            <a:pPr algn="ctr"/>
            <a:r>
              <a:rPr lang="en-GB" sz="1400" b="1" dirty="0" smtClean="0"/>
              <a:t>SCTE Virgin Media Taster Training</a:t>
            </a:r>
            <a:r>
              <a:rPr lang="en-GB" sz="1400" b="1" baseline="0" dirty="0" smtClean="0"/>
              <a:t> Day - RMS Passive Electronic Components</a:t>
            </a:r>
            <a:endParaRPr lang="en-GB" sz="1400" b="1" dirty="0"/>
          </a:p>
        </p:txBody>
      </p:sp>
      <p:pic>
        <p:nvPicPr>
          <p:cNvPr id="9" name="Picture 2" descr="http://www.uk.rapp.com/wp-content/uploads/2012/04/New-Virgin-Media-Logo1.jpg"/>
          <p:cNvPicPr>
            <a:picLocks noChangeAspect="1" noChangeArrowheads="1"/>
          </p:cNvPicPr>
          <p:nvPr userDrawn="1"/>
        </p:nvPicPr>
        <p:blipFill>
          <a:blip r:embed="rId3" cstate="print"/>
          <a:srcRect/>
          <a:stretch>
            <a:fillRect/>
          </a:stretch>
        </p:blipFill>
        <p:spPr bwMode="auto">
          <a:xfrm>
            <a:off x="7812360" y="5908096"/>
            <a:ext cx="1331640" cy="949904"/>
          </a:xfrm>
          <a:prstGeom prst="rect">
            <a:avLst/>
          </a:prstGeom>
          <a:noFill/>
        </p:spPr>
      </p:pic>
      <p:pic>
        <p:nvPicPr>
          <p:cNvPr id="10" name="Picture 9" descr="A RMSLOGO.jpg"/>
          <p:cNvPicPr>
            <a:picLocks noChangeAspect="1"/>
          </p:cNvPicPr>
          <p:nvPr userDrawn="1"/>
        </p:nvPicPr>
        <p:blipFill>
          <a:blip r:embed="rId4" cstate="print"/>
          <a:stretch>
            <a:fillRect/>
          </a:stretch>
        </p:blipFill>
        <p:spPr>
          <a:xfrm>
            <a:off x="107504" y="116632"/>
            <a:ext cx="679704" cy="335280"/>
          </a:xfrm>
          <a:prstGeom prst="rect">
            <a:avLst/>
          </a:prstGeom>
        </p:spPr>
      </p:pic>
      <p:sp>
        <p:nvSpPr>
          <p:cNvPr id="11" name="TextBox 10"/>
          <p:cNvSpPr txBox="1"/>
          <p:nvPr userDrawn="1"/>
        </p:nvSpPr>
        <p:spPr>
          <a:xfrm>
            <a:off x="803715" y="107340"/>
            <a:ext cx="3423501" cy="369332"/>
          </a:xfrm>
          <a:prstGeom prst="rect">
            <a:avLst/>
          </a:prstGeom>
          <a:noFill/>
        </p:spPr>
        <p:txBody>
          <a:bodyPr wrap="none" rtlCol="0">
            <a:spAutoFit/>
          </a:bodyPr>
          <a:lstStyle/>
          <a:p>
            <a:r>
              <a:rPr lang="en-GB" sz="1800" b="0" dirty="0" smtClean="0">
                <a:solidFill>
                  <a:schemeClr val="bg2">
                    <a:lumMod val="50000"/>
                  </a:schemeClr>
                </a:solidFill>
                <a:latin typeface="Forte" pitchFamily="66" charset="0"/>
              </a:rPr>
              <a:t>“We’re Passionate about Passives”</a:t>
            </a:r>
            <a:endParaRPr lang="en-GB" sz="1800" b="0" dirty="0">
              <a:solidFill>
                <a:schemeClr val="bg2">
                  <a:lumMod val="50000"/>
                </a:schemeClr>
              </a:solidFill>
              <a:latin typeface="Forte" pitchFamily="66"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9FC1AE9-ADF4-4475-A710-0DF692888310}" type="datetimeFigureOut">
              <a:rPr lang="en-GB" smtClean="0"/>
              <a:pPr/>
              <a:t>17/05/2013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D462F6A-0D10-4DDF-B833-06B2058E100E}"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39FC1AE9-ADF4-4475-A710-0DF692888310}" type="datetimeFigureOut">
              <a:rPr lang="en-GB" smtClean="0"/>
              <a:pPr/>
              <a:t>17/05/2013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D462F6A-0D10-4DDF-B833-06B2058E100E}"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39FC1AE9-ADF4-4475-A710-0DF692888310}" type="datetimeFigureOut">
              <a:rPr lang="en-GB" smtClean="0"/>
              <a:pPr/>
              <a:t>17/05/2013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CD462F6A-0D10-4DDF-B833-06B2058E100E}"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39FC1AE9-ADF4-4475-A710-0DF692888310}" type="datetimeFigureOut">
              <a:rPr lang="en-GB" smtClean="0"/>
              <a:pPr/>
              <a:t>17/05/2013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CD462F6A-0D10-4DDF-B833-06B2058E100E}"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9FC1AE9-ADF4-4475-A710-0DF692888310}" type="datetimeFigureOut">
              <a:rPr lang="en-GB" smtClean="0"/>
              <a:pPr/>
              <a:t>17/05/2013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CD462F6A-0D10-4DDF-B833-06B2058E100E}"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9FC1AE9-ADF4-4475-A710-0DF692888310}" type="datetimeFigureOut">
              <a:rPr lang="en-GB" smtClean="0"/>
              <a:pPr/>
              <a:t>17/05/2013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D462F6A-0D10-4DDF-B833-06B2058E100E}"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9FC1AE9-ADF4-4475-A710-0DF692888310}" type="datetimeFigureOut">
              <a:rPr lang="en-GB" smtClean="0"/>
              <a:pPr/>
              <a:t>17/05/2013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D462F6A-0D10-4DDF-B833-06B2058E100E}"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FC1AE9-ADF4-4475-A710-0DF692888310}" type="datetimeFigureOut">
              <a:rPr lang="en-GB" smtClean="0"/>
              <a:pPr/>
              <a:t>17/05/2013</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462F6A-0D10-4DDF-B833-06B2058E100E}"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http://gigaom.files.wordpress.com/2009/06/motorola-docsis-30-modems-cmts-tx32.jpg"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992231" y="1700808"/>
            <a:ext cx="5172057" cy="984885"/>
          </a:xfrm>
          <a:prstGeom prst="rect">
            <a:avLst/>
          </a:prstGeom>
          <a:noFill/>
        </p:spPr>
        <p:txBody>
          <a:bodyPr wrap="none" rtlCol="0">
            <a:spAutoFit/>
          </a:bodyPr>
          <a:lstStyle/>
          <a:p>
            <a:pPr algn="ctr"/>
            <a:r>
              <a:rPr lang="en-GB" sz="2000" b="1" dirty="0" smtClean="0"/>
              <a:t>SCTE Virgin Media Taster Training</a:t>
            </a:r>
            <a:r>
              <a:rPr lang="en-GB" sz="2000" b="1" baseline="0" dirty="0" smtClean="0"/>
              <a:t> Day</a:t>
            </a:r>
          </a:p>
          <a:p>
            <a:pPr algn="ctr"/>
            <a:endParaRPr lang="en-GB" sz="1400" b="1" baseline="0" dirty="0" smtClean="0"/>
          </a:p>
          <a:p>
            <a:pPr algn="ctr"/>
            <a:r>
              <a:rPr lang="en-GB" sz="2400" b="1" baseline="0" dirty="0" smtClean="0"/>
              <a:t>RMS RF Passive Electronic Components</a:t>
            </a:r>
            <a:endParaRPr lang="en-GB" sz="2400" b="1" dirty="0"/>
          </a:p>
        </p:txBody>
      </p:sp>
      <p:sp>
        <p:nvSpPr>
          <p:cNvPr id="6" name="TextBox 5"/>
          <p:cNvSpPr txBox="1"/>
          <p:nvPr/>
        </p:nvSpPr>
        <p:spPr>
          <a:xfrm>
            <a:off x="2874221" y="3356992"/>
            <a:ext cx="3387338" cy="2062103"/>
          </a:xfrm>
          <a:prstGeom prst="rect">
            <a:avLst/>
          </a:prstGeom>
          <a:noFill/>
        </p:spPr>
        <p:txBody>
          <a:bodyPr wrap="none" rtlCol="0">
            <a:spAutoFit/>
          </a:bodyPr>
          <a:lstStyle/>
          <a:p>
            <a:pPr algn="ctr"/>
            <a:r>
              <a:rPr lang="en-GB" i="1" dirty="0" smtClean="0"/>
              <a:t>Presented by: -</a:t>
            </a:r>
          </a:p>
          <a:p>
            <a:pPr algn="ctr"/>
            <a:endParaRPr lang="en-GB" sz="1200" dirty="0" smtClean="0"/>
          </a:p>
          <a:p>
            <a:pPr algn="ctr"/>
            <a:r>
              <a:rPr lang="en-GB" dirty="0" smtClean="0"/>
              <a:t>Christopher Bailey </a:t>
            </a:r>
            <a:r>
              <a:rPr lang="en-GB" sz="1600" dirty="0" smtClean="0"/>
              <a:t>FSCTE</a:t>
            </a:r>
          </a:p>
          <a:p>
            <a:pPr algn="ctr"/>
            <a:endParaRPr lang="en-GB" sz="1600" dirty="0" smtClean="0"/>
          </a:p>
          <a:p>
            <a:pPr algn="ctr"/>
            <a:endParaRPr lang="en-GB" sz="1600" dirty="0"/>
          </a:p>
          <a:p>
            <a:pPr algn="ctr"/>
            <a:endParaRPr lang="en-GB" sz="1600" dirty="0" smtClean="0"/>
          </a:p>
          <a:p>
            <a:pPr algn="ctr"/>
            <a:endParaRPr lang="en-GB" sz="1600" dirty="0" smtClean="0"/>
          </a:p>
          <a:p>
            <a:pPr algn="ctr"/>
            <a:r>
              <a:rPr lang="en-GB" sz="1600" b="1" dirty="0" smtClean="0"/>
              <a:t>RMS Communications Europe Limited</a:t>
            </a:r>
            <a:endParaRPr lang="en-GB" sz="1600" b="1" dirty="0"/>
          </a:p>
        </p:txBody>
      </p:sp>
      <p:pic>
        <p:nvPicPr>
          <p:cNvPr id="7" name="Picture 6" descr="A RMSLOGO.jpg"/>
          <p:cNvPicPr>
            <a:picLocks noChangeAspect="1"/>
          </p:cNvPicPr>
          <p:nvPr/>
        </p:nvPicPr>
        <p:blipFill>
          <a:blip r:embed="rId2" cstate="print"/>
          <a:stretch>
            <a:fillRect/>
          </a:stretch>
        </p:blipFill>
        <p:spPr>
          <a:xfrm>
            <a:off x="3995936" y="4365104"/>
            <a:ext cx="1167839" cy="576064"/>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724634"/>
            <a:ext cx="6120680" cy="400110"/>
          </a:xfrm>
          <a:prstGeom prst="rect">
            <a:avLst/>
          </a:prstGeom>
          <a:noFill/>
        </p:spPr>
        <p:txBody>
          <a:bodyPr wrap="square" rtlCol="0">
            <a:spAutoFit/>
          </a:bodyPr>
          <a:lstStyle/>
          <a:p>
            <a:r>
              <a:rPr lang="en-GB" sz="2000" b="1" dirty="0" smtClean="0"/>
              <a:t>The Outdoor Tap </a:t>
            </a:r>
            <a:r>
              <a:rPr lang="en-GB" sz="2000" b="1" dirty="0"/>
              <a:t>Switch – How it Works....every time</a:t>
            </a:r>
            <a:r>
              <a:rPr lang="en-GB" sz="2000" b="1" dirty="0" smtClean="0"/>
              <a:t>!</a:t>
            </a:r>
            <a:endParaRPr lang="en-GB" sz="2000" dirty="0"/>
          </a:p>
        </p:txBody>
      </p:sp>
      <p:sp>
        <p:nvSpPr>
          <p:cNvPr id="22531" name="Rectangle 3"/>
          <p:cNvSpPr>
            <a:spLocks noChangeArrowheads="1"/>
          </p:cNvSpPr>
          <p:nvPr/>
        </p:nvSpPr>
        <p:spPr bwMode="auto">
          <a:xfrm>
            <a:off x="6372200" y="1916832"/>
            <a:ext cx="2522537" cy="2592288"/>
          </a:xfrm>
          <a:prstGeom prst="rect">
            <a:avLst/>
          </a:prstGeom>
          <a:noFill/>
          <a:ln w="9525">
            <a:solidFill>
              <a:srgbClr val="000000"/>
            </a:solidFill>
            <a:miter lim="800000"/>
            <a:headEnd/>
            <a:tailEnd/>
          </a:ln>
        </p:spPr>
        <p:txBody>
          <a:bodyPr vert="horz" wrap="none" lIns="91440" tIns="45720" rIns="91440" bIns="45720" numCol="1" anchor="ctr" anchorCtr="0" compatLnSpc="1">
            <a:prstTxWarp prst="textNoShape">
              <a:avLst/>
            </a:prstTxWarp>
          </a:bodyPr>
          <a:lstStyle/>
          <a:p>
            <a:endParaRPr lang="en-GB"/>
          </a:p>
        </p:txBody>
      </p:sp>
      <p:sp>
        <p:nvSpPr>
          <p:cNvPr id="22532" name="Text Box 4"/>
          <p:cNvSpPr txBox="1">
            <a:spLocks noChangeArrowheads="1"/>
          </p:cNvSpPr>
          <p:nvPr/>
        </p:nvSpPr>
        <p:spPr bwMode="auto">
          <a:xfrm>
            <a:off x="179512" y="1988840"/>
            <a:ext cx="2319338" cy="1472711"/>
          </a:xfrm>
          <a:prstGeom prst="rect">
            <a:avLst/>
          </a:prstGeom>
          <a:noFill/>
          <a:ln w="9525">
            <a:noFill/>
            <a:miter lim="800000"/>
            <a:headEnd/>
            <a:tailEnd/>
          </a:ln>
        </p:spPr>
        <p:txBody>
          <a:bodyPr vert="horz" wrap="square" lIns="86868" tIns="43434" rIns="86868" bIns="43434"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GB" sz="1500" b="0" i="0" u="none" strike="noStrike" cap="none" normalizeH="0" baseline="0" dirty="0" smtClean="0">
                <a:ln>
                  <a:noFill/>
                </a:ln>
                <a:solidFill>
                  <a:srgbClr val="000000"/>
                </a:solidFill>
                <a:effectLst/>
                <a:latin typeface="Calibri" pitchFamily="34" charset="0"/>
                <a:cs typeface="Arial" pitchFamily="34" charset="0"/>
              </a:rPr>
              <a:t>BYPASS SWITCH HELD FIRMLY IN PLACE WITH SCREWS ENSURE SMOOTH AND REPEATABLE OPERATION OF RELIIIABLE RF AND POWER SWITCH.</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2533" name="Rectangle 5"/>
          <p:cNvSpPr>
            <a:spLocks noChangeArrowheads="1"/>
          </p:cNvSpPr>
          <p:nvPr/>
        </p:nvSpPr>
        <p:spPr bwMode="auto">
          <a:xfrm>
            <a:off x="179512" y="2002160"/>
            <a:ext cx="2319337" cy="1498848"/>
          </a:xfrm>
          <a:prstGeom prst="rect">
            <a:avLst/>
          </a:prstGeom>
          <a:noFill/>
          <a:ln w="9525">
            <a:solidFill>
              <a:srgbClr val="000000"/>
            </a:solidFill>
            <a:miter lim="800000"/>
            <a:headEnd/>
            <a:tailEnd/>
          </a:ln>
        </p:spPr>
        <p:txBody>
          <a:bodyPr vert="horz" wrap="none" lIns="91440" tIns="45720" rIns="91440" bIns="45720" numCol="1" anchor="ctr" anchorCtr="0" compatLnSpc="1">
            <a:prstTxWarp prst="textNoShape">
              <a:avLst/>
            </a:prstTxWarp>
          </a:bodyPr>
          <a:lstStyle/>
          <a:p>
            <a:endParaRPr lang="en-GB"/>
          </a:p>
        </p:txBody>
      </p:sp>
      <p:sp>
        <p:nvSpPr>
          <p:cNvPr id="9" name="TextBox 8"/>
          <p:cNvSpPr txBox="1"/>
          <p:nvPr/>
        </p:nvSpPr>
        <p:spPr>
          <a:xfrm>
            <a:off x="6516217" y="1916832"/>
            <a:ext cx="2304256" cy="2631490"/>
          </a:xfrm>
          <a:prstGeom prst="rect">
            <a:avLst/>
          </a:prstGeom>
          <a:noFill/>
        </p:spPr>
        <p:txBody>
          <a:bodyPr wrap="square" rtlCol="0">
            <a:spAutoFit/>
          </a:bodyPr>
          <a:lstStyle/>
          <a:p>
            <a:r>
              <a:rPr lang="en-GB" sz="1500" dirty="0"/>
              <a:t>BERYLLIUM COPPER</a:t>
            </a:r>
          </a:p>
          <a:p>
            <a:r>
              <a:rPr lang="en-GB" sz="1500" dirty="0"/>
              <a:t>“KS” CONNECTION</a:t>
            </a:r>
          </a:p>
          <a:p>
            <a:r>
              <a:rPr lang="en-GB" sz="1500" dirty="0"/>
              <a:t>BLOCKS FOR CABLE</a:t>
            </a:r>
          </a:p>
          <a:p>
            <a:r>
              <a:rPr lang="en-GB" sz="1500" dirty="0"/>
              <a:t>CENTRE CONDUCTOR</a:t>
            </a:r>
          </a:p>
          <a:p>
            <a:r>
              <a:rPr lang="en-GB" sz="1500" dirty="0"/>
              <a:t>SIEZURE.</a:t>
            </a:r>
          </a:p>
          <a:p>
            <a:r>
              <a:rPr lang="en-GB" sz="1500" dirty="0"/>
              <a:t>RMS TAP SWITCH IS CONNECTED TO THE BLOCKS, ENSURING CONTINUITY OF POWER AND RF THROUGH THE TAP IF TAP PLATE IS REMOVED</a:t>
            </a:r>
            <a:r>
              <a:rPr lang="en-GB" sz="1500" dirty="0" smtClean="0"/>
              <a:t>.</a:t>
            </a:r>
            <a:endParaRPr lang="en-GB" dirty="0"/>
          </a:p>
        </p:txBody>
      </p:sp>
      <p:pic>
        <p:nvPicPr>
          <p:cNvPr id="10" name="Picture 2"/>
          <p:cNvPicPr>
            <a:picLocks noChangeAspect="1" noChangeArrowheads="1"/>
          </p:cNvPicPr>
          <p:nvPr/>
        </p:nvPicPr>
        <p:blipFill>
          <a:blip r:embed="rId2" cstate="print"/>
          <a:srcRect l="27327" t="25027" r="24275" b="28362"/>
          <a:stretch>
            <a:fillRect/>
          </a:stretch>
        </p:blipFill>
        <p:spPr bwMode="auto">
          <a:xfrm>
            <a:off x="2404279" y="1808608"/>
            <a:ext cx="4039929" cy="2916536"/>
          </a:xfrm>
          <a:prstGeom prst="rect">
            <a:avLst/>
          </a:prstGeom>
          <a:noFill/>
          <a:ln w="9525">
            <a:noFill/>
            <a:miter lim="800000"/>
            <a:headEnd/>
            <a:tailEnd/>
          </a:ln>
          <a:effectLst/>
        </p:spPr>
      </p:pic>
      <p:sp>
        <p:nvSpPr>
          <p:cNvPr id="11" name="Text Box 1"/>
          <p:cNvSpPr txBox="1">
            <a:spLocks noChangeArrowheads="1"/>
          </p:cNvSpPr>
          <p:nvPr/>
        </p:nvSpPr>
        <p:spPr bwMode="auto">
          <a:xfrm>
            <a:off x="1026666" y="5278884"/>
            <a:ext cx="5057502" cy="769954"/>
          </a:xfrm>
          <a:prstGeom prst="rect">
            <a:avLst/>
          </a:prstGeom>
          <a:noFill/>
          <a:ln w="9525">
            <a:noFill/>
            <a:miter lim="800000"/>
            <a:headEnd/>
            <a:tailEnd/>
          </a:ln>
        </p:spPr>
        <p:txBody>
          <a:bodyPr vert="horz" wrap="square" lIns="86868" tIns="43434" rIns="86868" bIns="43434"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GB" sz="1800" b="1" i="1" u="none" strike="noStrike" cap="none" normalizeH="0" baseline="0" dirty="0" smtClean="0">
                <a:ln>
                  <a:noFill/>
                </a:ln>
                <a:solidFill>
                  <a:srgbClr val="000000"/>
                </a:solidFill>
                <a:effectLst/>
                <a:latin typeface="Calibri" pitchFamily="34" charset="0"/>
                <a:cs typeface="Arial" pitchFamily="34" charset="0"/>
              </a:rPr>
              <a:t>A closed transition transfer</a:t>
            </a:r>
            <a:r>
              <a:rPr kumimoji="0" lang="en-GB" sz="1800" b="1" i="1" u="none" strike="noStrike" cap="none" normalizeH="0" baseline="0" dirty="0" smtClean="0">
                <a:ln>
                  <a:noFill/>
                </a:ln>
                <a:solidFill>
                  <a:srgbClr val="000000"/>
                </a:solidFill>
                <a:effectLst/>
                <a:latin typeface="Times New Roman" pitchFamily="18" charset="0"/>
                <a:cs typeface="Arial" pitchFamily="34" charset="0"/>
              </a:rPr>
              <a:t> </a:t>
            </a:r>
            <a:r>
              <a:rPr kumimoji="0" lang="en-GB" sz="1800" b="1" i="1" u="none" strike="noStrike" cap="none" normalizeH="0" baseline="0" dirty="0" smtClean="0">
                <a:ln>
                  <a:noFill/>
                </a:ln>
                <a:solidFill>
                  <a:srgbClr val="000000"/>
                </a:solidFill>
                <a:effectLst/>
                <a:latin typeface="Calibri" pitchFamily="34" charset="0"/>
                <a:cs typeface="Arial" pitchFamily="34" charset="0"/>
              </a:rPr>
              <a:t>switch</a:t>
            </a:r>
            <a:r>
              <a:rPr kumimoji="0" lang="en-GB" sz="1800" b="1" i="1" u="none" strike="noStrike" cap="none" normalizeH="0" baseline="0" dirty="0" smtClean="0">
                <a:ln>
                  <a:noFill/>
                </a:ln>
                <a:solidFill>
                  <a:srgbClr val="000000"/>
                </a:solidFill>
                <a:effectLst/>
                <a:latin typeface="Times New Roman" pitchFamily="18" charset="0"/>
                <a:cs typeface="Arial" pitchFamily="34" charset="0"/>
              </a:rPr>
              <a:t> </a:t>
            </a:r>
            <a:r>
              <a:rPr kumimoji="0" lang="en-GB" sz="1800" b="1" i="1" u="none" strike="noStrike" cap="none" normalizeH="0" baseline="0" dirty="0" smtClean="0">
                <a:ln>
                  <a:noFill/>
                </a:ln>
                <a:solidFill>
                  <a:srgbClr val="000000"/>
                </a:solidFill>
                <a:effectLst/>
                <a:latin typeface="Calibri" pitchFamily="34" charset="0"/>
                <a:cs typeface="Arial" pitchFamily="34" charset="0"/>
              </a:rPr>
              <a:t>is also called...</a:t>
            </a:r>
          </a:p>
          <a:p>
            <a:pPr marL="457200" marR="0" lvl="1" indent="0" algn="l" defTabSz="914400" rtl="0" eaLnBrk="1" fontAlgn="base" latinLnBrk="0" hangingPunct="1">
              <a:lnSpc>
                <a:spcPct val="100000"/>
              </a:lnSpc>
              <a:spcBef>
                <a:spcPct val="0"/>
              </a:spcBef>
              <a:spcAft>
                <a:spcPts val="1000"/>
              </a:spcAft>
              <a:buClrTx/>
              <a:buSzTx/>
              <a:buFontTx/>
              <a:buNone/>
              <a:tabLst/>
            </a:pPr>
            <a:r>
              <a:rPr kumimoji="0" lang="en-GB" sz="1800" b="1" i="1" u="none" strike="noStrike" cap="none" normalizeH="0" baseline="0" dirty="0" smtClean="0">
                <a:ln>
                  <a:noFill/>
                </a:ln>
                <a:solidFill>
                  <a:srgbClr val="000000"/>
                </a:solidFill>
                <a:effectLst/>
                <a:latin typeface="Calibri" pitchFamily="34" charset="0"/>
                <a:cs typeface="Arial" pitchFamily="34" charset="0"/>
              </a:rPr>
              <a:t> </a:t>
            </a:r>
            <a:r>
              <a:rPr kumimoji="0" lang="en-GB" sz="1800" b="1" i="1" u="none" strike="noStrike" cap="none" normalizeH="0" baseline="0" dirty="0" smtClean="0">
                <a:ln>
                  <a:noFill/>
                </a:ln>
                <a:solidFill>
                  <a:srgbClr val="000000"/>
                </a:solidFill>
                <a:effectLst/>
                <a:latin typeface="Arial" pitchFamily="34" charset="0"/>
                <a:cs typeface="Arial" pitchFamily="34" charset="0"/>
              </a:rPr>
              <a:t>...</a:t>
            </a:r>
            <a:r>
              <a:rPr kumimoji="0" lang="en-GB" sz="1800" b="1" i="1" u="none" strike="noStrike" cap="none" normalizeH="0" baseline="0" dirty="0" smtClean="0">
                <a:ln>
                  <a:noFill/>
                </a:ln>
                <a:solidFill>
                  <a:srgbClr val="000000"/>
                </a:solidFill>
                <a:effectLst/>
                <a:latin typeface="Calibri" pitchFamily="34" charset="0"/>
                <a:cs typeface="Arial" pitchFamily="34" charset="0"/>
              </a:rPr>
              <a:t>a</a:t>
            </a:r>
            <a:r>
              <a:rPr kumimoji="0" lang="en-GB" sz="1800" b="1" i="1" u="none" strike="noStrike" cap="none" normalizeH="0" baseline="0" dirty="0" smtClean="0">
                <a:ln>
                  <a:noFill/>
                </a:ln>
                <a:solidFill>
                  <a:srgbClr val="000000"/>
                </a:solidFill>
                <a:effectLst/>
                <a:latin typeface="Times New Roman" pitchFamily="18" charset="0"/>
                <a:cs typeface="Arial" pitchFamily="34" charset="0"/>
              </a:rPr>
              <a:t> </a:t>
            </a:r>
            <a:r>
              <a:rPr kumimoji="0" lang="en-GB" sz="1800" b="1" i="1" u="none" strike="noStrike" cap="none" normalizeH="0" baseline="0" dirty="0" smtClean="0">
                <a:ln>
                  <a:noFill/>
                </a:ln>
                <a:solidFill>
                  <a:srgbClr val="000000"/>
                </a:solidFill>
                <a:effectLst/>
                <a:latin typeface="Calibri" pitchFamily="34" charset="0"/>
                <a:cs typeface="Arial" pitchFamily="34" charset="0"/>
              </a:rPr>
              <a:t>“make before break” switch</a:t>
            </a:r>
            <a:r>
              <a:rPr kumimoji="0" lang="en-GB" sz="1800" b="1" i="1" u="none" strike="noStrike" cap="none" normalizeH="0" baseline="0" dirty="0" smtClean="0">
                <a:ln>
                  <a:noFill/>
                </a:ln>
                <a:solidFill>
                  <a:srgbClr val="000000"/>
                </a:solidFill>
                <a:effectLst/>
                <a:latin typeface="Times New Roman" pitchFamily="18" charset="0"/>
                <a:cs typeface="Arial" pitchFamily="34" charset="0"/>
              </a:rPr>
              <a: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2536" name="Picture 8" descr="j0239219"/>
          <p:cNvPicPr>
            <a:picLocks noChangeAspect="1" noChangeArrowheads="1"/>
          </p:cNvPicPr>
          <p:nvPr/>
        </p:nvPicPr>
        <p:blipFill>
          <a:blip r:embed="rId3" cstate="print"/>
          <a:srcRect/>
          <a:stretch>
            <a:fillRect/>
          </a:stretch>
        </p:blipFill>
        <p:spPr bwMode="auto">
          <a:xfrm>
            <a:off x="6228184" y="4797152"/>
            <a:ext cx="1314450" cy="1352550"/>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1520" y="764704"/>
            <a:ext cx="8640960" cy="1508105"/>
          </a:xfrm>
          <a:prstGeom prst="rect">
            <a:avLst/>
          </a:prstGeom>
          <a:noFill/>
        </p:spPr>
        <p:txBody>
          <a:bodyPr wrap="square" rtlCol="0">
            <a:spAutoFit/>
          </a:bodyPr>
          <a:lstStyle/>
          <a:p>
            <a:r>
              <a:rPr lang="en-GB" sz="2000" b="1" dirty="0"/>
              <a:t>The Distribution Network – RMS Indoor/Outdoor Products</a:t>
            </a:r>
            <a:endParaRPr lang="en-GB" sz="2000" dirty="0"/>
          </a:p>
          <a:p>
            <a:r>
              <a:rPr lang="en-GB" dirty="0"/>
              <a:t>Where power passing is not a requirement, often the cost effective choice for RF distribution </a:t>
            </a:r>
            <a:r>
              <a:rPr lang="en-GB" dirty="0" smtClean="0"/>
              <a:t>are </a:t>
            </a:r>
            <a:r>
              <a:rPr lang="en-GB" dirty="0"/>
              <a:t>indoor/outdoor RF passives.</a:t>
            </a:r>
          </a:p>
          <a:p>
            <a:r>
              <a:rPr lang="en-GB" dirty="0"/>
              <a:t> </a:t>
            </a:r>
          </a:p>
          <a:p>
            <a:r>
              <a:rPr lang="en-GB" dirty="0"/>
              <a:t>Perhaps one of the most widely deployed RMS products of this type is the RMS 20V series</a:t>
            </a:r>
            <a:r>
              <a:rPr lang="en-GB" dirty="0" smtClean="0"/>
              <a:t>.</a:t>
            </a:r>
            <a:endParaRPr lang="en-GB" dirty="0"/>
          </a:p>
        </p:txBody>
      </p:sp>
      <p:pic>
        <p:nvPicPr>
          <p:cNvPr id="4" name="Picture 3" descr="20V8GBDK.jpg"/>
          <p:cNvPicPr>
            <a:picLocks noChangeAspect="1"/>
          </p:cNvPicPr>
          <p:nvPr/>
        </p:nvPicPr>
        <p:blipFill>
          <a:blip r:embed="rId2" cstate="print"/>
          <a:srcRect t="11697" b="29840"/>
          <a:stretch>
            <a:fillRect/>
          </a:stretch>
        </p:blipFill>
        <p:spPr>
          <a:xfrm>
            <a:off x="179512" y="3212976"/>
            <a:ext cx="6120680" cy="2683758"/>
          </a:xfrm>
          <a:prstGeom prst="rect">
            <a:avLst/>
          </a:prstGeom>
        </p:spPr>
      </p:pic>
      <p:pic>
        <p:nvPicPr>
          <p:cNvPr id="5" name="Picture 4" descr="20V4GBDK.jpg"/>
          <p:cNvPicPr>
            <a:picLocks noChangeAspect="1"/>
          </p:cNvPicPr>
          <p:nvPr/>
        </p:nvPicPr>
        <p:blipFill>
          <a:blip r:embed="rId3" cstate="print"/>
          <a:srcRect l="10689" t="13713" r="12200" b="23792"/>
          <a:stretch>
            <a:fillRect/>
          </a:stretch>
        </p:blipFill>
        <p:spPr>
          <a:xfrm>
            <a:off x="6156176" y="2564904"/>
            <a:ext cx="2843155" cy="1728192"/>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1045766"/>
            <a:ext cx="5400600" cy="1384995"/>
          </a:xfrm>
          <a:prstGeom prst="rect">
            <a:avLst/>
          </a:prstGeom>
          <a:noFill/>
        </p:spPr>
        <p:txBody>
          <a:bodyPr wrap="square" rtlCol="0">
            <a:spAutoFit/>
          </a:bodyPr>
          <a:lstStyle/>
          <a:p>
            <a:r>
              <a:rPr lang="en-GB" sz="2400" b="1" dirty="0"/>
              <a:t>Cascading </a:t>
            </a:r>
            <a:r>
              <a:rPr lang="en-GB" sz="2400" b="1" dirty="0" smtClean="0"/>
              <a:t>Indoor/Outdoor Taps...</a:t>
            </a:r>
            <a:endParaRPr lang="en-GB" sz="2400" dirty="0"/>
          </a:p>
          <a:p>
            <a:r>
              <a:rPr lang="en-GB" sz="2000" dirty="0"/>
              <a:t>With already several million homes passed with RMS tap panels, a truly cost effective design solution has been proven beyond any doubt</a:t>
            </a:r>
            <a:r>
              <a:rPr lang="en-GB" sz="2000" dirty="0" smtClean="0"/>
              <a:t>!</a:t>
            </a:r>
            <a:endParaRPr lang="en-GB" sz="2000" dirty="0"/>
          </a:p>
        </p:txBody>
      </p:sp>
      <p:pic>
        <p:nvPicPr>
          <p:cNvPr id="23553" name="Picture 1" descr="U-Link"/>
          <p:cNvPicPr>
            <a:picLocks noChangeAspect="1" noChangeArrowheads="1"/>
          </p:cNvPicPr>
          <p:nvPr/>
        </p:nvPicPr>
        <p:blipFill>
          <a:blip r:embed="rId2" cstate="print"/>
          <a:srcRect l="24806" t="18074" r="32361" b="29852"/>
          <a:stretch>
            <a:fillRect/>
          </a:stretch>
        </p:blipFill>
        <p:spPr bwMode="auto">
          <a:xfrm>
            <a:off x="1403648" y="2708920"/>
            <a:ext cx="2395538" cy="2184400"/>
          </a:xfrm>
          <a:prstGeom prst="rect">
            <a:avLst/>
          </a:prstGeom>
          <a:noFill/>
          <a:ln w="9525">
            <a:noFill/>
            <a:miter lim="800000"/>
            <a:headEnd/>
            <a:tailEnd/>
          </a:ln>
        </p:spPr>
      </p:pic>
      <p:pic>
        <p:nvPicPr>
          <p:cNvPr id="23554" name="Picture 2" descr="20V8 RMS Panel"/>
          <p:cNvPicPr>
            <a:picLocks noChangeAspect="1" noChangeArrowheads="1"/>
          </p:cNvPicPr>
          <p:nvPr/>
        </p:nvPicPr>
        <p:blipFill>
          <a:blip r:embed="rId3" cstate="print"/>
          <a:srcRect l="32472" t="11995" r="36154" b="9606"/>
          <a:stretch>
            <a:fillRect/>
          </a:stretch>
        </p:blipFill>
        <p:spPr bwMode="auto">
          <a:xfrm>
            <a:off x="5652120" y="116632"/>
            <a:ext cx="3059832" cy="5736625"/>
          </a:xfrm>
          <a:prstGeom prst="rect">
            <a:avLst/>
          </a:prstGeom>
          <a:noFill/>
          <a:ln w="9525">
            <a:noFill/>
            <a:miter lim="800000"/>
            <a:headEnd/>
            <a:tailEnd/>
          </a:ln>
        </p:spPr>
      </p:pic>
      <p:sp>
        <p:nvSpPr>
          <p:cNvPr id="5" name="TextBox 4"/>
          <p:cNvSpPr txBox="1"/>
          <p:nvPr/>
        </p:nvSpPr>
        <p:spPr>
          <a:xfrm>
            <a:off x="971600" y="4941168"/>
            <a:ext cx="3600400" cy="984885"/>
          </a:xfrm>
          <a:prstGeom prst="rect">
            <a:avLst/>
          </a:prstGeom>
          <a:noFill/>
        </p:spPr>
        <p:txBody>
          <a:bodyPr wrap="square" rtlCol="0">
            <a:spAutoFit/>
          </a:bodyPr>
          <a:lstStyle/>
          <a:p>
            <a:r>
              <a:rPr lang="en-GB" sz="2000" dirty="0"/>
              <a:t>Either 4 or 8 way taps cascaded with </a:t>
            </a:r>
            <a:r>
              <a:rPr lang="en-GB" sz="2000" dirty="0" smtClean="0"/>
              <a:t>patent </a:t>
            </a:r>
            <a:r>
              <a:rPr lang="en-GB" sz="2000" dirty="0"/>
              <a:t>digital “U”-</a:t>
            </a:r>
            <a:r>
              <a:rPr lang="en-GB" sz="2000" dirty="0" smtClean="0"/>
              <a:t>links.</a:t>
            </a:r>
            <a:endParaRPr lang="en-GB" sz="2000" dirty="0"/>
          </a:p>
          <a:p>
            <a:endParaRPr lang="en-GB"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908720"/>
            <a:ext cx="8712969" cy="1261884"/>
          </a:xfrm>
          <a:prstGeom prst="rect">
            <a:avLst/>
          </a:prstGeom>
          <a:noFill/>
        </p:spPr>
        <p:txBody>
          <a:bodyPr wrap="square" rtlCol="0">
            <a:spAutoFit/>
          </a:bodyPr>
          <a:lstStyle/>
          <a:p>
            <a:r>
              <a:rPr lang="en-GB" sz="2800" b="1" dirty="0"/>
              <a:t>The Drop Network – </a:t>
            </a:r>
            <a:r>
              <a:rPr lang="en-GB" sz="2800" b="1" dirty="0" smtClean="0"/>
              <a:t>Indoor RF Passive </a:t>
            </a:r>
            <a:r>
              <a:rPr lang="en-GB" sz="2800" b="1" dirty="0"/>
              <a:t>Products</a:t>
            </a:r>
            <a:endParaRPr lang="en-GB" sz="2800" dirty="0"/>
          </a:p>
          <a:p>
            <a:r>
              <a:rPr lang="en-GB" sz="2400" dirty="0"/>
              <a:t>Different operators refer to the drop network by various names including the “last mile” and the “subscriber drop</a:t>
            </a:r>
            <a:r>
              <a:rPr lang="en-GB" sz="2400" dirty="0" smtClean="0"/>
              <a:t>”.</a:t>
            </a:r>
            <a:endParaRPr lang="en-GB" sz="2400" dirty="0"/>
          </a:p>
        </p:txBody>
      </p:sp>
      <p:sp>
        <p:nvSpPr>
          <p:cNvPr id="3" name="TextBox 2"/>
          <p:cNvSpPr txBox="1"/>
          <p:nvPr/>
        </p:nvSpPr>
        <p:spPr>
          <a:xfrm>
            <a:off x="251520" y="2636912"/>
            <a:ext cx="4464496" cy="1569660"/>
          </a:xfrm>
          <a:prstGeom prst="rect">
            <a:avLst/>
          </a:prstGeom>
          <a:noFill/>
        </p:spPr>
        <p:txBody>
          <a:bodyPr wrap="square" rtlCol="0">
            <a:spAutoFit/>
          </a:bodyPr>
          <a:lstStyle/>
          <a:p>
            <a:r>
              <a:rPr lang="en-GB" sz="2400" i="1" dirty="0"/>
              <a:t>RF passive electronic components </a:t>
            </a:r>
            <a:r>
              <a:rPr lang="en-GB" sz="2400" i="1" dirty="0" smtClean="0"/>
              <a:t>enable </a:t>
            </a:r>
            <a:r>
              <a:rPr lang="en-GB" sz="2400" i="1" dirty="0"/>
              <a:t>RF distribution from the hub or curb to the subscribers’ set-top boxes and cable modems</a:t>
            </a:r>
            <a:r>
              <a:rPr lang="en-GB" sz="2400" i="1" dirty="0" smtClean="0"/>
              <a:t>.</a:t>
            </a:r>
            <a:endParaRPr lang="en-GB" dirty="0"/>
          </a:p>
        </p:txBody>
      </p:sp>
      <p:sp>
        <p:nvSpPr>
          <p:cNvPr id="4" name="TextBox 3"/>
          <p:cNvSpPr txBox="1"/>
          <p:nvPr/>
        </p:nvSpPr>
        <p:spPr>
          <a:xfrm>
            <a:off x="251520" y="4581128"/>
            <a:ext cx="7992888" cy="1600438"/>
          </a:xfrm>
          <a:prstGeom prst="rect">
            <a:avLst/>
          </a:prstGeom>
          <a:noFill/>
        </p:spPr>
        <p:txBody>
          <a:bodyPr wrap="square" rtlCol="0">
            <a:spAutoFit/>
          </a:bodyPr>
          <a:lstStyle/>
          <a:p>
            <a:pPr>
              <a:buFont typeface="Wingdings" pitchFamily="2" charset="2"/>
              <a:buChar char="Ø"/>
            </a:pPr>
            <a:r>
              <a:rPr lang="en-GB" sz="2000" dirty="0" smtClean="0"/>
              <a:t>  Splitters </a:t>
            </a:r>
            <a:r>
              <a:rPr lang="en-GB" sz="2000" dirty="0"/>
              <a:t>– All configurations and types</a:t>
            </a:r>
          </a:p>
          <a:p>
            <a:pPr>
              <a:buFont typeface="Wingdings" pitchFamily="2" charset="2"/>
              <a:buChar char="Ø"/>
            </a:pPr>
            <a:r>
              <a:rPr lang="en-GB" sz="2000" dirty="0" smtClean="0"/>
              <a:t>  Directional </a:t>
            </a:r>
            <a:r>
              <a:rPr lang="en-GB" sz="2000" dirty="0"/>
              <a:t>Couplers – All configurations and types</a:t>
            </a:r>
          </a:p>
          <a:p>
            <a:pPr>
              <a:buFont typeface="Wingdings" pitchFamily="2" charset="2"/>
              <a:buChar char="Ø"/>
            </a:pPr>
            <a:r>
              <a:rPr lang="en-GB" sz="2000" dirty="0" smtClean="0"/>
              <a:t>  Galvanic Isolators</a:t>
            </a:r>
          </a:p>
          <a:p>
            <a:pPr lvl="1">
              <a:buFont typeface="Wingdings" pitchFamily="2" charset="2"/>
              <a:buChar char="§"/>
            </a:pPr>
            <a:r>
              <a:rPr lang="en-GB" sz="2000" dirty="0" smtClean="0"/>
              <a:t>  Through </a:t>
            </a:r>
            <a:r>
              <a:rPr lang="en-GB" sz="2000" dirty="0"/>
              <a:t>(barrel &amp; block), 2 and 3 way also with custom filter </a:t>
            </a:r>
            <a:r>
              <a:rPr lang="en-GB" sz="2000" dirty="0" smtClean="0"/>
              <a:t>types</a:t>
            </a:r>
            <a:endParaRPr lang="en-GB" sz="2000" dirty="0"/>
          </a:p>
          <a:p>
            <a:endParaRPr lang="en-GB" dirty="0"/>
          </a:p>
        </p:txBody>
      </p:sp>
      <p:pic>
        <p:nvPicPr>
          <p:cNvPr id="6" name="Picture 5" descr="1002DWSBSCTE.jpg"/>
          <p:cNvPicPr>
            <a:picLocks noChangeAspect="1"/>
          </p:cNvPicPr>
          <p:nvPr/>
        </p:nvPicPr>
        <p:blipFill>
          <a:blip r:embed="rId2" cstate="print"/>
          <a:srcRect l="27320" t="25808" r="24296" b="17745"/>
          <a:stretch>
            <a:fillRect/>
          </a:stretch>
        </p:blipFill>
        <p:spPr>
          <a:xfrm>
            <a:off x="5724128" y="2204864"/>
            <a:ext cx="2880320" cy="252028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1002DWSBSCTERMS"/>
          <p:cNvPicPr>
            <a:picLocks noChangeAspect="1" noChangeArrowheads="1"/>
          </p:cNvPicPr>
          <p:nvPr/>
        </p:nvPicPr>
        <p:blipFill>
          <a:blip r:embed="rId2" cstate="print"/>
          <a:srcRect b="6461"/>
          <a:stretch>
            <a:fillRect/>
          </a:stretch>
        </p:blipFill>
        <p:spPr bwMode="auto">
          <a:xfrm>
            <a:off x="607640" y="692696"/>
            <a:ext cx="7924800" cy="4968552"/>
          </a:xfrm>
          <a:prstGeom prst="rect">
            <a:avLst/>
          </a:prstGeom>
          <a:noFill/>
        </p:spPr>
      </p:pic>
      <p:sp>
        <p:nvSpPr>
          <p:cNvPr id="3" name="Rectangle 2"/>
          <p:cNvSpPr/>
          <p:nvPr/>
        </p:nvSpPr>
        <p:spPr>
          <a:xfrm>
            <a:off x="467544" y="692696"/>
            <a:ext cx="1872208"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836712"/>
            <a:ext cx="7169720" cy="5262979"/>
          </a:xfrm>
          <a:prstGeom prst="rect">
            <a:avLst/>
          </a:prstGeom>
          <a:noFill/>
        </p:spPr>
        <p:txBody>
          <a:bodyPr wrap="none" rtlCol="0">
            <a:spAutoFit/>
          </a:bodyPr>
          <a:lstStyle/>
          <a:p>
            <a:r>
              <a:rPr lang="en-GB" sz="2400" b="1" dirty="0" smtClean="0"/>
              <a:t>Features &amp; Benefits Required in D</a:t>
            </a:r>
            <a:r>
              <a:rPr lang="en-US" sz="2400" b="1" dirty="0" smtClean="0"/>
              <a:t>C’s &amp; Splitters</a:t>
            </a:r>
          </a:p>
          <a:p>
            <a:endParaRPr lang="en-GB" sz="1200" b="1" dirty="0" smtClean="0"/>
          </a:p>
          <a:p>
            <a:pPr>
              <a:buFont typeface="Wingdings" pitchFamily="2" charset="2"/>
              <a:buChar char="Ø"/>
            </a:pPr>
            <a:r>
              <a:rPr lang="en-US" sz="2400" dirty="0" smtClean="0"/>
              <a:t>  </a:t>
            </a:r>
            <a:r>
              <a:rPr lang="en-US" sz="2400" dirty="0" err="1" smtClean="0"/>
              <a:t>Passband</a:t>
            </a:r>
            <a:r>
              <a:rPr lang="en-US" sz="2400" dirty="0" smtClean="0"/>
              <a:t> 5MHz – 1010MHz </a:t>
            </a:r>
            <a:endParaRPr lang="en-GB" sz="2400" dirty="0" smtClean="0"/>
          </a:p>
          <a:p>
            <a:pPr lvl="0">
              <a:buFont typeface="Wingdings" pitchFamily="2" charset="2"/>
              <a:buChar char="Ø"/>
            </a:pPr>
            <a:r>
              <a:rPr lang="en-US" sz="2400" dirty="0" smtClean="0"/>
              <a:t>  Excellent low inter-modulation spec &gt;-110dBc</a:t>
            </a:r>
            <a:endParaRPr lang="en-GB" sz="2400" dirty="0" smtClean="0"/>
          </a:p>
          <a:p>
            <a:pPr lvl="0">
              <a:buFont typeface="Wingdings" pitchFamily="2" charset="2"/>
              <a:buChar char="Ø"/>
            </a:pPr>
            <a:r>
              <a:rPr lang="en-US" sz="2400" dirty="0" smtClean="0"/>
              <a:t>  SCTE/ANSI compliant</a:t>
            </a:r>
            <a:endParaRPr lang="en-GB" sz="2400" dirty="0" smtClean="0"/>
          </a:p>
          <a:p>
            <a:pPr lvl="0">
              <a:buFont typeface="Wingdings" pitchFamily="2" charset="2"/>
              <a:buChar char="Ø"/>
            </a:pPr>
            <a:r>
              <a:rPr lang="en-US" sz="2400" dirty="0" smtClean="0"/>
              <a:t>  Micro-strip designed for consistency of specifications</a:t>
            </a:r>
            <a:endParaRPr lang="en-GB" sz="2400" dirty="0" smtClean="0"/>
          </a:p>
          <a:p>
            <a:pPr lvl="0">
              <a:buFont typeface="Wingdings" pitchFamily="2" charset="2"/>
              <a:buChar char="Ø"/>
            </a:pPr>
            <a:r>
              <a:rPr lang="en-US" sz="2400" dirty="0" smtClean="0"/>
              <a:t>  Precision machined F ports</a:t>
            </a:r>
            <a:endParaRPr lang="en-GB" sz="2400" dirty="0" smtClean="0"/>
          </a:p>
          <a:p>
            <a:pPr lvl="0">
              <a:buFont typeface="Wingdings" pitchFamily="2" charset="2"/>
              <a:buChar char="Ø"/>
            </a:pPr>
            <a:r>
              <a:rPr lang="en-US" sz="2400" dirty="0" smtClean="0"/>
              <a:t>  Excellent insertion &amp; return loss</a:t>
            </a:r>
            <a:endParaRPr lang="en-GB" sz="2400" dirty="0" smtClean="0"/>
          </a:p>
          <a:p>
            <a:pPr lvl="0">
              <a:buFont typeface="Wingdings" pitchFamily="2" charset="2"/>
              <a:buChar char="Ø"/>
            </a:pPr>
            <a:r>
              <a:rPr lang="en-US" sz="2400" dirty="0" smtClean="0"/>
              <a:t>   Excellent port to port isolation</a:t>
            </a:r>
            <a:endParaRPr lang="en-GB" sz="2400" dirty="0" smtClean="0"/>
          </a:p>
          <a:p>
            <a:pPr lvl="0">
              <a:buFont typeface="Wingdings" pitchFamily="2" charset="2"/>
              <a:buChar char="Ø"/>
            </a:pPr>
            <a:r>
              <a:rPr lang="en-US" sz="2400" dirty="0" smtClean="0"/>
              <a:t>  Concave solder back design</a:t>
            </a:r>
            <a:endParaRPr lang="en-GB" sz="2400" dirty="0" smtClean="0"/>
          </a:p>
          <a:p>
            <a:pPr lvl="0">
              <a:buFont typeface="Wingdings" pitchFamily="2" charset="2"/>
              <a:buChar char="Ø"/>
            </a:pPr>
            <a:r>
              <a:rPr lang="en-US" sz="2400" dirty="0" smtClean="0"/>
              <a:t>  FR4-G10 glass printed circuit board</a:t>
            </a:r>
            <a:endParaRPr lang="en-GB" sz="2400" dirty="0" smtClean="0"/>
          </a:p>
          <a:p>
            <a:pPr lvl="0">
              <a:buFont typeface="Wingdings" pitchFamily="2" charset="2"/>
              <a:buChar char="Ø"/>
            </a:pPr>
            <a:r>
              <a:rPr lang="en-US" sz="2400" dirty="0" smtClean="0"/>
              <a:t>  Laminated ID label UV protected</a:t>
            </a:r>
            <a:endParaRPr lang="en-GB" sz="2400" dirty="0" smtClean="0"/>
          </a:p>
          <a:p>
            <a:pPr lvl="0">
              <a:buFont typeface="Wingdings" pitchFamily="2" charset="2"/>
              <a:buChar char="Ø"/>
            </a:pPr>
            <a:r>
              <a:rPr lang="en-US" sz="2400" dirty="0" smtClean="0"/>
              <a:t>  RFI Shielding –120dB</a:t>
            </a:r>
            <a:endParaRPr lang="en-GB" sz="2400" dirty="0" smtClean="0"/>
          </a:p>
          <a:p>
            <a:pPr lvl="0">
              <a:buFont typeface="Wingdings" pitchFamily="2" charset="2"/>
              <a:buChar char="Ø"/>
            </a:pPr>
            <a:r>
              <a:rPr lang="en-US" sz="2400" dirty="0" smtClean="0"/>
              <a:t>  Zinc housing that is triple plated</a:t>
            </a:r>
            <a:endParaRPr lang="en-GB" sz="24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l="40062" t="17365" r="14371" b="21976"/>
          <a:stretch>
            <a:fillRect/>
          </a:stretch>
        </p:blipFill>
        <p:spPr bwMode="auto">
          <a:xfrm>
            <a:off x="3347864" y="458391"/>
            <a:ext cx="5274866" cy="5274865"/>
          </a:xfrm>
          <a:prstGeom prst="rect">
            <a:avLst/>
          </a:prstGeom>
          <a:noFill/>
          <a:ln w="9525">
            <a:noFill/>
            <a:miter lim="800000"/>
            <a:headEnd/>
            <a:tailEnd/>
          </a:ln>
        </p:spPr>
      </p:pic>
      <p:sp>
        <p:nvSpPr>
          <p:cNvPr id="3" name="TextBox 2"/>
          <p:cNvSpPr txBox="1"/>
          <p:nvPr/>
        </p:nvSpPr>
        <p:spPr>
          <a:xfrm>
            <a:off x="899592" y="5589240"/>
            <a:ext cx="3805144" cy="461665"/>
          </a:xfrm>
          <a:prstGeom prst="rect">
            <a:avLst/>
          </a:prstGeom>
          <a:noFill/>
        </p:spPr>
        <p:txBody>
          <a:bodyPr wrap="none" rtlCol="0">
            <a:spAutoFit/>
          </a:bodyPr>
          <a:lstStyle/>
          <a:p>
            <a:r>
              <a:rPr lang="en-US" sz="2400" b="1" dirty="0" smtClean="0"/>
              <a:t>Low Inter-modulation Tester</a:t>
            </a:r>
            <a:endParaRPr lang="en-GB" sz="24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908720"/>
            <a:ext cx="45719" cy="369332"/>
          </a:xfrm>
          <a:prstGeom prst="rect">
            <a:avLst/>
          </a:prstGeom>
          <a:noFill/>
        </p:spPr>
        <p:txBody>
          <a:bodyPr wrap="square" rtlCol="0">
            <a:spAutoFit/>
          </a:bodyPr>
          <a:lstStyle/>
          <a:p>
            <a:endParaRPr lang="en-GB" dirty="0"/>
          </a:p>
        </p:txBody>
      </p:sp>
      <p:sp>
        <p:nvSpPr>
          <p:cNvPr id="3" name="TextBox 2"/>
          <p:cNvSpPr txBox="1"/>
          <p:nvPr/>
        </p:nvSpPr>
        <p:spPr>
          <a:xfrm>
            <a:off x="251520" y="692696"/>
            <a:ext cx="8640960" cy="5262979"/>
          </a:xfrm>
          <a:prstGeom prst="rect">
            <a:avLst/>
          </a:prstGeom>
          <a:noFill/>
        </p:spPr>
        <p:txBody>
          <a:bodyPr wrap="square" rtlCol="0">
            <a:spAutoFit/>
          </a:bodyPr>
          <a:lstStyle/>
          <a:p>
            <a:r>
              <a:rPr lang="en-GB" sz="2400" b="1" dirty="0" smtClean="0"/>
              <a:t>The Drop Network</a:t>
            </a:r>
            <a:endParaRPr lang="en-GB" sz="2400" dirty="0" smtClean="0"/>
          </a:p>
          <a:p>
            <a:r>
              <a:rPr lang="en-GB" sz="2400" b="1" i="1" dirty="0" smtClean="0"/>
              <a:t>Here we focus on Galvanic Isolators: -</a:t>
            </a:r>
            <a:endParaRPr lang="en-GB" sz="2400" dirty="0" smtClean="0"/>
          </a:p>
          <a:p>
            <a:endParaRPr lang="en-GB" sz="2400" dirty="0" smtClean="0"/>
          </a:p>
          <a:p>
            <a:r>
              <a:rPr lang="en-GB" sz="2400" dirty="0" smtClean="0"/>
              <a:t>Surge protected to 5,000VDC, the galvanic isolator breaks electrical continuity (conduction) of both the inner and outer conductors of the coaxial cable, whilst maintaining an uninterrupted signal path and signal integrity</a:t>
            </a:r>
          </a:p>
          <a:p>
            <a:r>
              <a:rPr lang="en-GB" sz="2400" dirty="0" smtClean="0"/>
              <a:t> </a:t>
            </a:r>
          </a:p>
          <a:p>
            <a:r>
              <a:rPr lang="en-GB" sz="2400" dirty="0" smtClean="0"/>
              <a:t>Galvanic isolators ensure electrical safety for both the network technician and subscriber.</a:t>
            </a:r>
          </a:p>
          <a:p>
            <a:r>
              <a:rPr lang="en-GB" sz="2400" dirty="0" smtClean="0"/>
              <a:t> </a:t>
            </a:r>
          </a:p>
          <a:p>
            <a:r>
              <a:rPr lang="en-GB" sz="2400" dirty="0" smtClean="0"/>
              <a:t>Excellent RF isolation (RFI) is provided when using RF galvanic isolators, whether the simple barrel isolator or more complicated low-profile “block” type of isolator.</a:t>
            </a:r>
            <a:endParaRPr lang="en-GB" sz="24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778634"/>
            <a:ext cx="8640960" cy="5170646"/>
          </a:xfrm>
          <a:prstGeom prst="rect">
            <a:avLst/>
          </a:prstGeom>
          <a:noFill/>
        </p:spPr>
        <p:txBody>
          <a:bodyPr wrap="square" rtlCol="0">
            <a:spAutoFit/>
          </a:bodyPr>
          <a:lstStyle/>
          <a:p>
            <a:r>
              <a:rPr lang="en-GB" sz="2400" b="1" dirty="0" smtClean="0"/>
              <a:t>RF Galvanic Isolators</a:t>
            </a:r>
            <a:endParaRPr lang="en-GB" sz="2400" dirty="0" smtClean="0"/>
          </a:p>
          <a:p>
            <a:r>
              <a:rPr lang="en-GB" sz="2400" dirty="0" smtClean="0"/>
              <a:t>It is often difficult to obtain good grounding in the street cabinet or outside plant.  It is also highly unlikely that the subscriber’s utility ground (earth point) will be at the same earth potential as that of the network ground outside the subscriber’s home.</a:t>
            </a:r>
          </a:p>
          <a:p>
            <a:r>
              <a:rPr lang="en-GB" sz="2400" dirty="0" smtClean="0"/>
              <a:t> </a:t>
            </a:r>
          </a:p>
          <a:p>
            <a:r>
              <a:rPr lang="en-GB" sz="2400" dirty="0" smtClean="0"/>
              <a:t>Connecting with the drop coaxial cable, two earths of differing potential results in “sheath currents”, that can be several hundred volts and harmful to both subscribers and network technicians.</a:t>
            </a:r>
          </a:p>
          <a:p>
            <a:r>
              <a:rPr lang="en-GB" sz="2400" dirty="0" smtClean="0"/>
              <a:t> </a:t>
            </a:r>
          </a:p>
          <a:p>
            <a:r>
              <a:rPr lang="en-GB" sz="2400" dirty="0" smtClean="0"/>
              <a:t>The galvanic isolator also eliminates the possibility of accidentally (in the event of a fault), passing the subscriber’s utility supply power to the outside plant via the drop coaxial cable.</a:t>
            </a:r>
          </a:p>
          <a:p>
            <a:endParaRPr lang="en-GB"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764704"/>
            <a:ext cx="8640960" cy="5262979"/>
          </a:xfrm>
          <a:prstGeom prst="rect">
            <a:avLst/>
          </a:prstGeom>
          <a:noFill/>
        </p:spPr>
        <p:txBody>
          <a:bodyPr wrap="square" rtlCol="0">
            <a:spAutoFit/>
          </a:bodyPr>
          <a:lstStyle/>
          <a:p>
            <a:r>
              <a:rPr lang="en-GB" sz="2400" b="1" dirty="0" smtClean="0"/>
              <a:t>Sheath Currents...What do you mean?</a:t>
            </a:r>
            <a:endParaRPr lang="en-GB" sz="2400" dirty="0" smtClean="0"/>
          </a:p>
          <a:p>
            <a:r>
              <a:rPr lang="en-GB" sz="2400" dirty="0" smtClean="0"/>
              <a:t>A sheath current is a form of electromagnetic wave in wires.</a:t>
            </a:r>
          </a:p>
          <a:p>
            <a:endParaRPr lang="en-GB" sz="2400" dirty="0" smtClean="0"/>
          </a:p>
          <a:p>
            <a:r>
              <a:rPr lang="en-GB" sz="2400" dirty="0" smtClean="0"/>
              <a:t>For example, they can run along the outer sheath of a coaxial cable. The return conductor is the outer conductor of the cable. This can be, for example, from a geographically proximate or remote ground potential.</a:t>
            </a:r>
          </a:p>
          <a:p>
            <a:endParaRPr lang="en-GB" sz="2400" dirty="0" smtClean="0"/>
          </a:p>
          <a:p>
            <a:r>
              <a:rPr lang="en-GB" sz="2400" dirty="0" smtClean="0"/>
              <a:t>Sheath currents may lower the efficiency of transmission and can interfere with nearby electronic devices. In addition, sheath currents caused by differences in ground potential at the ends of a coaxial cable to common mode signals that are superimposed on the useful signal as a noise voltage. Sheath currents can also be caused by ground loops.</a:t>
            </a:r>
            <a:endParaRPr lang="en-GB"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1520" y="880259"/>
            <a:ext cx="8496944" cy="4708981"/>
          </a:xfrm>
          <a:prstGeom prst="rect">
            <a:avLst/>
          </a:prstGeom>
          <a:noFill/>
        </p:spPr>
        <p:txBody>
          <a:bodyPr wrap="square" rtlCol="0">
            <a:spAutoFit/>
          </a:bodyPr>
          <a:lstStyle/>
          <a:p>
            <a:r>
              <a:rPr lang="en-GB" sz="2000" b="1" dirty="0"/>
              <a:t>A Short History of RMS Communications Inc</a:t>
            </a:r>
            <a:r>
              <a:rPr lang="en-GB" sz="2000" b="1" dirty="0" smtClean="0"/>
              <a:t>.</a:t>
            </a:r>
          </a:p>
          <a:p>
            <a:endParaRPr lang="en-GB" sz="2000" dirty="0"/>
          </a:p>
          <a:p>
            <a:pPr>
              <a:buFont typeface="Wingdings" pitchFamily="2" charset="2"/>
              <a:buChar char="Ø"/>
            </a:pPr>
            <a:r>
              <a:rPr lang="en-US" sz="2000" dirty="0" smtClean="0"/>
              <a:t>  Business </a:t>
            </a:r>
            <a:r>
              <a:rPr lang="en-US" sz="2000" dirty="0"/>
              <a:t>started in </a:t>
            </a:r>
            <a:r>
              <a:rPr lang="en-US" sz="2000" dirty="0" smtClean="0"/>
              <a:t>1943</a:t>
            </a:r>
          </a:p>
          <a:p>
            <a:endParaRPr lang="en-US" sz="2000" dirty="0" smtClean="0"/>
          </a:p>
          <a:p>
            <a:pPr>
              <a:buFont typeface="Wingdings" pitchFamily="2" charset="2"/>
              <a:buChar char="Ø"/>
            </a:pPr>
            <a:r>
              <a:rPr lang="en-US" sz="2000" dirty="0" smtClean="0"/>
              <a:t>  First </a:t>
            </a:r>
            <a:r>
              <a:rPr lang="en-US" sz="2000" dirty="0"/>
              <a:t>Cable TV products introduced in the </a:t>
            </a:r>
            <a:r>
              <a:rPr lang="en-US" sz="2000" dirty="0" smtClean="0"/>
              <a:t>1950’s</a:t>
            </a:r>
          </a:p>
          <a:p>
            <a:endParaRPr lang="en-US" sz="2000" dirty="0" smtClean="0"/>
          </a:p>
          <a:p>
            <a:pPr>
              <a:buFont typeface="Wingdings" pitchFamily="2" charset="2"/>
              <a:buChar char="Ø"/>
            </a:pPr>
            <a:r>
              <a:rPr lang="en-US" sz="2000" dirty="0" smtClean="0"/>
              <a:t>  Head </a:t>
            </a:r>
            <a:r>
              <a:rPr lang="en-US" sz="2000" dirty="0"/>
              <a:t>Office &amp; Warehouse in Pineville NC </a:t>
            </a:r>
            <a:r>
              <a:rPr lang="en-US" sz="2000" dirty="0" smtClean="0"/>
              <a:t>USA</a:t>
            </a:r>
          </a:p>
          <a:p>
            <a:pPr lvl="1">
              <a:buFont typeface="Wingdings" pitchFamily="2" charset="2"/>
              <a:buChar char="§"/>
            </a:pPr>
            <a:r>
              <a:rPr lang="en-US" sz="2000" dirty="0"/>
              <a:t> </a:t>
            </a:r>
            <a:r>
              <a:rPr lang="en-US" sz="2000" dirty="0" smtClean="0"/>
              <a:t> RMS Branch </a:t>
            </a:r>
            <a:r>
              <a:rPr lang="en-US" sz="2000" dirty="0"/>
              <a:t>Offices &amp; </a:t>
            </a:r>
            <a:r>
              <a:rPr lang="en-US" sz="2000" dirty="0" smtClean="0"/>
              <a:t>Warehouses</a:t>
            </a:r>
          </a:p>
          <a:p>
            <a:endParaRPr lang="en-US" sz="2000" dirty="0" smtClean="0"/>
          </a:p>
          <a:p>
            <a:pPr>
              <a:buFont typeface="Wingdings" pitchFamily="2" charset="2"/>
              <a:buChar char="Ø"/>
            </a:pPr>
            <a:r>
              <a:rPr lang="en-US" sz="2000" dirty="0"/>
              <a:t> </a:t>
            </a:r>
            <a:r>
              <a:rPr lang="en-US" sz="2000" dirty="0" smtClean="0"/>
              <a:t> Manufacturing Facilities</a:t>
            </a:r>
          </a:p>
          <a:p>
            <a:pPr lvl="1">
              <a:buFont typeface="Wingdings" pitchFamily="2" charset="2"/>
              <a:buChar char="§"/>
            </a:pPr>
            <a:r>
              <a:rPr lang="en-US" sz="2000" dirty="0" smtClean="0"/>
              <a:t>  Taiwan (Manufacturing Partners)</a:t>
            </a:r>
          </a:p>
          <a:p>
            <a:pPr lvl="1">
              <a:buFont typeface="Wingdings" pitchFamily="2" charset="2"/>
              <a:buChar char="§"/>
            </a:pPr>
            <a:r>
              <a:rPr lang="en-US" sz="2000" dirty="0" smtClean="0"/>
              <a:t>  China </a:t>
            </a:r>
            <a:r>
              <a:rPr lang="en-US" sz="2000" dirty="0"/>
              <a:t>(Manufacturing Partners)</a:t>
            </a:r>
            <a:br>
              <a:rPr lang="en-US" sz="2000" dirty="0"/>
            </a:br>
            <a:endParaRPr lang="en-US" sz="2000" dirty="0" smtClean="0"/>
          </a:p>
          <a:p>
            <a:pPr>
              <a:buFont typeface="Wingdings" pitchFamily="2" charset="2"/>
              <a:buChar char="Ø"/>
            </a:pPr>
            <a:r>
              <a:rPr lang="en-US" sz="2000" dirty="0" smtClean="0"/>
              <a:t>  Distributors Worldwide</a:t>
            </a:r>
          </a:p>
          <a:p>
            <a:pPr lvl="1">
              <a:buFont typeface="Wingdings" pitchFamily="2" charset="2"/>
              <a:buChar char="§"/>
            </a:pPr>
            <a:r>
              <a:rPr lang="en-US" sz="2000" dirty="0" smtClean="0"/>
              <a:t>  Europe, South &amp; Central America, Mexico, Asia &amp; Middle East</a:t>
            </a:r>
            <a:endParaRPr lang="en-GB" sz="20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l="36302" t="27783" r="35529" b="54445"/>
          <a:stretch>
            <a:fillRect/>
          </a:stretch>
        </p:blipFill>
        <p:spPr bwMode="auto">
          <a:xfrm rot="-2550627">
            <a:off x="399741" y="1967432"/>
            <a:ext cx="3840732" cy="1818008"/>
          </a:xfrm>
          <a:prstGeom prst="rect">
            <a:avLst/>
          </a:prstGeom>
          <a:noFill/>
          <a:ln w="9525">
            <a:noFill/>
            <a:miter lim="800000"/>
            <a:headEnd/>
            <a:tailEnd/>
          </a:ln>
          <a:effectLst/>
        </p:spPr>
      </p:pic>
      <p:pic>
        <p:nvPicPr>
          <p:cNvPr id="3" name="Picture 2" descr="2012-11-27 14.18.02.jpg"/>
          <p:cNvPicPr>
            <a:picLocks noChangeAspect="1"/>
          </p:cNvPicPr>
          <p:nvPr/>
        </p:nvPicPr>
        <p:blipFill>
          <a:blip r:embed="rId3" cstate="print"/>
          <a:srcRect l="23568" t="17188" r="7162" b="9896"/>
          <a:stretch>
            <a:fillRect/>
          </a:stretch>
        </p:blipFill>
        <p:spPr>
          <a:xfrm>
            <a:off x="4716016" y="1412776"/>
            <a:ext cx="4104456" cy="3240360"/>
          </a:xfrm>
          <a:prstGeom prst="rect">
            <a:avLst/>
          </a:prstGeom>
        </p:spPr>
      </p:pic>
      <p:sp>
        <p:nvSpPr>
          <p:cNvPr id="4" name="TextBox 3"/>
          <p:cNvSpPr txBox="1"/>
          <p:nvPr/>
        </p:nvSpPr>
        <p:spPr>
          <a:xfrm>
            <a:off x="1331640" y="4437112"/>
            <a:ext cx="1946046" cy="461665"/>
          </a:xfrm>
          <a:prstGeom prst="rect">
            <a:avLst/>
          </a:prstGeom>
          <a:noFill/>
        </p:spPr>
        <p:txBody>
          <a:bodyPr wrap="none" rtlCol="0">
            <a:spAutoFit/>
          </a:bodyPr>
          <a:lstStyle/>
          <a:p>
            <a:r>
              <a:rPr lang="en-GB" sz="2400" dirty="0" smtClean="0"/>
              <a:t>Barrel Isolator</a:t>
            </a:r>
            <a:endParaRPr lang="en-GB" sz="2400" dirty="0"/>
          </a:p>
        </p:txBody>
      </p:sp>
      <p:sp>
        <p:nvSpPr>
          <p:cNvPr id="5" name="TextBox 4"/>
          <p:cNvSpPr txBox="1"/>
          <p:nvPr/>
        </p:nvSpPr>
        <p:spPr>
          <a:xfrm>
            <a:off x="5436096" y="5021560"/>
            <a:ext cx="2588337" cy="461665"/>
          </a:xfrm>
          <a:prstGeom prst="rect">
            <a:avLst/>
          </a:prstGeom>
          <a:noFill/>
        </p:spPr>
        <p:txBody>
          <a:bodyPr wrap="none" rtlCol="0">
            <a:spAutoFit/>
          </a:bodyPr>
          <a:lstStyle/>
          <a:p>
            <a:r>
              <a:rPr lang="en-GB" sz="2400" dirty="0" smtClean="0"/>
              <a:t>Low Profile Isolator</a:t>
            </a:r>
            <a:endParaRPr lang="en-GB" sz="24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AUNA Dual Outlet Box Component Parts"/>
          <p:cNvPicPr>
            <a:picLocks noChangeAspect="1" noChangeArrowheads="1"/>
          </p:cNvPicPr>
          <p:nvPr/>
        </p:nvPicPr>
        <p:blipFill>
          <a:blip r:embed="rId2" cstate="print"/>
          <a:srcRect/>
          <a:stretch>
            <a:fillRect/>
          </a:stretch>
        </p:blipFill>
        <p:spPr bwMode="auto">
          <a:xfrm>
            <a:off x="251520" y="1300956"/>
            <a:ext cx="4410075" cy="4432300"/>
          </a:xfrm>
          <a:prstGeom prst="rect">
            <a:avLst/>
          </a:prstGeom>
          <a:noFill/>
          <a:ln w="9525">
            <a:noFill/>
            <a:miter lim="800000"/>
            <a:headEnd/>
            <a:tailEnd/>
          </a:ln>
        </p:spPr>
      </p:pic>
      <p:pic>
        <p:nvPicPr>
          <p:cNvPr id="3077" name="Picture 5" descr="AUNA Dual Outlet PTR Box Front"/>
          <p:cNvPicPr>
            <a:picLocks noChangeAspect="1" noChangeArrowheads="1"/>
          </p:cNvPicPr>
          <p:nvPr/>
        </p:nvPicPr>
        <p:blipFill>
          <a:blip r:embed="rId3" cstate="print"/>
          <a:srcRect/>
          <a:stretch>
            <a:fillRect/>
          </a:stretch>
        </p:blipFill>
        <p:spPr bwMode="auto">
          <a:xfrm>
            <a:off x="5220072" y="1932483"/>
            <a:ext cx="3614737" cy="2360613"/>
          </a:xfrm>
          <a:prstGeom prst="rect">
            <a:avLst/>
          </a:prstGeom>
          <a:noFill/>
          <a:ln w="9525">
            <a:noFill/>
            <a:miter lim="800000"/>
            <a:headEnd/>
            <a:tailEnd/>
          </a:ln>
        </p:spPr>
      </p:pic>
      <p:sp>
        <p:nvSpPr>
          <p:cNvPr id="6" name="TextBox 5"/>
          <p:cNvSpPr txBox="1"/>
          <p:nvPr/>
        </p:nvSpPr>
        <p:spPr>
          <a:xfrm>
            <a:off x="251520" y="692696"/>
            <a:ext cx="5143524" cy="461665"/>
          </a:xfrm>
          <a:prstGeom prst="rect">
            <a:avLst/>
          </a:prstGeom>
          <a:noFill/>
        </p:spPr>
        <p:txBody>
          <a:bodyPr wrap="none" rtlCol="0">
            <a:spAutoFit/>
          </a:bodyPr>
          <a:lstStyle/>
          <a:p>
            <a:r>
              <a:rPr lang="en-GB" sz="2400" b="1" dirty="0" smtClean="0"/>
              <a:t>Subscriber Outlet Boxes – Example Box</a:t>
            </a:r>
            <a:endParaRPr lang="en-GB" sz="2400" dirty="0"/>
          </a:p>
        </p:txBody>
      </p:sp>
      <p:sp>
        <p:nvSpPr>
          <p:cNvPr id="7" name="TextBox 6"/>
          <p:cNvSpPr txBox="1"/>
          <p:nvPr/>
        </p:nvSpPr>
        <p:spPr>
          <a:xfrm>
            <a:off x="5874783" y="4715852"/>
            <a:ext cx="2297617" cy="369332"/>
          </a:xfrm>
          <a:prstGeom prst="rect">
            <a:avLst/>
          </a:prstGeom>
          <a:noFill/>
        </p:spPr>
        <p:txBody>
          <a:bodyPr wrap="none" rtlCol="0">
            <a:spAutoFit/>
          </a:bodyPr>
          <a:lstStyle/>
          <a:p>
            <a:r>
              <a:rPr lang="en-GB" b="1" dirty="0" smtClean="0"/>
              <a:t>Assembled Outlet Box</a:t>
            </a:r>
            <a:endParaRPr lang="en-GB"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53648" y="1988840"/>
            <a:ext cx="5008166" cy="3046988"/>
          </a:xfrm>
          <a:prstGeom prst="rect">
            <a:avLst/>
          </a:prstGeom>
          <a:noFill/>
        </p:spPr>
        <p:txBody>
          <a:bodyPr wrap="none" rtlCol="0">
            <a:spAutoFit/>
          </a:bodyPr>
          <a:lstStyle/>
          <a:p>
            <a:pPr algn="ctr"/>
            <a:r>
              <a:rPr lang="en-GB" sz="2400" b="1" dirty="0" smtClean="0">
                <a:solidFill>
                  <a:srgbClr val="FF0000"/>
                </a:solidFill>
              </a:rPr>
              <a:t>SCTE Virgin Media Taster Training Day</a:t>
            </a:r>
          </a:p>
          <a:p>
            <a:pPr algn="ctr"/>
            <a:endParaRPr lang="en-GB" b="1" dirty="0" smtClean="0"/>
          </a:p>
          <a:p>
            <a:pPr algn="ctr"/>
            <a:endParaRPr lang="en-GB" b="1" dirty="0" smtClean="0"/>
          </a:p>
          <a:p>
            <a:pPr algn="ctr"/>
            <a:endParaRPr lang="en-GB" b="1" dirty="0" smtClean="0"/>
          </a:p>
          <a:p>
            <a:pPr algn="ctr"/>
            <a:r>
              <a:rPr lang="en-GB" sz="2800" b="1" dirty="0" smtClean="0">
                <a:solidFill>
                  <a:srgbClr val="0000FF"/>
                </a:solidFill>
              </a:rPr>
              <a:t>THANK YOU!</a:t>
            </a:r>
          </a:p>
          <a:p>
            <a:pPr algn="ctr"/>
            <a:endParaRPr lang="en-GB" sz="1200" b="1" dirty="0" smtClean="0"/>
          </a:p>
          <a:p>
            <a:pPr algn="ctr"/>
            <a:endParaRPr lang="en-GB" sz="1200" b="1" dirty="0" smtClean="0"/>
          </a:p>
          <a:p>
            <a:pPr algn="ctr"/>
            <a:endParaRPr lang="en-GB" sz="1200" b="1" dirty="0" smtClean="0"/>
          </a:p>
          <a:p>
            <a:pPr algn="ctr"/>
            <a:endParaRPr lang="en-GB" sz="1200" b="1" dirty="0" smtClean="0"/>
          </a:p>
          <a:p>
            <a:pPr algn="ctr"/>
            <a:r>
              <a:rPr lang="en-GB" sz="2000" b="1" dirty="0" smtClean="0"/>
              <a:t>RMS RF Passive Electronic Components</a:t>
            </a:r>
          </a:p>
          <a:p>
            <a:endParaRPr lang="en-GB" dirty="0"/>
          </a:p>
        </p:txBody>
      </p:sp>
      <p:pic>
        <p:nvPicPr>
          <p:cNvPr id="3" name="Picture 2" descr="http://www.cable-training.co.uk/ctts/UserFiles/Image/SCTE_Logo_2007.jpg"/>
          <p:cNvPicPr>
            <a:picLocks noChangeAspect="1" noChangeArrowheads="1"/>
          </p:cNvPicPr>
          <p:nvPr/>
        </p:nvPicPr>
        <p:blipFill>
          <a:blip r:embed="rId2" cstate="print"/>
          <a:srcRect l="4549" t="4717" r="2956" b="8810"/>
          <a:stretch>
            <a:fillRect/>
          </a:stretch>
        </p:blipFill>
        <p:spPr bwMode="auto">
          <a:xfrm>
            <a:off x="2411760" y="3015839"/>
            <a:ext cx="937413" cy="845209"/>
          </a:xfrm>
          <a:prstGeom prst="rect">
            <a:avLst/>
          </a:prstGeom>
          <a:noFill/>
        </p:spPr>
      </p:pic>
      <p:pic>
        <p:nvPicPr>
          <p:cNvPr id="4" name="Picture 3" descr="A RMSLOGO.jpg"/>
          <p:cNvPicPr>
            <a:picLocks noChangeAspect="1"/>
          </p:cNvPicPr>
          <p:nvPr/>
        </p:nvPicPr>
        <p:blipFill>
          <a:blip r:embed="rId3" cstate="print"/>
          <a:stretch>
            <a:fillRect/>
          </a:stretch>
        </p:blipFill>
        <p:spPr>
          <a:xfrm>
            <a:off x="5796136" y="3112230"/>
            <a:ext cx="1080120" cy="532794"/>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1520" y="332656"/>
            <a:ext cx="7056784" cy="984885"/>
          </a:xfrm>
          <a:prstGeom prst="rect">
            <a:avLst/>
          </a:prstGeom>
          <a:noFill/>
        </p:spPr>
        <p:txBody>
          <a:bodyPr wrap="square" rtlCol="0">
            <a:spAutoFit/>
          </a:bodyPr>
          <a:lstStyle/>
          <a:p>
            <a:r>
              <a:rPr lang="en-GB" sz="2000" b="1" dirty="0"/>
              <a:t/>
            </a:r>
            <a:br>
              <a:rPr lang="en-GB" sz="2000" b="1" dirty="0"/>
            </a:br>
            <a:r>
              <a:rPr lang="en-GB" sz="2000" b="1" dirty="0"/>
              <a:t>The Broadband Cable Communications Network</a:t>
            </a:r>
            <a:endParaRPr lang="en-GB" sz="2000" dirty="0"/>
          </a:p>
          <a:p>
            <a:endParaRPr lang="en-GB" dirty="0"/>
          </a:p>
        </p:txBody>
      </p:sp>
      <p:sp>
        <p:nvSpPr>
          <p:cNvPr id="1536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pic>
        <p:nvPicPr>
          <p:cNvPr id="15362" name="Picture 2" descr="TraditionalCoaxialArchitect"/>
          <p:cNvPicPr>
            <a:picLocks noChangeAspect="1" noChangeArrowheads="1"/>
          </p:cNvPicPr>
          <p:nvPr/>
        </p:nvPicPr>
        <p:blipFill>
          <a:blip r:embed="rId2" cstate="print"/>
          <a:srcRect/>
          <a:stretch>
            <a:fillRect/>
          </a:stretch>
        </p:blipFill>
        <p:spPr bwMode="auto">
          <a:xfrm>
            <a:off x="121096" y="1213197"/>
            <a:ext cx="8915400" cy="4664075"/>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1" descr="figure05"/>
          <p:cNvPicPr>
            <a:picLocks noChangeAspect="1" noChangeArrowheads="1"/>
          </p:cNvPicPr>
          <p:nvPr/>
        </p:nvPicPr>
        <p:blipFill>
          <a:blip r:embed="rId2" cstate="print"/>
          <a:srcRect t="4778" b="3207"/>
          <a:stretch>
            <a:fillRect/>
          </a:stretch>
        </p:blipFill>
        <p:spPr bwMode="auto">
          <a:xfrm>
            <a:off x="277688" y="548680"/>
            <a:ext cx="8686800" cy="5243512"/>
          </a:xfrm>
          <a:prstGeom prst="rect">
            <a:avLst/>
          </a:prstGeom>
          <a:noFill/>
          <a:ln w="9525">
            <a:noFill/>
            <a:miter lim="800000"/>
            <a:headEnd/>
            <a:tailEnd/>
          </a:ln>
        </p:spPr>
      </p:pic>
      <p:sp>
        <p:nvSpPr>
          <p:cNvPr id="3" name="TextBox 2"/>
          <p:cNvSpPr txBox="1"/>
          <p:nvPr/>
        </p:nvSpPr>
        <p:spPr>
          <a:xfrm>
            <a:off x="683568" y="5589240"/>
            <a:ext cx="6815264" cy="923330"/>
          </a:xfrm>
          <a:prstGeom prst="rect">
            <a:avLst/>
          </a:prstGeom>
          <a:noFill/>
        </p:spPr>
        <p:txBody>
          <a:bodyPr wrap="none" rtlCol="0">
            <a:spAutoFit/>
          </a:bodyPr>
          <a:lstStyle/>
          <a:p>
            <a:r>
              <a:rPr lang="en-GB" dirty="0"/>
              <a:t/>
            </a:r>
            <a:br>
              <a:rPr lang="en-GB" dirty="0"/>
            </a:br>
            <a:r>
              <a:rPr lang="en-GB" b="1" dirty="0"/>
              <a:t>Understanding the Fundamentals of Hybrid Fibre Coax (HFC) Network</a:t>
            </a:r>
            <a:endParaRPr lang="en-GB" dirty="0"/>
          </a:p>
          <a:p>
            <a:endParaRPr lang="en-GB"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1"/>
          <p:cNvPicPr>
            <a:picLocks noChangeAspect="1" noChangeArrowheads="1"/>
          </p:cNvPicPr>
          <p:nvPr/>
        </p:nvPicPr>
        <p:blipFill>
          <a:blip r:embed="rId2" cstate="print"/>
          <a:srcRect t="15199" r="26294" b="13397"/>
          <a:stretch>
            <a:fillRect/>
          </a:stretch>
        </p:blipFill>
        <p:spPr bwMode="auto">
          <a:xfrm>
            <a:off x="251520" y="2348880"/>
            <a:ext cx="4572000" cy="3328988"/>
          </a:xfrm>
          <a:prstGeom prst="rect">
            <a:avLst/>
          </a:prstGeom>
          <a:noFill/>
          <a:ln w="9525">
            <a:noFill/>
            <a:miter lim="800000"/>
            <a:headEnd/>
            <a:tailEnd/>
          </a:ln>
        </p:spPr>
      </p:pic>
      <p:pic>
        <p:nvPicPr>
          <p:cNvPr id="16386" name="Picture 2" descr="http://gigaom.files.wordpress.com/2009/06/motorola-docsis-30-modems-cmts-tx32.jpg"/>
          <p:cNvPicPr>
            <a:picLocks noChangeAspect="1" noChangeArrowheads="1"/>
          </p:cNvPicPr>
          <p:nvPr/>
        </p:nvPicPr>
        <p:blipFill>
          <a:blip r:embed="rId3" r:link="rId4" cstate="print"/>
          <a:srcRect/>
          <a:stretch>
            <a:fillRect/>
          </a:stretch>
        </p:blipFill>
        <p:spPr bwMode="auto">
          <a:xfrm>
            <a:off x="4932040" y="3068960"/>
            <a:ext cx="4002087" cy="2622550"/>
          </a:xfrm>
          <a:prstGeom prst="rect">
            <a:avLst/>
          </a:prstGeom>
          <a:noFill/>
          <a:ln w="9525">
            <a:noFill/>
            <a:miter lim="800000"/>
            <a:headEnd/>
            <a:tailEnd/>
          </a:ln>
        </p:spPr>
      </p:pic>
      <p:sp>
        <p:nvSpPr>
          <p:cNvPr id="4" name="TextBox 3"/>
          <p:cNvSpPr txBox="1"/>
          <p:nvPr/>
        </p:nvSpPr>
        <p:spPr>
          <a:xfrm>
            <a:off x="1115616" y="1772816"/>
            <a:ext cx="2664296" cy="1600438"/>
          </a:xfrm>
          <a:prstGeom prst="rect">
            <a:avLst/>
          </a:prstGeom>
          <a:noFill/>
        </p:spPr>
        <p:txBody>
          <a:bodyPr wrap="square" rtlCol="0">
            <a:spAutoFit/>
          </a:bodyPr>
          <a:lstStyle/>
          <a:p>
            <a:r>
              <a:rPr lang="en-GB" sz="2000" b="1" dirty="0"/>
              <a:t>Typical </a:t>
            </a:r>
            <a:r>
              <a:rPr lang="en-GB" sz="2000" b="1" dirty="0" err="1"/>
              <a:t>Headend</a:t>
            </a:r>
            <a:r>
              <a:rPr lang="en-GB" sz="2000" b="1" dirty="0"/>
              <a:t> Racks					</a:t>
            </a:r>
            <a:endParaRPr lang="en-GB" sz="2000" dirty="0"/>
          </a:p>
          <a:p>
            <a:endParaRPr lang="en-GB" dirty="0"/>
          </a:p>
        </p:txBody>
      </p:sp>
      <p:sp>
        <p:nvSpPr>
          <p:cNvPr id="5" name="TextBox 4"/>
          <p:cNvSpPr txBox="1"/>
          <p:nvPr/>
        </p:nvSpPr>
        <p:spPr>
          <a:xfrm>
            <a:off x="6153440" y="2411596"/>
            <a:ext cx="1442896" cy="369332"/>
          </a:xfrm>
          <a:prstGeom prst="rect">
            <a:avLst/>
          </a:prstGeom>
          <a:noFill/>
        </p:spPr>
        <p:txBody>
          <a:bodyPr wrap="none" rtlCol="0">
            <a:spAutoFit/>
          </a:bodyPr>
          <a:lstStyle/>
          <a:p>
            <a:r>
              <a:rPr lang="en-GB" b="1" dirty="0" smtClean="0"/>
              <a:t>Typical CMTS</a:t>
            </a:r>
            <a:endParaRPr lang="en-GB" dirty="0"/>
          </a:p>
        </p:txBody>
      </p:sp>
      <p:sp>
        <p:nvSpPr>
          <p:cNvPr id="6" name="TextBox 5"/>
          <p:cNvSpPr txBox="1"/>
          <p:nvPr/>
        </p:nvSpPr>
        <p:spPr>
          <a:xfrm>
            <a:off x="251520" y="548680"/>
            <a:ext cx="5848139" cy="1415772"/>
          </a:xfrm>
          <a:prstGeom prst="rect">
            <a:avLst/>
          </a:prstGeom>
          <a:noFill/>
        </p:spPr>
        <p:txBody>
          <a:bodyPr wrap="none" rtlCol="0">
            <a:spAutoFit/>
          </a:bodyPr>
          <a:lstStyle/>
          <a:p>
            <a:r>
              <a:rPr lang="en-GB" sz="2000" b="1" dirty="0"/>
              <a:t>Head-end to Subscriber – </a:t>
            </a:r>
            <a:r>
              <a:rPr lang="en-GB" sz="2000" b="1" dirty="0" smtClean="0"/>
              <a:t>Product </a:t>
            </a:r>
            <a:r>
              <a:rPr lang="en-GB" sz="2000" b="1" dirty="0"/>
              <a:t>Groups</a:t>
            </a:r>
            <a:endParaRPr lang="en-GB" sz="2000" dirty="0"/>
          </a:p>
          <a:p>
            <a:endParaRPr lang="en-GB" sz="1200" dirty="0"/>
          </a:p>
          <a:p>
            <a:r>
              <a:rPr lang="en-GB" b="1" dirty="0"/>
              <a:t>Head-end</a:t>
            </a:r>
            <a:endParaRPr lang="en-GB" dirty="0"/>
          </a:p>
          <a:p>
            <a:r>
              <a:rPr lang="en-GB" dirty="0" smtClean="0"/>
              <a:t>1GHz </a:t>
            </a:r>
            <a:r>
              <a:rPr lang="en-GB" dirty="0"/>
              <a:t>passive RF components may be used in the </a:t>
            </a:r>
            <a:r>
              <a:rPr lang="en-GB" dirty="0" smtClean="0"/>
              <a:t>head-end</a:t>
            </a:r>
            <a:endParaRPr lang="en-GB" dirty="0"/>
          </a:p>
          <a:p>
            <a:endParaRPr lang="en-GB"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9016DK"/>
          <p:cNvPicPr>
            <a:picLocks noChangeAspect="1" noChangeArrowheads="1"/>
          </p:cNvPicPr>
          <p:nvPr/>
        </p:nvPicPr>
        <p:blipFill>
          <a:blip r:embed="rId2" cstate="print"/>
          <a:srcRect/>
          <a:stretch>
            <a:fillRect/>
          </a:stretch>
        </p:blipFill>
        <p:spPr bwMode="auto">
          <a:xfrm>
            <a:off x="3779912" y="1916832"/>
            <a:ext cx="4790256" cy="3264838"/>
          </a:xfrm>
          <a:prstGeom prst="rect">
            <a:avLst/>
          </a:prstGeom>
          <a:noFill/>
        </p:spPr>
      </p:pic>
      <p:pic>
        <p:nvPicPr>
          <p:cNvPr id="18435" name="Picture 3"/>
          <p:cNvPicPr>
            <a:picLocks noChangeAspect="1" noChangeArrowheads="1"/>
          </p:cNvPicPr>
          <p:nvPr/>
        </p:nvPicPr>
        <p:blipFill>
          <a:blip r:embed="rId3" cstate="print"/>
          <a:srcRect l="30350" t="8336" r="29587" b="14633"/>
          <a:stretch>
            <a:fillRect/>
          </a:stretch>
        </p:blipFill>
        <p:spPr bwMode="auto">
          <a:xfrm>
            <a:off x="152400" y="1556792"/>
            <a:ext cx="3028950" cy="4392612"/>
          </a:xfrm>
          <a:prstGeom prst="rect">
            <a:avLst/>
          </a:prstGeom>
          <a:noFill/>
          <a:ln w="9525">
            <a:noFill/>
            <a:miter lim="800000"/>
            <a:headEnd/>
            <a:tailEnd/>
          </a:ln>
        </p:spPr>
      </p:pic>
      <p:pic>
        <p:nvPicPr>
          <p:cNvPr id="18436" name="Picture 4" descr="2012SK"/>
          <p:cNvPicPr>
            <a:picLocks noChangeAspect="1" noChangeArrowheads="1"/>
          </p:cNvPicPr>
          <p:nvPr/>
        </p:nvPicPr>
        <p:blipFill>
          <a:blip r:embed="rId4" cstate="print"/>
          <a:srcRect/>
          <a:stretch>
            <a:fillRect/>
          </a:stretch>
        </p:blipFill>
        <p:spPr bwMode="auto">
          <a:xfrm>
            <a:off x="6516216" y="4293096"/>
            <a:ext cx="2514600" cy="1525588"/>
          </a:xfrm>
          <a:prstGeom prst="rect">
            <a:avLst/>
          </a:prstGeom>
          <a:noFill/>
        </p:spPr>
      </p:pic>
      <p:sp>
        <p:nvSpPr>
          <p:cNvPr id="5" name="TextBox 4"/>
          <p:cNvSpPr txBox="1"/>
          <p:nvPr/>
        </p:nvSpPr>
        <p:spPr>
          <a:xfrm>
            <a:off x="251520" y="764704"/>
            <a:ext cx="4934812" cy="400110"/>
          </a:xfrm>
          <a:prstGeom prst="rect">
            <a:avLst/>
          </a:prstGeom>
          <a:noFill/>
        </p:spPr>
        <p:txBody>
          <a:bodyPr wrap="none" rtlCol="0">
            <a:spAutoFit/>
          </a:bodyPr>
          <a:lstStyle/>
          <a:p>
            <a:r>
              <a:rPr lang="en-GB" sz="2000" b="1" dirty="0"/>
              <a:t>Top Quality Passives for </a:t>
            </a:r>
            <a:r>
              <a:rPr lang="en-GB" sz="2000" b="1" dirty="0" err="1"/>
              <a:t>Headend</a:t>
            </a:r>
            <a:r>
              <a:rPr lang="en-GB" sz="2000" b="1" dirty="0"/>
              <a:t> Equipment</a:t>
            </a:r>
            <a:endParaRPr lang="en-GB" sz="2000" dirty="0"/>
          </a:p>
        </p:txBody>
      </p:sp>
      <p:sp>
        <p:nvSpPr>
          <p:cNvPr id="6" name="TextBox 5"/>
          <p:cNvSpPr txBox="1"/>
          <p:nvPr/>
        </p:nvSpPr>
        <p:spPr>
          <a:xfrm>
            <a:off x="3779912" y="1772816"/>
            <a:ext cx="2673745" cy="369332"/>
          </a:xfrm>
          <a:prstGeom prst="rect">
            <a:avLst/>
          </a:prstGeom>
          <a:noFill/>
        </p:spPr>
        <p:txBody>
          <a:bodyPr wrap="none" rtlCol="0">
            <a:spAutoFit/>
          </a:bodyPr>
          <a:lstStyle/>
          <a:p>
            <a:r>
              <a:rPr lang="en-GB" b="1" dirty="0"/>
              <a:t>16 Way Splitter/Combiner</a:t>
            </a:r>
            <a:endParaRPr lang="en-GB"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502" name="Picture 46" descr="7503UBK"/>
          <p:cNvPicPr>
            <a:picLocks noChangeAspect="1" noChangeArrowheads="1"/>
          </p:cNvPicPr>
          <p:nvPr/>
        </p:nvPicPr>
        <p:blipFill>
          <a:blip r:embed="rId2" cstate="print"/>
          <a:srcRect/>
          <a:stretch>
            <a:fillRect/>
          </a:stretch>
        </p:blipFill>
        <p:spPr bwMode="auto">
          <a:xfrm>
            <a:off x="395536" y="2279650"/>
            <a:ext cx="4219883" cy="3162680"/>
          </a:xfrm>
          <a:prstGeom prst="rect">
            <a:avLst/>
          </a:prstGeom>
          <a:noFill/>
          <a:ln w="9525">
            <a:noFill/>
            <a:miter lim="800000"/>
            <a:headEnd/>
            <a:tailEnd/>
          </a:ln>
        </p:spPr>
      </p:pic>
      <p:pic>
        <p:nvPicPr>
          <p:cNvPr id="19503" name="Picture 47" descr="LINEPASSIVEPCB"/>
          <p:cNvPicPr>
            <a:picLocks noChangeAspect="1" noChangeArrowheads="1"/>
          </p:cNvPicPr>
          <p:nvPr/>
        </p:nvPicPr>
        <p:blipFill>
          <a:blip r:embed="rId3" cstate="print"/>
          <a:srcRect/>
          <a:stretch>
            <a:fillRect/>
          </a:stretch>
        </p:blipFill>
        <p:spPr bwMode="auto">
          <a:xfrm>
            <a:off x="4892690" y="2427287"/>
            <a:ext cx="3639750" cy="2801913"/>
          </a:xfrm>
          <a:prstGeom prst="rect">
            <a:avLst/>
          </a:prstGeom>
          <a:noFill/>
          <a:ln w="9525">
            <a:noFill/>
            <a:miter lim="800000"/>
            <a:headEnd/>
            <a:tailEnd/>
          </a:ln>
        </p:spPr>
      </p:pic>
      <p:sp>
        <p:nvSpPr>
          <p:cNvPr id="42" name="TextBox 41"/>
          <p:cNvSpPr txBox="1"/>
          <p:nvPr/>
        </p:nvSpPr>
        <p:spPr>
          <a:xfrm>
            <a:off x="251520" y="942980"/>
            <a:ext cx="8388835" cy="1538883"/>
          </a:xfrm>
          <a:prstGeom prst="rect">
            <a:avLst/>
          </a:prstGeom>
          <a:noFill/>
        </p:spPr>
        <p:txBody>
          <a:bodyPr wrap="none" rtlCol="0">
            <a:spAutoFit/>
          </a:bodyPr>
          <a:lstStyle/>
          <a:p>
            <a:r>
              <a:rPr lang="en-GB" sz="2000" b="1" dirty="0"/>
              <a:t>The Coaxial Trunk &amp; Feeder </a:t>
            </a:r>
            <a:r>
              <a:rPr lang="en-GB" sz="2000" b="1" dirty="0" smtClean="0"/>
              <a:t>Distribution</a:t>
            </a:r>
            <a:endParaRPr lang="en-GB" sz="2000" dirty="0"/>
          </a:p>
          <a:p>
            <a:r>
              <a:rPr lang="en-GB" sz="2000" dirty="0" smtClean="0"/>
              <a:t>RF </a:t>
            </a:r>
            <a:r>
              <a:rPr lang="en-GB" sz="2000" dirty="0"/>
              <a:t>C</a:t>
            </a:r>
            <a:r>
              <a:rPr lang="en-GB" sz="2000" dirty="0" smtClean="0"/>
              <a:t>able and RF Outdoor Line Passives</a:t>
            </a:r>
            <a:endParaRPr lang="en-GB" sz="2000" dirty="0"/>
          </a:p>
          <a:p>
            <a:endParaRPr lang="en-GB" dirty="0" smtClean="0"/>
          </a:p>
          <a:p>
            <a:r>
              <a:rPr lang="en-GB" dirty="0" smtClean="0"/>
              <a:t>Economics </a:t>
            </a:r>
            <a:r>
              <a:rPr lang="en-GB" dirty="0"/>
              <a:t>and </a:t>
            </a:r>
            <a:r>
              <a:rPr lang="en-GB" dirty="0" smtClean="0"/>
              <a:t>installed </a:t>
            </a:r>
            <a:r>
              <a:rPr lang="en-GB" dirty="0"/>
              <a:t>legacy </a:t>
            </a:r>
            <a:r>
              <a:rPr lang="en-GB" dirty="0" smtClean="0"/>
              <a:t>coaxial cables require </a:t>
            </a:r>
            <a:r>
              <a:rPr lang="en-GB" dirty="0"/>
              <a:t>the use </a:t>
            </a:r>
            <a:r>
              <a:rPr lang="en-GB" dirty="0" smtClean="0"/>
              <a:t>of these types of products</a:t>
            </a:r>
            <a:endParaRPr lang="en-GB" dirty="0"/>
          </a:p>
          <a:p>
            <a:endParaRPr lang="en-GB" dirty="0"/>
          </a:p>
        </p:txBody>
      </p:sp>
      <p:sp>
        <p:nvSpPr>
          <p:cNvPr id="43" name="TextBox 42"/>
          <p:cNvSpPr txBox="1"/>
          <p:nvPr/>
        </p:nvSpPr>
        <p:spPr>
          <a:xfrm>
            <a:off x="1704529" y="5445224"/>
            <a:ext cx="1612749" cy="923330"/>
          </a:xfrm>
          <a:prstGeom prst="rect">
            <a:avLst/>
          </a:prstGeom>
          <a:noFill/>
        </p:spPr>
        <p:txBody>
          <a:bodyPr wrap="none" rtlCol="0">
            <a:spAutoFit/>
          </a:bodyPr>
          <a:lstStyle/>
          <a:p>
            <a:pPr algn="ctr"/>
            <a:r>
              <a:rPr lang="en-GB" b="1" dirty="0" smtClean="0"/>
              <a:t>RF Line </a:t>
            </a:r>
            <a:r>
              <a:rPr lang="en-GB" b="1" dirty="0"/>
              <a:t>Passive</a:t>
            </a:r>
            <a:endParaRPr lang="en-GB" dirty="0"/>
          </a:p>
          <a:p>
            <a:pPr algn="ctr"/>
            <a:r>
              <a:rPr lang="en-GB" dirty="0"/>
              <a:t>Front Cover</a:t>
            </a:r>
          </a:p>
          <a:p>
            <a:endParaRPr lang="en-GB" dirty="0"/>
          </a:p>
        </p:txBody>
      </p:sp>
      <p:sp>
        <p:nvSpPr>
          <p:cNvPr id="44" name="TextBox 43"/>
          <p:cNvSpPr txBox="1"/>
          <p:nvPr/>
        </p:nvSpPr>
        <p:spPr>
          <a:xfrm>
            <a:off x="5754231" y="5445224"/>
            <a:ext cx="1986121" cy="923330"/>
          </a:xfrm>
          <a:prstGeom prst="rect">
            <a:avLst/>
          </a:prstGeom>
          <a:noFill/>
        </p:spPr>
        <p:txBody>
          <a:bodyPr wrap="none" rtlCol="0">
            <a:spAutoFit/>
          </a:bodyPr>
          <a:lstStyle/>
          <a:p>
            <a:pPr algn="ctr"/>
            <a:r>
              <a:rPr lang="en-GB" b="1" dirty="0" smtClean="0"/>
              <a:t>RF Line </a:t>
            </a:r>
            <a:r>
              <a:rPr lang="en-GB" b="1" dirty="0"/>
              <a:t>Passive</a:t>
            </a:r>
            <a:endParaRPr lang="en-GB" dirty="0"/>
          </a:p>
          <a:p>
            <a:pPr algn="ctr"/>
            <a:r>
              <a:rPr lang="en-GB" dirty="0"/>
              <a:t>Internal Electronics</a:t>
            </a:r>
          </a:p>
          <a:p>
            <a:endParaRPr lang="en-GB"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1" descr="78xxkts"/>
          <p:cNvPicPr>
            <a:picLocks noChangeAspect="1" noChangeArrowheads="1"/>
          </p:cNvPicPr>
          <p:nvPr/>
        </p:nvPicPr>
        <p:blipFill>
          <a:blip r:embed="rId2" cstate="print"/>
          <a:srcRect/>
          <a:stretch>
            <a:fillRect/>
          </a:stretch>
        </p:blipFill>
        <p:spPr bwMode="auto">
          <a:xfrm>
            <a:off x="251520" y="1124744"/>
            <a:ext cx="4464496" cy="3347505"/>
          </a:xfrm>
          <a:prstGeom prst="rect">
            <a:avLst/>
          </a:prstGeom>
          <a:noFill/>
          <a:ln w="9525">
            <a:noFill/>
            <a:miter lim="800000"/>
            <a:headEnd/>
            <a:tailEnd/>
          </a:ln>
        </p:spPr>
      </p:pic>
      <p:pic>
        <p:nvPicPr>
          <p:cNvPr id="21506" name="Picture 2" descr="24HSG"/>
          <p:cNvPicPr>
            <a:picLocks noChangeAspect="1" noChangeArrowheads="1"/>
          </p:cNvPicPr>
          <p:nvPr/>
        </p:nvPicPr>
        <p:blipFill>
          <a:blip r:embed="rId3" cstate="print"/>
          <a:srcRect l="11780" r="10708"/>
          <a:stretch>
            <a:fillRect/>
          </a:stretch>
        </p:blipFill>
        <p:spPr bwMode="auto">
          <a:xfrm>
            <a:off x="5436096" y="2332312"/>
            <a:ext cx="3384376" cy="3274813"/>
          </a:xfrm>
          <a:prstGeom prst="rect">
            <a:avLst/>
          </a:prstGeom>
          <a:noFill/>
          <a:ln w="9525">
            <a:noFill/>
            <a:miter lim="800000"/>
            <a:headEnd/>
            <a:tailEnd/>
          </a:ln>
        </p:spPr>
      </p:pic>
      <p:sp>
        <p:nvSpPr>
          <p:cNvPr id="4" name="TextBox 3"/>
          <p:cNvSpPr txBox="1"/>
          <p:nvPr/>
        </p:nvSpPr>
        <p:spPr>
          <a:xfrm>
            <a:off x="1115616" y="5085184"/>
            <a:ext cx="2622834" cy="923330"/>
          </a:xfrm>
          <a:prstGeom prst="rect">
            <a:avLst/>
          </a:prstGeom>
          <a:noFill/>
        </p:spPr>
        <p:txBody>
          <a:bodyPr wrap="none" rtlCol="0">
            <a:spAutoFit/>
          </a:bodyPr>
          <a:lstStyle/>
          <a:p>
            <a:pPr algn="ctr"/>
            <a:r>
              <a:rPr lang="en-GB" b="1" dirty="0"/>
              <a:t>8 Way, 1GHz Outdoor Tap</a:t>
            </a:r>
            <a:endParaRPr lang="en-GB" dirty="0"/>
          </a:p>
          <a:p>
            <a:pPr algn="ctr"/>
            <a:r>
              <a:rPr lang="en-GB" b="1" dirty="0"/>
              <a:t>(Front View)</a:t>
            </a:r>
            <a:endParaRPr lang="en-GB" dirty="0"/>
          </a:p>
          <a:p>
            <a:endParaRPr lang="en-GB" dirty="0"/>
          </a:p>
        </p:txBody>
      </p:sp>
      <p:sp>
        <p:nvSpPr>
          <p:cNvPr id="5" name="TextBox 4"/>
          <p:cNvSpPr txBox="1"/>
          <p:nvPr/>
        </p:nvSpPr>
        <p:spPr>
          <a:xfrm>
            <a:off x="5837598" y="1556792"/>
            <a:ext cx="2622834" cy="646331"/>
          </a:xfrm>
          <a:prstGeom prst="rect">
            <a:avLst/>
          </a:prstGeom>
          <a:noFill/>
        </p:spPr>
        <p:txBody>
          <a:bodyPr wrap="none" rtlCol="0">
            <a:spAutoFit/>
          </a:bodyPr>
          <a:lstStyle/>
          <a:p>
            <a:r>
              <a:rPr lang="en-GB" b="1" dirty="0"/>
              <a:t>4 Way, 1GHz Outdoor Tap</a:t>
            </a:r>
            <a:endParaRPr lang="en-GB" dirty="0"/>
          </a:p>
          <a:p>
            <a:endParaRPr lang="en-GB"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671785"/>
            <a:ext cx="8526717" cy="5478423"/>
          </a:xfrm>
          <a:prstGeom prst="rect">
            <a:avLst/>
          </a:prstGeom>
          <a:noFill/>
        </p:spPr>
        <p:txBody>
          <a:bodyPr wrap="square" rtlCol="0">
            <a:spAutoFit/>
          </a:bodyPr>
          <a:lstStyle/>
          <a:p>
            <a:r>
              <a:rPr lang="en-GB" sz="2400" b="1" dirty="0"/>
              <a:t>The Distribution Network &amp; Hub – </a:t>
            </a:r>
            <a:r>
              <a:rPr lang="en-GB" sz="2400" b="1" dirty="0" smtClean="0"/>
              <a:t>RF </a:t>
            </a:r>
            <a:r>
              <a:rPr lang="en-GB" sz="2400" b="1" dirty="0"/>
              <a:t>Outdoor Products</a:t>
            </a:r>
            <a:endParaRPr lang="en-GB" sz="2400" dirty="0"/>
          </a:p>
          <a:p>
            <a:endParaRPr lang="en-GB" sz="1400" dirty="0" smtClean="0"/>
          </a:p>
          <a:p>
            <a:r>
              <a:rPr lang="en-GB" sz="2400" dirty="0" smtClean="0"/>
              <a:t>The </a:t>
            </a:r>
            <a:r>
              <a:rPr lang="en-GB" sz="2400" dirty="0"/>
              <a:t>hub is currently generally regarded as the demarcation point between optical fibre and </a:t>
            </a:r>
            <a:r>
              <a:rPr lang="en-GB" sz="2400"/>
              <a:t>coaxial </a:t>
            </a:r>
            <a:r>
              <a:rPr lang="en-GB" sz="2400" smtClean="0"/>
              <a:t>cable.  </a:t>
            </a:r>
            <a:r>
              <a:rPr lang="en-GB" sz="2400" dirty="0"/>
              <a:t>RF distribution is facilitated with a choice of </a:t>
            </a:r>
            <a:r>
              <a:rPr lang="en-GB" sz="2400" dirty="0" smtClean="0"/>
              <a:t> </a:t>
            </a:r>
            <a:r>
              <a:rPr lang="en-GB" sz="2400" dirty="0"/>
              <a:t>distribution passive electronic components.</a:t>
            </a:r>
          </a:p>
          <a:p>
            <a:r>
              <a:rPr lang="en-GB" sz="2400" dirty="0"/>
              <a:t> </a:t>
            </a:r>
          </a:p>
          <a:p>
            <a:r>
              <a:rPr lang="en-GB" sz="2400" dirty="0"/>
              <a:t>As with trunk distribution, </a:t>
            </a:r>
            <a:r>
              <a:rPr lang="en-GB" sz="2400" dirty="0" smtClean="0"/>
              <a:t> </a:t>
            </a:r>
            <a:r>
              <a:rPr lang="en-GB" sz="2400" dirty="0"/>
              <a:t>outdoor line passives and taps (directional couplers) may be used where RF plant is not protected by cabinets or other forms of protective closure.  Another reason to use </a:t>
            </a:r>
            <a:r>
              <a:rPr lang="en-GB" sz="2400" dirty="0" smtClean="0"/>
              <a:t>outdoor </a:t>
            </a:r>
            <a:r>
              <a:rPr lang="en-GB" sz="2400" dirty="0"/>
              <a:t>passives to build this part of the network is where “power-passing” is required.</a:t>
            </a:r>
          </a:p>
          <a:p>
            <a:r>
              <a:rPr lang="en-GB" sz="2400" dirty="0"/>
              <a:t> </a:t>
            </a:r>
          </a:p>
          <a:p>
            <a:r>
              <a:rPr lang="en-GB" sz="2400" dirty="0" smtClean="0"/>
              <a:t>Most </a:t>
            </a:r>
            <a:r>
              <a:rPr lang="en-GB" sz="2400" dirty="0"/>
              <a:t>taps feature a “make-before-break” tap switch that ensures power and RF is never interrupted when the tap plate is </a:t>
            </a:r>
            <a:r>
              <a:rPr lang="en-GB" sz="2400" dirty="0" smtClean="0"/>
              <a:t>removed.</a:t>
            </a:r>
            <a:endParaRPr lang="en-GB" sz="24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439</TotalTime>
  <Words>573</Words>
  <Application>Microsoft Office PowerPoint</Application>
  <PresentationFormat>On-screen Show (4:3)</PresentationFormat>
  <Paragraphs>126</Paragraphs>
  <Slides>22</Slides>
  <Notes>0</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Chris</dc:creator>
  <cp:lastModifiedBy>Chris</cp:lastModifiedBy>
  <cp:revision>39</cp:revision>
  <dcterms:created xsi:type="dcterms:W3CDTF">2013-05-09T11:18:51Z</dcterms:created>
  <dcterms:modified xsi:type="dcterms:W3CDTF">2013-05-17T15:02:34Z</dcterms:modified>
</cp:coreProperties>
</file>